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83" r:id="rId5"/>
    <p:sldId id="290" r:id="rId6"/>
    <p:sldId id="291" r:id="rId7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ing Versions" id="{FCBD81C0-4901-4173-AAB8-4C17ECA3754A}">
          <p14:sldIdLst>
            <p14:sldId id="283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LaRoy" initials="JL" lastIdx="2" clrIdx="0">
    <p:extLst>
      <p:ext uri="{19B8F6BF-5375-455C-9EA6-DF929625EA0E}">
        <p15:presenceInfo xmlns:p15="http://schemas.microsoft.com/office/powerpoint/2012/main" userId="John LaRo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A0000"/>
    <a:srgbClr val="1744FF"/>
    <a:srgbClr val="00A28F"/>
    <a:srgbClr val="BDFFF7"/>
    <a:srgbClr val="81FFF0"/>
    <a:srgbClr val="01554B"/>
    <a:srgbClr val="003AF2"/>
    <a:srgbClr val="F0D613"/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2040" y="4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5930A-DF7E-4F09-B44F-2CF2AF22BC5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975A4-04A5-4F60-B72C-9F9D9291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8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0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7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0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9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9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9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5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3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E6E0-06B1-48D7-814F-49FA6C1D303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D7E5-E3FB-4D6F-B7F1-A6BE6C77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2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8472372-D39E-4BD5-A43F-D84F1BEEC058}"/>
              </a:ext>
            </a:extLst>
          </p:cNvPr>
          <p:cNvCxnSpPr/>
          <p:nvPr/>
        </p:nvCxnSpPr>
        <p:spPr>
          <a:xfrm>
            <a:off x="6014480" y="6264838"/>
            <a:ext cx="0" cy="119905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B4F0EA8-2E5A-4554-A92B-15E0FDD773C1}"/>
              </a:ext>
            </a:extLst>
          </p:cNvPr>
          <p:cNvCxnSpPr/>
          <p:nvPr/>
        </p:nvCxnSpPr>
        <p:spPr>
          <a:xfrm>
            <a:off x="4055847" y="6264838"/>
            <a:ext cx="0" cy="119905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CF96FC09-39AB-4418-9BCB-9C9727F6A114}"/>
              </a:ext>
            </a:extLst>
          </p:cNvPr>
          <p:cNvGrpSpPr/>
          <p:nvPr/>
        </p:nvGrpSpPr>
        <p:grpSpPr>
          <a:xfrm>
            <a:off x="698913" y="1606311"/>
            <a:ext cx="6165023" cy="6332233"/>
            <a:chOff x="698913" y="1860311"/>
            <a:chExt cx="6165023" cy="6332233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089EB257-6421-480C-A75B-BF4F2B926D9E}"/>
                </a:ext>
              </a:extLst>
            </p:cNvPr>
            <p:cNvSpPr/>
            <p:nvPr/>
          </p:nvSpPr>
          <p:spPr>
            <a:xfrm>
              <a:off x="698914" y="4486160"/>
              <a:ext cx="6165022" cy="443983"/>
            </a:xfrm>
            <a:prstGeom prst="roundRect">
              <a:avLst>
                <a:gd name="adj" fmla="val 12269"/>
              </a:avLst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2B405B6E-6981-48D0-9C4C-B61D21AA5870}"/>
                </a:ext>
              </a:extLst>
            </p:cNvPr>
            <p:cNvSpPr/>
            <p:nvPr/>
          </p:nvSpPr>
          <p:spPr>
            <a:xfrm>
              <a:off x="698914" y="3164303"/>
              <a:ext cx="6165022" cy="443983"/>
            </a:xfrm>
            <a:prstGeom prst="roundRect">
              <a:avLst>
                <a:gd name="adj" fmla="val 12269"/>
              </a:avLst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DF5DEFCB-EC26-4A85-A21C-27A6C011A6CA}"/>
                </a:ext>
              </a:extLst>
            </p:cNvPr>
            <p:cNvSpPr/>
            <p:nvPr/>
          </p:nvSpPr>
          <p:spPr>
            <a:xfrm>
              <a:off x="698914" y="1860311"/>
              <a:ext cx="6165022" cy="443983"/>
            </a:xfrm>
            <a:prstGeom prst="roundRect">
              <a:avLst>
                <a:gd name="adj" fmla="val 12269"/>
              </a:avLst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59A9D0CE-6810-46F6-9937-6A1AF0A7D5FE}"/>
                </a:ext>
              </a:extLst>
            </p:cNvPr>
            <p:cNvSpPr/>
            <p:nvPr/>
          </p:nvSpPr>
          <p:spPr>
            <a:xfrm>
              <a:off x="698913" y="7748561"/>
              <a:ext cx="6165023" cy="443983"/>
            </a:xfrm>
            <a:prstGeom prst="roundRect">
              <a:avLst>
                <a:gd name="adj" fmla="val 12269"/>
              </a:avLst>
            </a:prstGeom>
            <a:solidFill>
              <a:srgbClr val="00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76D9D26-0630-43A8-B19D-5418D8A70707}"/>
              </a:ext>
            </a:extLst>
          </p:cNvPr>
          <p:cNvSpPr/>
          <p:nvPr/>
        </p:nvSpPr>
        <p:spPr>
          <a:xfrm>
            <a:off x="365760" y="365761"/>
            <a:ext cx="6831330" cy="9957117"/>
          </a:xfrm>
          <a:prstGeom prst="rect">
            <a:avLst/>
          </a:prstGeom>
          <a:noFill/>
          <a:ln w="1270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F55846D-4C5B-4A37-880C-D9C882B20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768" y="-2000083"/>
            <a:ext cx="1152164" cy="4853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D06B444-C723-46D3-986A-8428E89D6E5D}"/>
              </a:ext>
            </a:extLst>
          </p:cNvPr>
          <p:cNvSpPr txBox="1"/>
          <p:nvPr/>
        </p:nvSpPr>
        <p:spPr>
          <a:xfrm>
            <a:off x="638295" y="594768"/>
            <a:ext cx="68313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Leg Ulcer Assessment &amp;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Treatment Plan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631026BF-6D4F-440C-A0B4-5DA9465317C4}"/>
              </a:ext>
            </a:extLst>
          </p:cNvPr>
          <p:cNvCxnSpPr>
            <a:cxnSpLocks/>
          </p:cNvCxnSpPr>
          <p:nvPr/>
        </p:nvCxnSpPr>
        <p:spPr>
          <a:xfrm flipV="1">
            <a:off x="2307033" y="6182532"/>
            <a:ext cx="0" cy="413457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78EAF093-941F-4128-8E4E-810407904DDC}"/>
              </a:ext>
            </a:extLst>
          </p:cNvPr>
          <p:cNvCxnSpPr>
            <a:cxnSpLocks/>
          </p:cNvCxnSpPr>
          <p:nvPr/>
        </p:nvCxnSpPr>
        <p:spPr>
          <a:xfrm flipV="1">
            <a:off x="1190498" y="6190569"/>
            <a:ext cx="2366" cy="40542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9CBDD0A-6F2F-4FA4-8C2C-0F2F7A28F604}"/>
              </a:ext>
            </a:extLst>
          </p:cNvPr>
          <p:cNvCxnSpPr>
            <a:cxnSpLocks/>
            <a:endCxn id="48" idx="3"/>
          </p:cNvCxnSpPr>
          <p:nvPr/>
        </p:nvCxnSpPr>
        <p:spPr>
          <a:xfrm>
            <a:off x="6002632" y="5052725"/>
            <a:ext cx="0" cy="2062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4603018-26BE-41D3-920C-C4FF0A65A3A3}"/>
              </a:ext>
            </a:extLst>
          </p:cNvPr>
          <p:cNvCxnSpPr>
            <a:cxnSpLocks/>
            <a:stCxn id="50" idx="3"/>
          </p:cNvCxnSpPr>
          <p:nvPr/>
        </p:nvCxnSpPr>
        <p:spPr>
          <a:xfrm flipV="1">
            <a:off x="2307033" y="5043638"/>
            <a:ext cx="0" cy="21531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A86DB22B-9040-4D8C-A667-204F7DA84470}"/>
              </a:ext>
            </a:extLst>
          </p:cNvPr>
          <p:cNvCxnSpPr>
            <a:cxnSpLocks/>
            <a:stCxn id="49" idx="3"/>
          </p:cNvCxnSpPr>
          <p:nvPr/>
        </p:nvCxnSpPr>
        <p:spPr>
          <a:xfrm flipH="1" flipV="1">
            <a:off x="1190498" y="5032639"/>
            <a:ext cx="2366" cy="22631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5C43FF6-E7A9-4439-B0E6-884FFDDF2033}"/>
              </a:ext>
            </a:extLst>
          </p:cNvPr>
          <p:cNvCxnSpPr>
            <a:cxnSpLocks/>
            <a:endCxn id="52" idx="3"/>
          </p:cNvCxnSpPr>
          <p:nvPr/>
        </p:nvCxnSpPr>
        <p:spPr>
          <a:xfrm>
            <a:off x="3420047" y="4913753"/>
            <a:ext cx="0" cy="3451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03FC825-B43C-4B5E-AC83-AEEBC7B1CB8B}"/>
              </a:ext>
            </a:extLst>
          </p:cNvPr>
          <p:cNvCxnSpPr>
            <a:cxnSpLocks/>
            <a:endCxn id="51" idx="3"/>
          </p:cNvCxnSpPr>
          <p:nvPr/>
        </p:nvCxnSpPr>
        <p:spPr>
          <a:xfrm>
            <a:off x="4530147" y="4968379"/>
            <a:ext cx="0" cy="29057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: Top Corners Rounded 99">
            <a:extLst>
              <a:ext uri="{FF2B5EF4-FFF2-40B4-BE49-F238E27FC236}">
                <a16:creationId xmlns:a16="http://schemas.microsoft.com/office/drawing/2014/main" id="{F76DB047-A065-4D0F-884C-FA21F26330EC}"/>
              </a:ext>
            </a:extLst>
          </p:cNvPr>
          <p:cNvSpPr/>
          <p:nvPr/>
        </p:nvSpPr>
        <p:spPr>
          <a:xfrm>
            <a:off x="698914" y="4584967"/>
            <a:ext cx="6165022" cy="535645"/>
          </a:xfrm>
          <a:prstGeom prst="round2SameRect">
            <a:avLst>
              <a:gd name="adj1" fmla="val 0"/>
              <a:gd name="adj2" fmla="val 4930"/>
            </a:avLst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: Top Corners Rounded 95">
            <a:extLst>
              <a:ext uri="{FF2B5EF4-FFF2-40B4-BE49-F238E27FC236}">
                <a16:creationId xmlns:a16="http://schemas.microsoft.com/office/drawing/2014/main" id="{4A723799-45E1-4006-A0F9-B23CF640D351}"/>
              </a:ext>
            </a:extLst>
          </p:cNvPr>
          <p:cNvSpPr/>
          <p:nvPr/>
        </p:nvSpPr>
        <p:spPr>
          <a:xfrm>
            <a:off x="698914" y="3257425"/>
            <a:ext cx="6165022" cy="823388"/>
          </a:xfrm>
          <a:prstGeom prst="round2SameRect">
            <a:avLst>
              <a:gd name="adj1" fmla="val 0"/>
              <a:gd name="adj2" fmla="val 4930"/>
            </a:avLst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Top Corners Rounded 25">
            <a:extLst>
              <a:ext uri="{FF2B5EF4-FFF2-40B4-BE49-F238E27FC236}">
                <a16:creationId xmlns:a16="http://schemas.microsoft.com/office/drawing/2014/main" id="{EB18E613-3AD4-4157-AB53-AAC783F933CB}"/>
              </a:ext>
            </a:extLst>
          </p:cNvPr>
          <p:cNvSpPr/>
          <p:nvPr/>
        </p:nvSpPr>
        <p:spPr>
          <a:xfrm>
            <a:off x="698914" y="1953433"/>
            <a:ext cx="6165022" cy="823388"/>
          </a:xfrm>
          <a:prstGeom prst="round2SameRect">
            <a:avLst>
              <a:gd name="adj1" fmla="val 0"/>
              <a:gd name="adj2" fmla="val 4930"/>
            </a:avLst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4619FA-EE25-43EB-9A5B-35FD75EDB24D}"/>
              </a:ext>
            </a:extLst>
          </p:cNvPr>
          <p:cNvSpPr txBox="1"/>
          <p:nvPr/>
        </p:nvSpPr>
        <p:spPr>
          <a:xfrm>
            <a:off x="725027" y="1592119"/>
            <a:ext cx="110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Step 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D7AF7A-3FF5-4EF9-B685-5E8D1398A397}"/>
              </a:ext>
            </a:extLst>
          </p:cNvPr>
          <p:cNvSpPr txBox="1"/>
          <p:nvPr/>
        </p:nvSpPr>
        <p:spPr>
          <a:xfrm>
            <a:off x="968769" y="2011184"/>
            <a:ext cx="4398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Leg Ulcer Assessment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Quality of Life Forms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A4E8A83-EAAE-4742-84D7-4B008D81C986}"/>
              </a:ext>
            </a:extLst>
          </p:cNvPr>
          <p:cNvSpPr txBox="1"/>
          <p:nvPr/>
        </p:nvSpPr>
        <p:spPr>
          <a:xfrm>
            <a:off x="741067" y="2900361"/>
            <a:ext cx="118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Step 2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7A6173-7F83-457F-935A-10E72C085667}"/>
              </a:ext>
            </a:extLst>
          </p:cNvPr>
          <p:cNvSpPr txBox="1"/>
          <p:nvPr/>
        </p:nvSpPr>
        <p:spPr>
          <a:xfrm>
            <a:off x="1306541" y="3315176"/>
            <a:ext cx="3722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 Ankle Brachial Pressure Index (ABPI)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11760D-2869-4F85-8888-23E4ED23C3ED}"/>
              </a:ext>
            </a:extLst>
          </p:cNvPr>
          <p:cNvSpPr txBox="1"/>
          <p:nvPr/>
        </p:nvSpPr>
        <p:spPr>
          <a:xfrm>
            <a:off x="698914" y="4221043"/>
            <a:ext cx="122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 Step 3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52D7520-0E13-4349-8C1E-C7D6574F4E20}"/>
              </a:ext>
            </a:extLst>
          </p:cNvPr>
          <p:cNvGrpSpPr/>
          <p:nvPr/>
        </p:nvGrpSpPr>
        <p:grpSpPr>
          <a:xfrm>
            <a:off x="5613476" y="3354622"/>
            <a:ext cx="552158" cy="628994"/>
            <a:chOff x="11735321" y="8453398"/>
            <a:chExt cx="1586671" cy="1704362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DF2BC84F-0E4F-4C62-8A4B-FEAFB7FF5177}"/>
                </a:ext>
              </a:extLst>
            </p:cNvPr>
            <p:cNvSpPr/>
            <p:nvPr/>
          </p:nvSpPr>
          <p:spPr>
            <a:xfrm>
              <a:off x="11916210" y="8657585"/>
              <a:ext cx="610736" cy="574628"/>
            </a:xfrm>
            <a:prstGeom prst="roundRect">
              <a:avLst>
                <a:gd name="adj" fmla="val 2623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F209496-CC04-4DE8-8C37-FC5CF54FEE9F}"/>
                </a:ext>
              </a:extLst>
            </p:cNvPr>
            <p:cNvSpPr/>
            <p:nvPr/>
          </p:nvSpPr>
          <p:spPr>
            <a:xfrm>
              <a:off x="12200046" y="8495439"/>
              <a:ext cx="610736" cy="698548"/>
            </a:xfrm>
            <a:prstGeom prst="roundRect">
              <a:avLst>
                <a:gd name="adj" fmla="val 2623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95741B8-C534-4D51-8B98-C914FAB5DA9D}"/>
                </a:ext>
              </a:extLst>
            </p:cNvPr>
            <p:cNvSpPr/>
            <p:nvPr/>
          </p:nvSpPr>
          <p:spPr>
            <a:xfrm>
              <a:off x="11735321" y="8453398"/>
              <a:ext cx="1586671" cy="1704362"/>
            </a:xfrm>
            <a:custGeom>
              <a:avLst/>
              <a:gdLst>
                <a:gd name="connsiteX0" fmla="*/ 303581 w 769962"/>
                <a:gd name="connsiteY0" fmla="*/ 226057 h 827074"/>
                <a:gd name="connsiteX1" fmla="*/ 322050 w 769962"/>
                <a:gd name="connsiteY1" fmla="*/ 226057 h 827074"/>
                <a:gd name="connsiteX2" fmla="*/ 241725 w 769962"/>
                <a:gd name="connsiteY2" fmla="*/ 148266 h 827074"/>
                <a:gd name="connsiteX3" fmla="*/ 241202 w 769962"/>
                <a:gd name="connsiteY3" fmla="*/ 165135 h 827074"/>
                <a:gd name="connsiteX4" fmla="*/ 228943 w 769962"/>
                <a:gd name="connsiteY4" fmla="*/ 176670 h 827074"/>
                <a:gd name="connsiteX5" fmla="*/ 217408 w 769962"/>
                <a:gd name="connsiteY5" fmla="*/ 164402 h 827074"/>
                <a:gd name="connsiteX6" fmla="*/ 217884 w 769962"/>
                <a:gd name="connsiteY6" fmla="*/ 148609 h 827074"/>
                <a:gd name="connsiteX7" fmla="*/ 140294 w 769962"/>
                <a:gd name="connsiteY7" fmla="*/ 226047 h 827074"/>
                <a:gd name="connsiteX8" fmla="*/ 156686 w 769962"/>
                <a:gd name="connsiteY8" fmla="*/ 226047 h 827074"/>
                <a:gd name="connsiteX9" fmla="*/ 168593 w 769962"/>
                <a:gd name="connsiteY9" fmla="*/ 237954 h 827074"/>
                <a:gd name="connsiteX10" fmla="*/ 156686 w 769962"/>
                <a:gd name="connsiteY10" fmla="*/ 249860 h 827074"/>
                <a:gd name="connsiteX11" fmla="*/ 139903 w 769962"/>
                <a:gd name="connsiteY11" fmla="*/ 249860 h 827074"/>
                <a:gd name="connsiteX12" fmla="*/ 218246 w 769962"/>
                <a:gd name="connsiteY12" fmla="*/ 330460 h 827074"/>
                <a:gd name="connsiteX13" fmla="*/ 218246 w 769962"/>
                <a:gd name="connsiteY13" fmla="*/ 311391 h 827074"/>
                <a:gd name="connsiteX14" fmla="*/ 230153 w 769962"/>
                <a:gd name="connsiteY14" fmla="*/ 299485 h 827074"/>
                <a:gd name="connsiteX15" fmla="*/ 242059 w 769962"/>
                <a:gd name="connsiteY15" fmla="*/ 311391 h 827074"/>
                <a:gd name="connsiteX16" fmla="*/ 242059 w 769962"/>
                <a:gd name="connsiteY16" fmla="*/ 330727 h 827074"/>
                <a:gd name="connsiteX17" fmla="*/ 322469 w 769962"/>
                <a:gd name="connsiteY17" fmla="*/ 249860 h 827074"/>
                <a:gd name="connsiteX18" fmla="*/ 303590 w 769962"/>
                <a:gd name="connsiteY18" fmla="*/ 249860 h 827074"/>
                <a:gd name="connsiteX19" fmla="*/ 291684 w 769962"/>
                <a:gd name="connsiteY19" fmla="*/ 237954 h 827074"/>
                <a:gd name="connsiteX20" fmla="*/ 303581 w 769962"/>
                <a:gd name="connsiteY20" fmla="*/ 226057 h 827074"/>
                <a:gd name="connsiteX21" fmla="*/ 239687 w 769962"/>
                <a:gd name="connsiteY21" fmla="*/ 245726 h 827074"/>
                <a:gd name="connsiteX22" fmla="*/ 230200 w 769962"/>
                <a:gd name="connsiteY22" fmla="*/ 250422 h 827074"/>
                <a:gd name="connsiteX23" fmla="*/ 222999 w 769962"/>
                <a:gd name="connsiteY23" fmla="*/ 247993 h 827074"/>
                <a:gd name="connsiteX24" fmla="*/ 181708 w 769962"/>
                <a:gd name="connsiteY24" fmla="*/ 216589 h 827074"/>
                <a:gd name="connsiteX25" fmla="*/ 179441 w 769962"/>
                <a:gd name="connsiteY25" fmla="*/ 199901 h 827074"/>
                <a:gd name="connsiteX26" fmla="*/ 196129 w 769962"/>
                <a:gd name="connsiteY26" fmla="*/ 197634 h 827074"/>
                <a:gd name="connsiteX27" fmla="*/ 237420 w 769962"/>
                <a:gd name="connsiteY27" fmla="*/ 229038 h 827074"/>
                <a:gd name="connsiteX28" fmla="*/ 239687 w 769962"/>
                <a:gd name="connsiteY28" fmla="*/ 245726 h 827074"/>
                <a:gd name="connsiteX29" fmla="*/ 769963 w 769962"/>
                <a:gd name="connsiteY29" fmla="*/ 273501 h 827074"/>
                <a:gd name="connsiteX30" fmla="*/ 713908 w 769962"/>
                <a:gd name="connsiteY30" fmla="*/ 155991 h 827074"/>
                <a:gd name="connsiteX31" fmla="*/ 705479 w 769962"/>
                <a:gd name="connsiteY31" fmla="*/ 95774 h 827074"/>
                <a:gd name="connsiteX32" fmla="*/ 686619 w 769962"/>
                <a:gd name="connsiteY32" fmla="*/ 79362 h 827074"/>
                <a:gd name="connsiteX33" fmla="*/ 645366 w 769962"/>
                <a:gd name="connsiteY33" fmla="*/ 79362 h 827074"/>
                <a:gd name="connsiteX34" fmla="*/ 626516 w 769962"/>
                <a:gd name="connsiteY34" fmla="*/ 95612 h 827074"/>
                <a:gd name="connsiteX35" fmla="*/ 617477 w 769962"/>
                <a:gd name="connsiteY35" fmla="*/ 156381 h 827074"/>
                <a:gd name="connsiteX36" fmla="*/ 562023 w 769962"/>
                <a:gd name="connsiteY36" fmla="*/ 273501 h 827074"/>
                <a:gd name="connsiteX37" fmla="*/ 627964 w 769962"/>
                <a:gd name="connsiteY37" fmla="*/ 396488 h 827074"/>
                <a:gd name="connsiteX38" fmla="*/ 623935 w 769962"/>
                <a:gd name="connsiteY38" fmla="*/ 405270 h 827074"/>
                <a:gd name="connsiteX39" fmla="*/ 623935 w 769962"/>
                <a:gd name="connsiteY39" fmla="*/ 442112 h 827074"/>
                <a:gd name="connsiteX40" fmla="*/ 635841 w 769962"/>
                <a:gd name="connsiteY40" fmla="*/ 454019 h 827074"/>
                <a:gd name="connsiteX41" fmla="*/ 646938 w 769962"/>
                <a:gd name="connsiteY41" fmla="*/ 454019 h 827074"/>
                <a:gd name="connsiteX42" fmla="*/ 646938 w 769962"/>
                <a:gd name="connsiteY42" fmla="*/ 682800 h 827074"/>
                <a:gd name="connsiteX43" fmla="*/ 518741 w 769962"/>
                <a:gd name="connsiteY43" fmla="*/ 788975 h 827074"/>
                <a:gd name="connsiteX44" fmla="*/ 378143 w 769962"/>
                <a:gd name="connsiteY44" fmla="*/ 682800 h 827074"/>
                <a:gd name="connsiteX45" fmla="*/ 378143 w 769962"/>
                <a:gd name="connsiteY45" fmla="*/ 415785 h 827074"/>
                <a:gd name="connsiteX46" fmla="*/ 443294 w 769962"/>
                <a:gd name="connsiteY46" fmla="*/ 415785 h 827074"/>
                <a:gd name="connsiteX47" fmla="*/ 462344 w 769962"/>
                <a:gd name="connsiteY47" fmla="*/ 396735 h 827074"/>
                <a:gd name="connsiteX48" fmla="*/ 462344 w 769962"/>
                <a:gd name="connsiteY48" fmla="*/ 366798 h 827074"/>
                <a:gd name="connsiteX49" fmla="*/ 517579 w 769962"/>
                <a:gd name="connsiteY49" fmla="*/ 365179 h 827074"/>
                <a:gd name="connsiteX50" fmla="*/ 536067 w 769962"/>
                <a:gd name="connsiteY50" fmla="*/ 346139 h 827074"/>
                <a:gd name="connsiteX51" fmla="*/ 536067 w 769962"/>
                <a:gd name="connsiteY51" fmla="*/ 19050 h 827074"/>
                <a:gd name="connsiteX52" fmla="*/ 530466 w 769962"/>
                <a:gd name="connsiteY52" fmla="*/ 5553 h 827074"/>
                <a:gd name="connsiteX53" fmla="*/ 517017 w 769962"/>
                <a:gd name="connsiteY53" fmla="*/ 0 h 827074"/>
                <a:gd name="connsiteX54" fmla="*/ 516950 w 769962"/>
                <a:gd name="connsiteY54" fmla="*/ 0 h 827074"/>
                <a:gd name="connsiteX55" fmla="*/ 399631 w 769962"/>
                <a:gd name="connsiteY55" fmla="*/ 467 h 827074"/>
                <a:gd name="connsiteX56" fmla="*/ 16250 w 769962"/>
                <a:gd name="connsiteY56" fmla="*/ 63760 h 827074"/>
                <a:gd name="connsiteX57" fmla="*/ 0 w 769962"/>
                <a:gd name="connsiteY57" fmla="*/ 82915 h 827074"/>
                <a:gd name="connsiteX58" fmla="*/ 0 w 769962"/>
                <a:gd name="connsiteY58" fmla="*/ 396735 h 827074"/>
                <a:gd name="connsiteX59" fmla="*/ 19050 w 769962"/>
                <a:gd name="connsiteY59" fmla="*/ 415785 h 827074"/>
                <a:gd name="connsiteX60" fmla="*/ 71247 w 769962"/>
                <a:gd name="connsiteY60" fmla="*/ 415785 h 827074"/>
                <a:gd name="connsiteX61" fmla="*/ 71247 w 769962"/>
                <a:gd name="connsiteY61" fmla="*/ 682800 h 827074"/>
                <a:gd name="connsiteX62" fmla="*/ 184194 w 769962"/>
                <a:gd name="connsiteY62" fmla="*/ 827075 h 827074"/>
                <a:gd name="connsiteX63" fmla="*/ 293932 w 769962"/>
                <a:gd name="connsiteY63" fmla="*/ 682800 h 827074"/>
                <a:gd name="connsiteX64" fmla="*/ 293932 w 769962"/>
                <a:gd name="connsiteY64" fmla="*/ 415785 h 827074"/>
                <a:gd name="connsiteX65" fmla="*/ 340033 w 769962"/>
                <a:gd name="connsiteY65" fmla="*/ 415785 h 827074"/>
                <a:gd name="connsiteX66" fmla="*/ 340033 w 769962"/>
                <a:gd name="connsiteY66" fmla="*/ 682800 h 827074"/>
                <a:gd name="connsiteX67" fmla="*/ 518732 w 769962"/>
                <a:gd name="connsiteY67" fmla="*/ 827075 h 827074"/>
                <a:gd name="connsiteX68" fmla="*/ 685029 w 769962"/>
                <a:gd name="connsiteY68" fmla="*/ 682800 h 827074"/>
                <a:gd name="connsiteX69" fmla="*/ 685029 w 769962"/>
                <a:gd name="connsiteY69" fmla="*/ 454019 h 827074"/>
                <a:gd name="connsiteX70" fmla="*/ 696135 w 769962"/>
                <a:gd name="connsiteY70" fmla="*/ 454019 h 827074"/>
                <a:gd name="connsiteX71" fmla="*/ 708041 w 769962"/>
                <a:gd name="connsiteY71" fmla="*/ 442112 h 827074"/>
                <a:gd name="connsiteX72" fmla="*/ 708041 w 769962"/>
                <a:gd name="connsiteY72" fmla="*/ 405270 h 827074"/>
                <a:gd name="connsiteX73" fmla="*/ 704002 w 769962"/>
                <a:gd name="connsiteY73" fmla="*/ 396478 h 827074"/>
                <a:gd name="connsiteX74" fmla="*/ 769963 w 769962"/>
                <a:gd name="connsiteY74" fmla="*/ 273501 h 827074"/>
                <a:gd name="connsiteX75" fmla="*/ 418176 w 769962"/>
                <a:gd name="connsiteY75" fmla="*/ 38443 h 827074"/>
                <a:gd name="connsiteX76" fmla="*/ 497967 w 769962"/>
                <a:gd name="connsiteY76" fmla="*/ 38167 h 827074"/>
                <a:gd name="connsiteX77" fmla="*/ 497967 w 769962"/>
                <a:gd name="connsiteY77" fmla="*/ 327641 h 827074"/>
                <a:gd name="connsiteX78" fmla="*/ 462344 w 769962"/>
                <a:gd name="connsiteY78" fmla="*/ 328689 h 827074"/>
                <a:gd name="connsiteX79" fmla="*/ 462344 w 769962"/>
                <a:gd name="connsiteY79" fmla="*/ 82601 h 827074"/>
                <a:gd name="connsiteX80" fmla="*/ 443294 w 769962"/>
                <a:gd name="connsiteY80" fmla="*/ 63551 h 827074"/>
                <a:gd name="connsiteX81" fmla="*/ 418176 w 769962"/>
                <a:gd name="connsiteY81" fmla="*/ 63551 h 827074"/>
                <a:gd name="connsiteX82" fmla="*/ 418176 w 769962"/>
                <a:gd name="connsiteY82" fmla="*/ 38443 h 827074"/>
                <a:gd name="connsiteX83" fmla="*/ 255842 w 769962"/>
                <a:gd name="connsiteY83" fmla="*/ 682800 h 827074"/>
                <a:gd name="connsiteX84" fmla="*/ 184204 w 769962"/>
                <a:gd name="connsiteY84" fmla="*/ 788975 h 827074"/>
                <a:gd name="connsiteX85" fmla="*/ 109357 w 769962"/>
                <a:gd name="connsiteY85" fmla="*/ 682800 h 827074"/>
                <a:gd name="connsiteX86" fmla="*/ 109357 w 769962"/>
                <a:gd name="connsiteY86" fmla="*/ 415785 h 827074"/>
                <a:gd name="connsiteX87" fmla="*/ 255851 w 769962"/>
                <a:gd name="connsiteY87" fmla="*/ 415785 h 827074"/>
                <a:gd name="connsiteX88" fmla="*/ 255851 w 769962"/>
                <a:gd name="connsiteY88" fmla="*/ 682800 h 827074"/>
                <a:gd name="connsiteX89" fmla="*/ 231181 w 769962"/>
                <a:gd name="connsiteY89" fmla="*/ 355197 h 827074"/>
                <a:gd name="connsiteX90" fmla="*/ 115510 w 769962"/>
                <a:gd name="connsiteY90" fmla="*/ 239516 h 827074"/>
                <a:gd name="connsiteX91" fmla="*/ 231181 w 769962"/>
                <a:gd name="connsiteY91" fmla="*/ 123844 h 827074"/>
                <a:gd name="connsiteX92" fmla="*/ 346862 w 769962"/>
                <a:gd name="connsiteY92" fmla="*/ 239516 h 827074"/>
                <a:gd name="connsiteX93" fmla="*/ 231181 w 769962"/>
                <a:gd name="connsiteY93" fmla="*/ 355197 h 827074"/>
                <a:gd name="connsiteX94" fmla="*/ 251174 w 769962"/>
                <a:gd name="connsiteY94" fmla="*/ 63551 h 827074"/>
                <a:gd name="connsiteX95" fmla="*/ 394364 w 769962"/>
                <a:gd name="connsiteY95" fmla="*/ 39891 h 827074"/>
                <a:gd name="connsiteX96" fmla="*/ 394364 w 769962"/>
                <a:gd name="connsiteY96" fmla="*/ 63551 h 827074"/>
                <a:gd name="connsiteX97" fmla="*/ 251174 w 769962"/>
                <a:gd name="connsiteY97" fmla="*/ 63551 h 82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769962" h="827074">
                  <a:moveTo>
                    <a:pt x="303581" y="226057"/>
                  </a:moveTo>
                  <a:lnTo>
                    <a:pt x="322050" y="226057"/>
                  </a:lnTo>
                  <a:cubicBezTo>
                    <a:pt x="316020" y="185195"/>
                    <a:pt x="282988" y="153000"/>
                    <a:pt x="241725" y="148266"/>
                  </a:cubicBezTo>
                  <a:lnTo>
                    <a:pt x="241202" y="165135"/>
                  </a:lnTo>
                  <a:cubicBezTo>
                    <a:pt x="241002" y="171698"/>
                    <a:pt x="235448" y="176765"/>
                    <a:pt x="228943" y="176670"/>
                  </a:cubicBezTo>
                  <a:cubicBezTo>
                    <a:pt x="222380" y="176470"/>
                    <a:pt x="217208" y="170974"/>
                    <a:pt x="217408" y="164402"/>
                  </a:cubicBezTo>
                  <a:lnTo>
                    <a:pt x="217884" y="148609"/>
                  </a:lnTo>
                  <a:cubicBezTo>
                    <a:pt x="177908" y="154419"/>
                    <a:pt x="146190" y="186099"/>
                    <a:pt x="140294" y="226047"/>
                  </a:cubicBezTo>
                  <a:lnTo>
                    <a:pt x="156686" y="226047"/>
                  </a:lnTo>
                  <a:cubicBezTo>
                    <a:pt x="163259" y="226047"/>
                    <a:pt x="168593" y="231381"/>
                    <a:pt x="168593" y="237954"/>
                  </a:cubicBezTo>
                  <a:cubicBezTo>
                    <a:pt x="168593" y="244526"/>
                    <a:pt x="163259" y="249860"/>
                    <a:pt x="156686" y="249860"/>
                  </a:cubicBezTo>
                  <a:lnTo>
                    <a:pt x="139903" y="249860"/>
                  </a:lnTo>
                  <a:cubicBezTo>
                    <a:pt x="144580" y="291389"/>
                    <a:pt x="177060" y="324631"/>
                    <a:pt x="218246" y="330460"/>
                  </a:cubicBezTo>
                  <a:lnTo>
                    <a:pt x="218246" y="311391"/>
                  </a:lnTo>
                  <a:cubicBezTo>
                    <a:pt x="218246" y="304819"/>
                    <a:pt x="223580" y="299485"/>
                    <a:pt x="230153" y="299485"/>
                  </a:cubicBezTo>
                  <a:cubicBezTo>
                    <a:pt x="236725" y="299485"/>
                    <a:pt x="242059" y="304819"/>
                    <a:pt x="242059" y="311391"/>
                  </a:cubicBezTo>
                  <a:lnTo>
                    <a:pt x="242059" y="330727"/>
                  </a:lnTo>
                  <a:cubicBezTo>
                    <a:pt x="284217" y="325736"/>
                    <a:pt x="317706" y="292084"/>
                    <a:pt x="322469" y="249860"/>
                  </a:cubicBezTo>
                  <a:lnTo>
                    <a:pt x="303590" y="249860"/>
                  </a:lnTo>
                  <a:cubicBezTo>
                    <a:pt x="297018" y="249860"/>
                    <a:pt x="291684" y="244526"/>
                    <a:pt x="291684" y="237954"/>
                  </a:cubicBezTo>
                  <a:cubicBezTo>
                    <a:pt x="291684" y="231381"/>
                    <a:pt x="297009" y="226057"/>
                    <a:pt x="303581" y="226057"/>
                  </a:cubicBezTo>
                  <a:close/>
                  <a:moveTo>
                    <a:pt x="239687" y="245726"/>
                  </a:moveTo>
                  <a:cubicBezTo>
                    <a:pt x="237344" y="248803"/>
                    <a:pt x="233791" y="250422"/>
                    <a:pt x="230200" y="250422"/>
                  </a:cubicBezTo>
                  <a:cubicBezTo>
                    <a:pt x="227686" y="250422"/>
                    <a:pt x="225161" y="249631"/>
                    <a:pt x="222999" y="247993"/>
                  </a:cubicBezTo>
                  <a:lnTo>
                    <a:pt x="181708" y="216589"/>
                  </a:lnTo>
                  <a:cubicBezTo>
                    <a:pt x="176470" y="212608"/>
                    <a:pt x="175460" y="205130"/>
                    <a:pt x="179441" y="199901"/>
                  </a:cubicBezTo>
                  <a:cubicBezTo>
                    <a:pt x="183423" y="194662"/>
                    <a:pt x="190881" y="193643"/>
                    <a:pt x="196129" y="197634"/>
                  </a:cubicBezTo>
                  <a:lnTo>
                    <a:pt x="237420" y="229038"/>
                  </a:lnTo>
                  <a:cubicBezTo>
                    <a:pt x="242659" y="233020"/>
                    <a:pt x="243669" y="240497"/>
                    <a:pt x="239687" y="245726"/>
                  </a:cubicBezTo>
                  <a:close/>
                  <a:moveTo>
                    <a:pt x="769963" y="273501"/>
                  </a:moveTo>
                  <a:cubicBezTo>
                    <a:pt x="769963" y="223599"/>
                    <a:pt x="748198" y="178470"/>
                    <a:pt x="713908" y="155991"/>
                  </a:cubicBezTo>
                  <a:lnTo>
                    <a:pt x="705479" y="95774"/>
                  </a:lnTo>
                  <a:cubicBezTo>
                    <a:pt x="704164" y="86363"/>
                    <a:pt x="696116" y="79362"/>
                    <a:pt x="686619" y="79362"/>
                  </a:cubicBezTo>
                  <a:lnTo>
                    <a:pt x="645366" y="79362"/>
                  </a:lnTo>
                  <a:cubicBezTo>
                    <a:pt x="635927" y="79362"/>
                    <a:pt x="627917" y="86277"/>
                    <a:pt x="626516" y="95612"/>
                  </a:cubicBezTo>
                  <a:lnTo>
                    <a:pt x="617477" y="156381"/>
                  </a:lnTo>
                  <a:cubicBezTo>
                    <a:pt x="583568" y="178994"/>
                    <a:pt x="562023" y="224057"/>
                    <a:pt x="562023" y="273501"/>
                  </a:cubicBezTo>
                  <a:cubicBezTo>
                    <a:pt x="562023" y="329336"/>
                    <a:pt x="589407" y="377133"/>
                    <a:pt x="627964" y="396488"/>
                  </a:cubicBezTo>
                  <a:cubicBezTo>
                    <a:pt x="625535" y="398669"/>
                    <a:pt x="623935" y="401745"/>
                    <a:pt x="623935" y="405270"/>
                  </a:cubicBezTo>
                  <a:lnTo>
                    <a:pt x="623935" y="442112"/>
                  </a:lnTo>
                  <a:cubicBezTo>
                    <a:pt x="623935" y="448685"/>
                    <a:pt x="629269" y="454019"/>
                    <a:pt x="635841" y="454019"/>
                  </a:cubicBezTo>
                  <a:lnTo>
                    <a:pt x="646938" y="454019"/>
                  </a:lnTo>
                  <a:lnTo>
                    <a:pt x="646938" y="682800"/>
                  </a:lnTo>
                  <a:cubicBezTo>
                    <a:pt x="646938" y="756228"/>
                    <a:pt x="607400" y="788975"/>
                    <a:pt x="518741" y="788975"/>
                  </a:cubicBezTo>
                  <a:cubicBezTo>
                    <a:pt x="425444" y="788975"/>
                    <a:pt x="378143" y="753256"/>
                    <a:pt x="378143" y="682800"/>
                  </a:cubicBezTo>
                  <a:lnTo>
                    <a:pt x="378143" y="415785"/>
                  </a:lnTo>
                  <a:lnTo>
                    <a:pt x="443294" y="415785"/>
                  </a:lnTo>
                  <a:cubicBezTo>
                    <a:pt x="453809" y="415785"/>
                    <a:pt x="462344" y="407251"/>
                    <a:pt x="462344" y="396735"/>
                  </a:cubicBezTo>
                  <a:lnTo>
                    <a:pt x="462344" y="366798"/>
                  </a:lnTo>
                  <a:lnTo>
                    <a:pt x="517579" y="365179"/>
                  </a:lnTo>
                  <a:cubicBezTo>
                    <a:pt x="527876" y="364874"/>
                    <a:pt x="536067" y="356445"/>
                    <a:pt x="536067" y="346139"/>
                  </a:cubicBezTo>
                  <a:lnTo>
                    <a:pt x="536067" y="19050"/>
                  </a:lnTo>
                  <a:cubicBezTo>
                    <a:pt x="536067" y="13983"/>
                    <a:pt x="534048" y="9125"/>
                    <a:pt x="530466" y="5553"/>
                  </a:cubicBezTo>
                  <a:cubicBezTo>
                    <a:pt x="526894" y="1991"/>
                    <a:pt x="522056" y="0"/>
                    <a:pt x="517017" y="0"/>
                  </a:cubicBezTo>
                  <a:cubicBezTo>
                    <a:pt x="516998" y="0"/>
                    <a:pt x="516969" y="0"/>
                    <a:pt x="516950" y="0"/>
                  </a:cubicBezTo>
                  <a:cubicBezTo>
                    <a:pt x="516950" y="0"/>
                    <a:pt x="400250" y="410"/>
                    <a:pt x="399631" y="467"/>
                  </a:cubicBezTo>
                  <a:cubicBezTo>
                    <a:pt x="398993" y="514"/>
                    <a:pt x="16250" y="63760"/>
                    <a:pt x="16250" y="63760"/>
                  </a:cubicBezTo>
                  <a:cubicBezTo>
                    <a:pt x="2591" y="66866"/>
                    <a:pt x="0" y="75200"/>
                    <a:pt x="0" y="82915"/>
                  </a:cubicBezTo>
                  <a:lnTo>
                    <a:pt x="0" y="396735"/>
                  </a:lnTo>
                  <a:cubicBezTo>
                    <a:pt x="0" y="407251"/>
                    <a:pt x="8534" y="415785"/>
                    <a:pt x="19050" y="415785"/>
                  </a:cubicBezTo>
                  <a:lnTo>
                    <a:pt x="71247" y="415785"/>
                  </a:lnTo>
                  <a:lnTo>
                    <a:pt x="71247" y="682800"/>
                  </a:lnTo>
                  <a:cubicBezTo>
                    <a:pt x="71247" y="733215"/>
                    <a:pt x="71247" y="827075"/>
                    <a:pt x="184194" y="827075"/>
                  </a:cubicBezTo>
                  <a:cubicBezTo>
                    <a:pt x="293932" y="827075"/>
                    <a:pt x="293932" y="733215"/>
                    <a:pt x="293932" y="682800"/>
                  </a:cubicBezTo>
                  <a:lnTo>
                    <a:pt x="293932" y="415785"/>
                  </a:lnTo>
                  <a:lnTo>
                    <a:pt x="340033" y="415785"/>
                  </a:lnTo>
                  <a:lnTo>
                    <a:pt x="340033" y="682800"/>
                  </a:lnTo>
                  <a:cubicBezTo>
                    <a:pt x="340033" y="774487"/>
                    <a:pt x="405165" y="827075"/>
                    <a:pt x="518732" y="827075"/>
                  </a:cubicBezTo>
                  <a:cubicBezTo>
                    <a:pt x="656177" y="827075"/>
                    <a:pt x="685029" y="748617"/>
                    <a:pt x="685029" y="682800"/>
                  </a:cubicBezTo>
                  <a:lnTo>
                    <a:pt x="685029" y="454019"/>
                  </a:lnTo>
                  <a:lnTo>
                    <a:pt x="696135" y="454019"/>
                  </a:lnTo>
                  <a:cubicBezTo>
                    <a:pt x="702707" y="454019"/>
                    <a:pt x="708041" y="448685"/>
                    <a:pt x="708041" y="442112"/>
                  </a:cubicBezTo>
                  <a:lnTo>
                    <a:pt x="708041" y="405270"/>
                  </a:lnTo>
                  <a:cubicBezTo>
                    <a:pt x="708041" y="401745"/>
                    <a:pt x="706441" y="398659"/>
                    <a:pt x="704002" y="396478"/>
                  </a:cubicBezTo>
                  <a:cubicBezTo>
                    <a:pt x="742579" y="377133"/>
                    <a:pt x="769963" y="329336"/>
                    <a:pt x="769963" y="273501"/>
                  </a:cubicBezTo>
                  <a:close/>
                  <a:moveTo>
                    <a:pt x="418176" y="38443"/>
                  </a:moveTo>
                  <a:lnTo>
                    <a:pt x="497967" y="38167"/>
                  </a:lnTo>
                  <a:lnTo>
                    <a:pt x="497967" y="327641"/>
                  </a:lnTo>
                  <a:lnTo>
                    <a:pt x="462344" y="328689"/>
                  </a:lnTo>
                  <a:lnTo>
                    <a:pt x="462344" y="82601"/>
                  </a:lnTo>
                  <a:cubicBezTo>
                    <a:pt x="462344" y="72085"/>
                    <a:pt x="453809" y="63551"/>
                    <a:pt x="443294" y="63551"/>
                  </a:cubicBezTo>
                  <a:lnTo>
                    <a:pt x="418176" y="63551"/>
                  </a:lnTo>
                  <a:lnTo>
                    <a:pt x="418176" y="38443"/>
                  </a:lnTo>
                  <a:close/>
                  <a:moveTo>
                    <a:pt x="255842" y="682800"/>
                  </a:moveTo>
                  <a:cubicBezTo>
                    <a:pt x="255842" y="764162"/>
                    <a:pt x="239097" y="788975"/>
                    <a:pt x="184204" y="788975"/>
                  </a:cubicBezTo>
                  <a:cubicBezTo>
                    <a:pt x="126844" y="788975"/>
                    <a:pt x="109357" y="764172"/>
                    <a:pt x="109357" y="682800"/>
                  </a:cubicBezTo>
                  <a:lnTo>
                    <a:pt x="109357" y="415785"/>
                  </a:lnTo>
                  <a:lnTo>
                    <a:pt x="255851" y="415785"/>
                  </a:lnTo>
                  <a:lnTo>
                    <a:pt x="255851" y="682800"/>
                  </a:lnTo>
                  <a:close/>
                  <a:moveTo>
                    <a:pt x="231181" y="355197"/>
                  </a:moveTo>
                  <a:cubicBezTo>
                    <a:pt x="167402" y="355197"/>
                    <a:pt x="115510" y="303305"/>
                    <a:pt x="115510" y="239516"/>
                  </a:cubicBezTo>
                  <a:cubicBezTo>
                    <a:pt x="115510" y="175727"/>
                    <a:pt x="167392" y="123844"/>
                    <a:pt x="231181" y="123844"/>
                  </a:cubicBezTo>
                  <a:cubicBezTo>
                    <a:pt x="294970" y="123844"/>
                    <a:pt x="346862" y="175736"/>
                    <a:pt x="346862" y="239516"/>
                  </a:cubicBezTo>
                  <a:cubicBezTo>
                    <a:pt x="346862" y="303295"/>
                    <a:pt x="294961" y="355197"/>
                    <a:pt x="231181" y="355197"/>
                  </a:cubicBezTo>
                  <a:close/>
                  <a:moveTo>
                    <a:pt x="251174" y="63551"/>
                  </a:moveTo>
                  <a:lnTo>
                    <a:pt x="394364" y="39891"/>
                  </a:lnTo>
                  <a:lnTo>
                    <a:pt x="394364" y="63551"/>
                  </a:lnTo>
                  <a:lnTo>
                    <a:pt x="251174" y="63551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0EDEECDD-0743-412D-955E-2ED9ED54D4BD}"/>
              </a:ext>
            </a:extLst>
          </p:cNvPr>
          <p:cNvSpPr txBox="1"/>
          <p:nvPr/>
        </p:nvSpPr>
        <p:spPr>
          <a:xfrm>
            <a:off x="1046862" y="4652734"/>
            <a:ext cx="42421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ABPI Results &amp; Treatment Plan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4DEF83F-4B75-4DB3-807D-B9C7EDAA645B}"/>
              </a:ext>
            </a:extLst>
          </p:cNvPr>
          <p:cNvGrpSpPr/>
          <p:nvPr/>
        </p:nvGrpSpPr>
        <p:grpSpPr>
          <a:xfrm>
            <a:off x="5649763" y="4669625"/>
            <a:ext cx="479584" cy="366328"/>
            <a:chOff x="5716364" y="4811080"/>
            <a:chExt cx="479584" cy="366328"/>
          </a:xfrm>
          <a:solidFill>
            <a:schemeClr val="tx1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A5F3C93-1E34-490A-97FA-FC15253B76BD}"/>
                </a:ext>
              </a:extLst>
            </p:cNvPr>
            <p:cNvSpPr/>
            <p:nvPr/>
          </p:nvSpPr>
          <p:spPr>
            <a:xfrm>
              <a:off x="5716364" y="4924340"/>
              <a:ext cx="479584" cy="253068"/>
            </a:xfrm>
            <a:custGeom>
              <a:avLst/>
              <a:gdLst>
                <a:gd name="connsiteX0" fmla="*/ 7402 w 857245"/>
                <a:gd name="connsiteY0" fmla="*/ 206983 h 452353"/>
                <a:gd name="connsiteX1" fmla="*/ 7402 w 857245"/>
                <a:gd name="connsiteY1" fmla="*/ 245362 h 452353"/>
                <a:gd name="connsiteX2" fmla="*/ 428623 w 857245"/>
                <a:gd name="connsiteY2" fmla="*/ 452354 h 452353"/>
                <a:gd name="connsiteX3" fmla="*/ 849844 w 857245"/>
                <a:gd name="connsiteY3" fmla="*/ 245362 h 452353"/>
                <a:gd name="connsiteX4" fmla="*/ 849844 w 857245"/>
                <a:gd name="connsiteY4" fmla="*/ 206983 h 452353"/>
                <a:gd name="connsiteX5" fmla="*/ 428623 w 857245"/>
                <a:gd name="connsiteY5" fmla="*/ 0 h 452353"/>
                <a:gd name="connsiteX6" fmla="*/ 7402 w 857245"/>
                <a:gd name="connsiteY6" fmla="*/ 206983 h 452353"/>
                <a:gd name="connsiteX7" fmla="*/ 428623 w 857245"/>
                <a:gd name="connsiteY7" fmla="*/ 380545 h 452353"/>
                <a:gd name="connsiteX8" fmla="*/ 274260 w 857245"/>
                <a:gd name="connsiteY8" fmla="*/ 226173 h 452353"/>
                <a:gd name="connsiteX9" fmla="*/ 428631 w 857245"/>
                <a:gd name="connsiteY9" fmla="*/ 71810 h 452353"/>
                <a:gd name="connsiteX10" fmla="*/ 582994 w 857245"/>
                <a:gd name="connsiteY10" fmla="*/ 226173 h 452353"/>
                <a:gd name="connsiteX11" fmla="*/ 428623 w 857245"/>
                <a:gd name="connsiteY11" fmla="*/ 380545 h 452353"/>
                <a:gd name="connsiteX12" fmla="*/ 263259 w 857245"/>
                <a:gd name="connsiteY12" fmla="*/ 94522 h 452353"/>
                <a:gd name="connsiteX13" fmla="*/ 263260 w 857245"/>
                <a:gd name="connsiteY13" fmla="*/ 357832 h 452353"/>
                <a:gd name="connsiteX14" fmla="*/ 68933 w 857245"/>
                <a:gd name="connsiteY14" fmla="*/ 226173 h 452353"/>
                <a:gd name="connsiteX15" fmla="*/ 263259 w 857245"/>
                <a:gd name="connsiteY15" fmla="*/ 94522 h 452353"/>
                <a:gd name="connsiteX16" fmla="*/ 593999 w 857245"/>
                <a:gd name="connsiteY16" fmla="*/ 357826 h 452353"/>
                <a:gd name="connsiteX17" fmla="*/ 593997 w 857245"/>
                <a:gd name="connsiteY17" fmla="*/ 94524 h 452353"/>
                <a:gd name="connsiteX18" fmla="*/ 788312 w 857245"/>
                <a:gd name="connsiteY18" fmla="*/ 226173 h 452353"/>
                <a:gd name="connsiteX19" fmla="*/ 593999 w 857245"/>
                <a:gd name="connsiteY19" fmla="*/ 357826 h 45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57245" h="452353">
                  <a:moveTo>
                    <a:pt x="7402" y="206983"/>
                  </a:moveTo>
                  <a:cubicBezTo>
                    <a:pt x="-2467" y="217873"/>
                    <a:pt x="-2467" y="234472"/>
                    <a:pt x="7402" y="245362"/>
                  </a:cubicBezTo>
                  <a:cubicBezTo>
                    <a:pt x="15057" y="253817"/>
                    <a:pt x="197679" y="452354"/>
                    <a:pt x="428623" y="452354"/>
                  </a:cubicBezTo>
                  <a:cubicBezTo>
                    <a:pt x="659576" y="452354"/>
                    <a:pt x="842189" y="253817"/>
                    <a:pt x="849844" y="245362"/>
                  </a:cubicBezTo>
                  <a:cubicBezTo>
                    <a:pt x="859713" y="234472"/>
                    <a:pt x="859713" y="217873"/>
                    <a:pt x="849844" y="206983"/>
                  </a:cubicBezTo>
                  <a:cubicBezTo>
                    <a:pt x="842189" y="198528"/>
                    <a:pt x="659576" y="0"/>
                    <a:pt x="428623" y="0"/>
                  </a:cubicBezTo>
                  <a:cubicBezTo>
                    <a:pt x="197679" y="0"/>
                    <a:pt x="15066" y="198528"/>
                    <a:pt x="7402" y="206983"/>
                  </a:cubicBezTo>
                  <a:close/>
                  <a:moveTo>
                    <a:pt x="428623" y="380545"/>
                  </a:moveTo>
                  <a:cubicBezTo>
                    <a:pt x="343368" y="380542"/>
                    <a:pt x="274258" y="311428"/>
                    <a:pt x="274260" y="226173"/>
                  </a:cubicBezTo>
                  <a:cubicBezTo>
                    <a:pt x="274262" y="140919"/>
                    <a:pt x="343377" y="71807"/>
                    <a:pt x="428631" y="71810"/>
                  </a:cubicBezTo>
                  <a:cubicBezTo>
                    <a:pt x="513883" y="71812"/>
                    <a:pt x="582992" y="140921"/>
                    <a:pt x="582994" y="226173"/>
                  </a:cubicBezTo>
                  <a:cubicBezTo>
                    <a:pt x="582902" y="311391"/>
                    <a:pt x="513842" y="380452"/>
                    <a:pt x="428623" y="380545"/>
                  </a:cubicBezTo>
                  <a:close/>
                  <a:moveTo>
                    <a:pt x="263259" y="94522"/>
                  </a:moveTo>
                  <a:cubicBezTo>
                    <a:pt x="201726" y="171507"/>
                    <a:pt x="201727" y="280847"/>
                    <a:pt x="263260" y="357832"/>
                  </a:cubicBezTo>
                  <a:cubicBezTo>
                    <a:pt x="191609" y="325065"/>
                    <a:pt x="125931" y="280567"/>
                    <a:pt x="68933" y="226173"/>
                  </a:cubicBezTo>
                  <a:cubicBezTo>
                    <a:pt x="125932" y="171782"/>
                    <a:pt x="191610" y="127288"/>
                    <a:pt x="263259" y="94522"/>
                  </a:cubicBezTo>
                  <a:close/>
                  <a:moveTo>
                    <a:pt x="593999" y="357826"/>
                  </a:moveTo>
                  <a:cubicBezTo>
                    <a:pt x="655527" y="280842"/>
                    <a:pt x="655526" y="171507"/>
                    <a:pt x="593997" y="94524"/>
                  </a:cubicBezTo>
                  <a:cubicBezTo>
                    <a:pt x="665644" y="127287"/>
                    <a:pt x="731318" y="171782"/>
                    <a:pt x="788312" y="226173"/>
                  </a:cubicBezTo>
                  <a:cubicBezTo>
                    <a:pt x="731318" y="280564"/>
                    <a:pt x="665644" y="325059"/>
                    <a:pt x="593999" y="3578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6CB5CC3-2A60-40D0-8554-66DCE831A415}"/>
                </a:ext>
              </a:extLst>
            </p:cNvPr>
            <p:cNvSpPr/>
            <p:nvPr/>
          </p:nvSpPr>
          <p:spPr>
            <a:xfrm rot="21046961">
              <a:off x="5904766" y="4999482"/>
              <a:ext cx="102783" cy="102783"/>
            </a:xfrm>
            <a:custGeom>
              <a:avLst/>
              <a:gdLst>
                <a:gd name="connsiteX0" fmla="*/ 183723 w 183723"/>
                <a:gd name="connsiteY0" fmla="*/ 91862 h 183723"/>
                <a:gd name="connsiteX1" fmla="*/ 91862 w 183723"/>
                <a:gd name="connsiteY1" fmla="*/ 183723 h 183723"/>
                <a:gd name="connsiteX2" fmla="*/ 0 w 183723"/>
                <a:gd name="connsiteY2" fmla="*/ 91862 h 183723"/>
                <a:gd name="connsiteX3" fmla="*/ 91862 w 183723"/>
                <a:gd name="connsiteY3" fmla="*/ 0 h 183723"/>
                <a:gd name="connsiteX4" fmla="*/ 183723 w 183723"/>
                <a:gd name="connsiteY4" fmla="*/ 91862 h 18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723" h="183723">
                  <a:moveTo>
                    <a:pt x="183723" y="91862"/>
                  </a:moveTo>
                  <a:cubicBezTo>
                    <a:pt x="183723" y="142595"/>
                    <a:pt x="142595" y="183723"/>
                    <a:pt x="91862" y="183723"/>
                  </a:cubicBezTo>
                  <a:cubicBezTo>
                    <a:pt x="41128" y="183723"/>
                    <a:pt x="0" y="142595"/>
                    <a:pt x="0" y="91862"/>
                  </a:cubicBezTo>
                  <a:cubicBezTo>
                    <a:pt x="0" y="41128"/>
                    <a:pt x="41128" y="0"/>
                    <a:pt x="91862" y="0"/>
                  </a:cubicBezTo>
                  <a:cubicBezTo>
                    <a:pt x="142595" y="0"/>
                    <a:pt x="183723" y="41128"/>
                    <a:pt x="183723" y="918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75E72ED-32B8-46AF-B1E6-F4EF9CD62E5D}"/>
                </a:ext>
              </a:extLst>
            </p:cNvPr>
            <p:cNvSpPr/>
            <p:nvPr/>
          </p:nvSpPr>
          <p:spPr>
            <a:xfrm>
              <a:off x="5942864" y="4811080"/>
              <a:ext cx="26644" cy="70179"/>
            </a:xfrm>
            <a:custGeom>
              <a:avLst/>
              <a:gdLst>
                <a:gd name="connsiteX0" fmla="*/ 47625 w 47625"/>
                <a:gd name="connsiteY0" fmla="*/ 101631 h 125443"/>
                <a:gd name="connsiteX1" fmla="*/ 47625 w 47625"/>
                <a:gd name="connsiteY1" fmla="*/ 23813 h 125443"/>
                <a:gd name="connsiteX2" fmla="*/ 23813 w 47625"/>
                <a:gd name="connsiteY2" fmla="*/ 0 h 125443"/>
                <a:gd name="connsiteX3" fmla="*/ 0 w 47625"/>
                <a:gd name="connsiteY3" fmla="*/ 23813 h 125443"/>
                <a:gd name="connsiteX4" fmla="*/ 0 w 47625"/>
                <a:gd name="connsiteY4" fmla="*/ 101631 h 125443"/>
                <a:gd name="connsiteX5" fmla="*/ 23813 w 47625"/>
                <a:gd name="connsiteY5" fmla="*/ 125443 h 125443"/>
                <a:gd name="connsiteX6" fmla="*/ 47625 w 47625"/>
                <a:gd name="connsiteY6" fmla="*/ 101631 h 125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" h="125443">
                  <a:moveTo>
                    <a:pt x="47625" y="101631"/>
                  </a:moveTo>
                  <a:lnTo>
                    <a:pt x="47625" y="23813"/>
                  </a:lnTo>
                  <a:cubicBezTo>
                    <a:pt x="47625" y="10661"/>
                    <a:pt x="36964" y="0"/>
                    <a:pt x="23813" y="0"/>
                  </a:cubicBezTo>
                  <a:cubicBezTo>
                    <a:pt x="10661" y="0"/>
                    <a:pt x="0" y="10661"/>
                    <a:pt x="0" y="23813"/>
                  </a:cubicBezTo>
                  <a:lnTo>
                    <a:pt x="0" y="101631"/>
                  </a:lnTo>
                  <a:cubicBezTo>
                    <a:pt x="0" y="114782"/>
                    <a:pt x="10661" y="125443"/>
                    <a:pt x="23813" y="125443"/>
                  </a:cubicBezTo>
                  <a:cubicBezTo>
                    <a:pt x="36964" y="125443"/>
                    <a:pt x="47625" y="114782"/>
                    <a:pt x="47625" y="1016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39B3EAB-64BD-4A87-AA02-14C134188085}"/>
                </a:ext>
              </a:extLst>
            </p:cNvPr>
            <p:cNvSpPr/>
            <p:nvPr/>
          </p:nvSpPr>
          <p:spPr>
            <a:xfrm>
              <a:off x="6086264" y="4847706"/>
              <a:ext cx="42606" cy="67403"/>
            </a:xfrm>
            <a:custGeom>
              <a:avLst/>
              <a:gdLst>
                <a:gd name="connsiteX0" fmla="*/ 15141 w 76157"/>
                <a:gd name="connsiteY0" fmla="*/ 118837 h 120481"/>
                <a:gd name="connsiteX1" fmla="*/ 45994 w 76157"/>
                <a:gd name="connsiteY1" fmla="*/ 105343 h 120481"/>
                <a:gd name="connsiteX2" fmla="*/ 74535 w 76157"/>
                <a:gd name="connsiteY2" fmla="*/ 32442 h 120481"/>
                <a:gd name="connsiteX3" fmla="*/ 60961 w 76157"/>
                <a:gd name="connsiteY3" fmla="*/ 1622 h 120481"/>
                <a:gd name="connsiteX4" fmla="*/ 30186 w 76157"/>
                <a:gd name="connsiteY4" fmla="*/ 15080 h 120481"/>
                <a:gd name="connsiteX5" fmla="*/ 1645 w 76157"/>
                <a:gd name="connsiteY5" fmla="*/ 87980 h 120481"/>
                <a:gd name="connsiteX6" fmla="*/ 15138 w 76157"/>
                <a:gd name="connsiteY6" fmla="*/ 118836 h 120481"/>
                <a:gd name="connsiteX7" fmla="*/ 15141 w 76157"/>
                <a:gd name="connsiteY7" fmla="*/ 118837 h 12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57" h="120481">
                  <a:moveTo>
                    <a:pt x="15141" y="118837"/>
                  </a:moveTo>
                  <a:cubicBezTo>
                    <a:pt x="27388" y="123630"/>
                    <a:pt x="41200" y="117588"/>
                    <a:pt x="45994" y="105343"/>
                  </a:cubicBezTo>
                  <a:lnTo>
                    <a:pt x="74535" y="32442"/>
                  </a:lnTo>
                  <a:cubicBezTo>
                    <a:pt x="79297" y="20184"/>
                    <a:pt x="73220" y="6385"/>
                    <a:pt x="60961" y="1622"/>
                  </a:cubicBezTo>
                  <a:cubicBezTo>
                    <a:pt x="48748" y="-3122"/>
                    <a:pt x="34995" y="2891"/>
                    <a:pt x="30186" y="15080"/>
                  </a:cubicBezTo>
                  <a:lnTo>
                    <a:pt x="1645" y="87980"/>
                  </a:lnTo>
                  <a:cubicBezTo>
                    <a:pt x="-3149" y="100226"/>
                    <a:pt x="2891" y="114041"/>
                    <a:pt x="15138" y="118836"/>
                  </a:cubicBezTo>
                  <a:cubicBezTo>
                    <a:pt x="15139" y="118836"/>
                    <a:pt x="15140" y="118837"/>
                    <a:pt x="15141" y="1188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D44C7BA-D69F-4D82-95DB-ACBFB4A00D3A}"/>
                </a:ext>
              </a:extLst>
            </p:cNvPr>
            <p:cNvSpPr/>
            <p:nvPr/>
          </p:nvSpPr>
          <p:spPr>
            <a:xfrm>
              <a:off x="5783445" y="4847706"/>
              <a:ext cx="42606" cy="67403"/>
            </a:xfrm>
            <a:custGeom>
              <a:avLst/>
              <a:gdLst>
                <a:gd name="connsiteX0" fmla="*/ 61016 w 76157"/>
                <a:gd name="connsiteY0" fmla="*/ 118837 h 120481"/>
                <a:gd name="connsiteX1" fmla="*/ 74513 w 76157"/>
                <a:gd name="connsiteY1" fmla="*/ 87984 h 120481"/>
                <a:gd name="connsiteX2" fmla="*/ 74511 w 76157"/>
                <a:gd name="connsiteY2" fmla="*/ 87981 h 120481"/>
                <a:gd name="connsiteX3" fmla="*/ 45971 w 76157"/>
                <a:gd name="connsiteY3" fmla="*/ 15080 h 120481"/>
                <a:gd name="connsiteX4" fmla="*/ 15079 w 76157"/>
                <a:gd name="connsiteY4" fmla="*/ 1668 h 120481"/>
                <a:gd name="connsiteX5" fmla="*/ 1622 w 76157"/>
                <a:gd name="connsiteY5" fmla="*/ 32443 h 120481"/>
                <a:gd name="connsiteX6" fmla="*/ 30163 w 76157"/>
                <a:gd name="connsiteY6" fmla="*/ 105343 h 120481"/>
                <a:gd name="connsiteX7" fmla="*/ 61016 w 76157"/>
                <a:gd name="connsiteY7" fmla="*/ 118837 h 12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57" h="120481">
                  <a:moveTo>
                    <a:pt x="61016" y="118837"/>
                  </a:moveTo>
                  <a:cubicBezTo>
                    <a:pt x="73263" y="114045"/>
                    <a:pt x="79306" y="100232"/>
                    <a:pt x="74513" y="87984"/>
                  </a:cubicBezTo>
                  <a:cubicBezTo>
                    <a:pt x="74513" y="87983"/>
                    <a:pt x="74512" y="87982"/>
                    <a:pt x="74511" y="87981"/>
                  </a:cubicBezTo>
                  <a:lnTo>
                    <a:pt x="45971" y="15080"/>
                  </a:lnTo>
                  <a:cubicBezTo>
                    <a:pt x="41143" y="2846"/>
                    <a:pt x="27313" y="-3158"/>
                    <a:pt x="15079" y="1668"/>
                  </a:cubicBezTo>
                  <a:cubicBezTo>
                    <a:pt x="2891" y="6477"/>
                    <a:pt x="-3122" y="20229"/>
                    <a:pt x="1622" y="32443"/>
                  </a:cubicBezTo>
                  <a:lnTo>
                    <a:pt x="30163" y="105343"/>
                  </a:lnTo>
                  <a:cubicBezTo>
                    <a:pt x="34957" y="117588"/>
                    <a:pt x="48770" y="123630"/>
                    <a:pt x="61016" y="1188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8" name="Rectangle: Top Corners Rounded 47">
            <a:extLst>
              <a:ext uri="{FF2B5EF4-FFF2-40B4-BE49-F238E27FC236}">
                <a16:creationId xmlns:a16="http://schemas.microsoft.com/office/drawing/2014/main" id="{368603AC-C3AC-4D0A-8ACC-A95A349FC1AF}"/>
              </a:ext>
            </a:extLst>
          </p:cNvPr>
          <p:cNvSpPr/>
          <p:nvPr/>
        </p:nvSpPr>
        <p:spPr>
          <a:xfrm>
            <a:off x="5148290" y="5258949"/>
            <a:ext cx="1708684" cy="464374"/>
          </a:xfrm>
          <a:prstGeom prst="round2SameRect">
            <a:avLst>
              <a:gd name="adj1" fmla="val 7576"/>
              <a:gd name="adj2" fmla="val 0"/>
            </a:avLst>
          </a:prstGeom>
          <a:solidFill>
            <a:srgbClr val="F2F2F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Can’t Complete ABPI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signs of arterial occlusion</a:t>
            </a:r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7D4DE8CF-833F-4E55-9269-F17DA10906C8}"/>
              </a:ext>
            </a:extLst>
          </p:cNvPr>
          <p:cNvSpPr/>
          <p:nvPr/>
        </p:nvSpPr>
        <p:spPr>
          <a:xfrm>
            <a:off x="716677" y="5258949"/>
            <a:ext cx="952374" cy="464374"/>
          </a:xfrm>
          <a:prstGeom prst="round2SameRect">
            <a:avLst>
              <a:gd name="adj1" fmla="val 12627"/>
              <a:gd name="adj2" fmla="val 0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0.8 - 1.3</a:t>
            </a:r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7814F8EF-DA5C-4ECC-B45F-58998EA1EDE3}"/>
              </a:ext>
            </a:extLst>
          </p:cNvPr>
          <p:cNvSpPr/>
          <p:nvPr/>
        </p:nvSpPr>
        <p:spPr>
          <a:xfrm>
            <a:off x="1830846" y="5258949"/>
            <a:ext cx="952374" cy="464374"/>
          </a:xfrm>
          <a:prstGeom prst="round2SameRect">
            <a:avLst>
              <a:gd name="adj1" fmla="val 7576"/>
              <a:gd name="adj2" fmla="val 0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 </a:t>
            </a:r>
            <a:r>
              <a:rPr lang="en-US" sz="1500" b="1" dirty="0">
                <a:solidFill>
                  <a:prstClr val="black"/>
                </a:solidFill>
                <a:latin typeface="Calibri" panose="020F0502020204030204"/>
              </a:rPr>
              <a:t>-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0.79</a:t>
            </a:r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AAB59C86-9110-40C7-A404-A284EDC25DE7}"/>
              </a:ext>
            </a:extLst>
          </p:cNvPr>
          <p:cNvSpPr/>
          <p:nvPr/>
        </p:nvSpPr>
        <p:spPr>
          <a:xfrm>
            <a:off x="4053960" y="5258949"/>
            <a:ext cx="952374" cy="464374"/>
          </a:xfrm>
          <a:prstGeom prst="round2SameRect">
            <a:avLst>
              <a:gd name="adj1" fmla="val 1464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 1.3</a:t>
            </a:r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609B605E-9AED-47D9-BB08-33EFF06D9A06}"/>
              </a:ext>
            </a:extLst>
          </p:cNvPr>
          <p:cNvSpPr/>
          <p:nvPr/>
        </p:nvSpPr>
        <p:spPr>
          <a:xfrm>
            <a:off x="2943860" y="5258949"/>
            <a:ext cx="952374" cy="464374"/>
          </a:xfrm>
          <a:prstGeom prst="round2SameRect">
            <a:avLst>
              <a:gd name="adj1" fmla="val 10606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 0.7</a:t>
            </a:r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0848294A-CBA7-412B-885A-2AC65928EA50}"/>
              </a:ext>
            </a:extLst>
          </p:cNvPr>
          <p:cNvSpPr/>
          <p:nvPr/>
        </p:nvSpPr>
        <p:spPr>
          <a:xfrm>
            <a:off x="2943860" y="5749649"/>
            <a:ext cx="2062475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NOT apply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compression</a:t>
            </a:r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6CBB1353-B615-4841-8067-DC947AFCB2F3}"/>
              </a:ext>
            </a:extLst>
          </p:cNvPr>
          <p:cNvSpPr/>
          <p:nvPr/>
        </p:nvSpPr>
        <p:spPr>
          <a:xfrm>
            <a:off x="1831303" y="5753843"/>
            <a:ext cx="951917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Compression</a:t>
            </a:r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A90F61CF-0F72-4C9C-B974-749C61E87B6E}"/>
              </a:ext>
            </a:extLst>
          </p:cNvPr>
          <p:cNvSpPr/>
          <p:nvPr/>
        </p:nvSpPr>
        <p:spPr>
          <a:xfrm>
            <a:off x="714540" y="5753843"/>
            <a:ext cx="951917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Compression</a:t>
            </a:r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5115862C-447D-4129-9A83-A0EF090FCA59}"/>
              </a:ext>
            </a:extLst>
          </p:cNvPr>
          <p:cNvSpPr/>
          <p:nvPr/>
        </p:nvSpPr>
        <p:spPr>
          <a:xfrm>
            <a:off x="5151012" y="5753843"/>
            <a:ext cx="1694035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rgbClr val="F2F2F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 Liner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(10mmHg)</a:t>
            </a:r>
          </a:p>
        </p:txBody>
      </p:sp>
      <p:sp>
        <p:nvSpPr>
          <p:cNvPr id="59" name="Rectangle: Top Corners Rounded 58">
            <a:extLst>
              <a:ext uri="{FF2B5EF4-FFF2-40B4-BE49-F238E27FC236}">
                <a16:creationId xmlns:a16="http://schemas.microsoft.com/office/drawing/2014/main" id="{EF7F700F-6FF8-421F-8A27-01FA00455D6D}"/>
              </a:ext>
            </a:extLst>
          </p:cNvPr>
          <p:cNvSpPr/>
          <p:nvPr/>
        </p:nvSpPr>
        <p:spPr>
          <a:xfrm>
            <a:off x="698913" y="7841682"/>
            <a:ext cx="6165023" cy="1354034"/>
          </a:xfrm>
          <a:prstGeom prst="round2SameRect">
            <a:avLst>
              <a:gd name="adj1" fmla="val 0"/>
              <a:gd name="adj2" fmla="val 8933"/>
            </a:avLst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246BC0-0249-4F82-B62F-5A07D380EC63}"/>
              </a:ext>
            </a:extLst>
          </p:cNvPr>
          <p:cNvSpPr txBox="1"/>
          <p:nvPr/>
        </p:nvSpPr>
        <p:spPr>
          <a:xfrm>
            <a:off x="698913" y="7497806"/>
            <a:ext cx="3557307" cy="34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Step 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0B35962-E79C-4B5A-A922-A3560067695F}"/>
              </a:ext>
            </a:extLst>
          </p:cNvPr>
          <p:cNvGrpSpPr/>
          <p:nvPr/>
        </p:nvGrpSpPr>
        <p:grpSpPr>
          <a:xfrm>
            <a:off x="5587335" y="2026354"/>
            <a:ext cx="604441" cy="677547"/>
            <a:chOff x="8353860" y="2605835"/>
            <a:chExt cx="763905" cy="856297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80BAA74F-F5D3-4D7C-82C3-691DDFF868E6}"/>
                </a:ext>
              </a:extLst>
            </p:cNvPr>
            <p:cNvSpPr/>
            <p:nvPr/>
          </p:nvSpPr>
          <p:spPr>
            <a:xfrm>
              <a:off x="8376196" y="2681205"/>
              <a:ext cx="546099" cy="765747"/>
            </a:xfrm>
            <a:prstGeom prst="roundRect">
              <a:avLst>
                <a:gd name="adj" fmla="val 829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EE617AD-7DA3-4298-9DEC-FB99BF61E7BF}"/>
                </a:ext>
              </a:extLst>
            </p:cNvPr>
            <p:cNvGrpSpPr/>
            <p:nvPr/>
          </p:nvGrpSpPr>
          <p:grpSpPr>
            <a:xfrm>
              <a:off x="8353860" y="2605835"/>
              <a:ext cx="763905" cy="856297"/>
              <a:chOff x="11233809" y="2501528"/>
              <a:chExt cx="763905" cy="856297"/>
            </a:xfrm>
            <a:solidFill>
              <a:srgbClr val="404040"/>
            </a:solidFill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DC235925-605A-4C25-9FB2-1857EEB4C2F4}"/>
                  </a:ext>
                </a:extLst>
              </p:cNvPr>
              <p:cNvSpPr/>
              <p:nvPr/>
            </p:nvSpPr>
            <p:spPr>
              <a:xfrm>
                <a:off x="11233809" y="2501528"/>
                <a:ext cx="592454" cy="856297"/>
              </a:xfrm>
              <a:custGeom>
                <a:avLst/>
                <a:gdLst>
                  <a:gd name="connsiteX0" fmla="*/ 529590 w 592454"/>
                  <a:gd name="connsiteY0" fmla="*/ 55245 h 856297"/>
                  <a:gd name="connsiteX1" fmla="*/ 357188 w 592454"/>
                  <a:gd name="connsiteY1" fmla="*/ 55245 h 856297"/>
                  <a:gd name="connsiteX2" fmla="*/ 334328 w 592454"/>
                  <a:gd name="connsiteY2" fmla="*/ 33338 h 856297"/>
                  <a:gd name="connsiteX3" fmla="*/ 296228 w 592454"/>
                  <a:gd name="connsiteY3" fmla="*/ 0 h 856297"/>
                  <a:gd name="connsiteX4" fmla="*/ 258128 w 592454"/>
                  <a:gd name="connsiteY4" fmla="*/ 32385 h 856297"/>
                  <a:gd name="connsiteX5" fmla="*/ 235267 w 592454"/>
                  <a:gd name="connsiteY5" fmla="*/ 54293 h 856297"/>
                  <a:gd name="connsiteX6" fmla="*/ 62865 w 592454"/>
                  <a:gd name="connsiteY6" fmla="*/ 54293 h 856297"/>
                  <a:gd name="connsiteX7" fmla="*/ 0 w 592454"/>
                  <a:gd name="connsiteY7" fmla="*/ 117157 h 856297"/>
                  <a:gd name="connsiteX8" fmla="*/ 0 w 592454"/>
                  <a:gd name="connsiteY8" fmla="*/ 793433 h 856297"/>
                  <a:gd name="connsiteX9" fmla="*/ 62865 w 592454"/>
                  <a:gd name="connsiteY9" fmla="*/ 856298 h 856297"/>
                  <a:gd name="connsiteX10" fmla="*/ 529590 w 592454"/>
                  <a:gd name="connsiteY10" fmla="*/ 856298 h 856297"/>
                  <a:gd name="connsiteX11" fmla="*/ 592455 w 592454"/>
                  <a:gd name="connsiteY11" fmla="*/ 793433 h 856297"/>
                  <a:gd name="connsiteX12" fmla="*/ 592455 w 592454"/>
                  <a:gd name="connsiteY12" fmla="*/ 117157 h 856297"/>
                  <a:gd name="connsiteX13" fmla="*/ 529590 w 592454"/>
                  <a:gd name="connsiteY13" fmla="*/ 55245 h 856297"/>
                  <a:gd name="connsiteX14" fmla="*/ 296228 w 592454"/>
                  <a:gd name="connsiteY14" fmla="*/ 16192 h 856297"/>
                  <a:gd name="connsiteX15" fmla="*/ 313373 w 592454"/>
                  <a:gd name="connsiteY15" fmla="*/ 33338 h 856297"/>
                  <a:gd name="connsiteX16" fmla="*/ 296228 w 592454"/>
                  <a:gd name="connsiteY16" fmla="*/ 50483 h 856297"/>
                  <a:gd name="connsiteX17" fmla="*/ 279083 w 592454"/>
                  <a:gd name="connsiteY17" fmla="*/ 33338 h 856297"/>
                  <a:gd name="connsiteX18" fmla="*/ 296228 w 592454"/>
                  <a:gd name="connsiteY18" fmla="*/ 16192 h 856297"/>
                  <a:gd name="connsiteX19" fmla="*/ 556260 w 592454"/>
                  <a:gd name="connsiteY19" fmla="*/ 794385 h 856297"/>
                  <a:gd name="connsiteX20" fmla="*/ 529590 w 592454"/>
                  <a:gd name="connsiteY20" fmla="*/ 821055 h 856297"/>
                  <a:gd name="connsiteX21" fmla="*/ 62865 w 592454"/>
                  <a:gd name="connsiteY21" fmla="*/ 821055 h 856297"/>
                  <a:gd name="connsiteX22" fmla="*/ 36195 w 592454"/>
                  <a:gd name="connsiteY22" fmla="*/ 794385 h 856297"/>
                  <a:gd name="connsiteX23" fmla="*/ 36195 w 592454"/>
                  <a:gd name="connsiteY23" fmla="*/ 118110 h 856297"/>
                  <a:gd name="connsiteX24" fmla="*/ 62865 w 592454"/>
                  <a:gd name="connsiteY24" fmla="*/ 91440 h 856297"/>
                  <a:gd name="connsiteX25" fmla="*/ 219075 w 592454"/>
                  <a:gd name="connsiteY25" fmla="*/ 91440 h 856297"/>
                  <a:gd name="connsiteX26" fmla="*/ 219075 w 592454"/>
                  <a:gd name="connsiteY26" fmla="*/ 118110 h 856297"/>
                  <a:gd name="connsiteX27" fmla="*/ 148590 w 592454"/>
                  <a:gd name="connsiteY27" fmla="*/ 124778 h 856297"/>
                  <a:gd name="connsiteX28" fmla="*/ 117158 w 592454"/>
                  <a:gd name="connsiteY28" fmla="*/ 175260 h 856297"/>
                  <a:gd name="connsiteX29" fmla="*/ 118110 w 592454"/>
                  <a:gd name="connsiteY29" fmla="*/ 177165 h 856297"/>
                  <a:gd name="connsiteX30" fmla="*/ 120015 w 592454"/>
                  <a:gd name="connsiteY30" fmla="*/ 178118 h 856297"/>
                  <a:gd name="connsiteX31" fmla="*/ 471488 w 592454"/>
                  <a:gd name="connsiteY31" fmla="*/ 178118 h 856297"/>
                  <a:gd name="connsiteX32" fmla="*/ 473393 w 592454"/>
                  <a:gd name="connsiteY32" fmla="*/ 177165 h 856297"/>
                  <a:gd name="connsiteX33" fmla="*/ 474345 w 592454"/>
                  <a:gd name="connsiteY33" fmla="*/ 175260 h 856297"/>
                  <a:gd name="connsiteX34" fmla="*/ 442913 w 592454"/>
                  <a:gd name="connsiteY34" fmla="*/ 124778 h 856297"/>
                  <a:gd name="connsiteX35" fmla="*/ 372428 w 592454"/>
                  <a:gd name="connsiteY35" fmla="*/ 118110 h 856297"/>
                  <a:gd name="connsiteX36" fmla="*/ 372428 w 592454"/>
                  <a:gd name="connsiteY36" fmla="*/ 91440 h 856297"/>
                  <a:gd name="connsiteX37" fmla="*/ 528638 w 592454"/>
                  <a:gd name="connsiteY37" fmla="*/ 91440 h 856297"/>
                  <a:gd name="connsiteX38" fmla="*/ 555308 w 592454"/>
                  <a:gd name="connsiteY38" fmla="*/ 118110 h 856297"/>
                  <a:gd name="connsiteX39" fmla="*/ 555308 w 592454"/>
                  <a:gd name="connsiteY39" fmla="*/ 794385 h 85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92454" h="856297">
                    <a:moveTo>
                      <a:pt x="529590" y="55245"/>
                    </a:moveTo>
                    <a:lnTo>
                      <a:pt x="357188" y="55245"/>
                    </a:lnTo>
                    <a:cubicBezTo>
                      <a:pt x="348615" y="50483"/>
                      <a:pt x="338138" y="42863"/>
                      <a:pt x="334328" y="33338"/>
                    </a:cubicBezTo>
                    <a:cubicBezTo>
                      <a:pt x="324803" y="9525"/>
                      <a:pt x="313373" y="0"/>
                      <a:pt x="296228" y="0"/>
                    </a:cubicBezTo>
                    <a:cubicBezTo>
                      <a:pt x="279083" y="0"/>
                      <a:pt x="267653" y="9525"/>
                      <a:pt x="258128" y="32385"/>
                    </a:cubicBezTo>
                    <a:cubicBezTo>
                      <a:pt x="254317" y="42863"/>
                      <a:pt x="243840" y="49530"/>
                      <a:pt x="235267" y="54293"/>
                    </a:cubicBezTo>
                    <a:lnTo>
                      <a:pt x="62865" y="54293"/>
                    </a:lnTo>
                    <a:cubicBezTo>
                      <a:pt x="28575" y="54293"/>
                      <a:pt x="0" y="82868"/>
                      <a:pt x="0" y="117157"/>
                    </a:cubicBezTo>
                    <a:lnTo>
                      <a:pt x="0" y="793433"/>
                    </a:lnTo>
                    <a:cubicBezTo>
                      <a:pt x="0" y="827723"/>
                      <a:pt x="28575" y="856298"/>
                      <a:pt x="62865" y="856298"/>
                    </a:cubicBezTo>
                    <a:lnTo>
                      <a:pt x="529590" y="856298"/>
                    </a:lnTo>
                    <a:cubicBezTo>
                      <a:pt x="563880" y="856298"/>
                      <a:pt x="592455" y="827723"/>
                      <a:pt x="592455" y="793433"/>
                    </a:cubicBezTo>
                    <a:lnTo>
                      <a:pt x="592455" y="117157"/>
                    </a:lnTo>
                    <a:cubicBezTo>
                      <a:pt x="592455" y="82868"/>
                      <a:pt x="564833" y="55245"/>
                      <a:pt x="529590" y="55245"/>
                    </a:cubicBezTo>
                    <a:close/>
                    <a:moveTo>
                      <a:pt x="296228" y="16192"/>
                    </a:moveTo>
                    <a:cubicBezTo>
                      <a:pt x="305753" y="16192"/>
                      <a:pt x="313373" y="23813"/>
                      <a:pt x="313373" y="33338"/>
                    </a:cubicBezTo>
                    <a:cubicBezTo>
                      <a:pt x="313373" y="42863"/>
                      <a:pt x="305753" y="50483"/>
                      <a:pt x="296228" y="50483"/>
                    </a:cubicBezTo>
                    <a:cubicBezTo>
                      <a:pt x="286703" y="50483"/>
                      <a:pt x="279083" y="42863"/>
                      <a:pt x="279083" y="33338"/>
                    </a:cubicBezTo>
                    <a:cubicBezTo>
                      <a:pt x="279083" y="24765"/>
                      <a:pt x="286703" y="16192"/>
                      <a:pt x="296228" y="16192"/>
                    </a:cubicBezTo>
                    <a:close/>
                    <a:moveTo>
                      <a:pt x="556260" y="794385"/>
                    </a:moveTo>
                    <a:cubicBezTo>
                      <a:pt x="556260" y="809625"/>
                      <a:pt x="543878" y="821055"/>
                      <a:pt x="529590" y="821055"/>
                    </a:cubicBezTo>
                    <a:lnTo>
                      <a:pt x="62865" y="821055"/>
                    </a:lnTo>
                    <a:cubicBezTo>
                      <a:pt x="47625" y="821055"/>
                      <a:pt x="36195" y="808673"/>
                      <a:pt x="36195" y="794385"/>
                    </a:cubicBezTo>
                    <a:lnTo>
                      <a:pt x="36195" y="118110"/>
                    </a:lnTo>
                    <a:cubicBezTo>
                      <a:pt x="36195" y="102870"/>
                      <a:pt x="48578" y="91440"/>
                      <a:pt x="62865" y="91440"/>
                    </a:cubicBezTo>
                    <a:lnTo>
                      <a:pt x="219075" y="91440"/>
                    </a:lnTo>
                    <a:lnTo>
                      <a:pt x="219075" y="118110"/>
                    </a:lnTo>
                    <a:cubicBezTo>
                      <a:pt x="189548" y="119063"/>
                      <a:pt x="160973" y="121920"/>
                      <a:pt x="148590" y="124778"/>
                    </a:cubicBezTo>
                    <a:cubicBezTo>
                      <a:pt x="120015" y="133350"/>
                      <a:pt x="117158" y="173355"/>
                      <a:pt x="117158" y="175260"/>
                    </a:cubicBezTo>
                    <a:cubicBezTo>
                      <a:pt x="117158" y="176213"/>
                      <a:pt x="117158" y="176213"/>
                      <a:pt x="118110" y="177165"/>
                    </a:cubicBezTo>
                    <a:cubicBezTo>
                      <a:pt x="119063" y="178118"/>
                      <a:pt x="119063" y="178118"/>
                      <a:pt x="120015" y="178118"/>
                    </a:cubicBezTo>
                    <a:lnTo>
                      <a:pt x="471488" y="178118"/>
                    </a:lnTo>
                    <a:cubicBezTo>
                      <a:pt x="472440" y="178118"/>
                      <a:pt x="472440" y="178118"/>
                      <a:pt x="473393" y="177165"/>
                    </a:cubicBezTo>
                    <a:cubicBezTo>
                      <a:pt x="474345" y="176213"/>
                      <a:pt x="474345" y="176213"/>
                      <a:pt x="474345" y="175260"/>
                    </a:cubicBezTo>
                    <a:cubicBezTo>
                      <a:pt x="474345" y="173355"/>
                      <a:pt x="471488" y="133350"/>
                      <a:pt x="442913" y="124778"/>
                    </a:cubicBezTo>
                    <a:cubicBezTo>
                      <a:pt x="431483" y="120968"/>
                      <a:pt x="401955" y="119063"/>
                      <a:pt x="372428" y="118110"/>
                    </a:cubicBezTo>
                    <a:lnTo>
                      <a:pt x="372428" y="91440"/>
                    </a:lnTo>
                    <a:lnTo>
                      <a:pt x="528638" y="91440"/>
                    </a:lnTo>
                    <a:cubicBezTo>
                      <a:pt x="543878" y="91440"/>
                      <a:pt x="555308" y="103823"/>
                      <a:pt x="555308" y="118110"/>
                    </a:cubicBezTo>
                    <a:lnTo>
                      <a:pt x="555308" y="794385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58A4775-AB29-48DD-9183-134C5AE2009D}"/>
                  </a:ext>
                </a:extLst>
              </p:cNvPr>
              <p:cNvSpPr/>
              <p:nvPr/>
            </p:nvSpPr>
            <p:spPr>
              <a:xfrm>
                <a:off x="11328106" y="2756797"/>
                <a:ext cx="93345" cy="93344"/>
              </a:xfrm>
              <a:custGeom>
                <a:avLst/>
                <a:gdLst>
                  <a:gd name="connsiteX0" fmla="*/ 80963 w 93345"/>
                  <a:gd name="connsiteY0" fmla="*/ 93345 h 93344"/>
                  <a:gd name="connsiteX1" fmla="*/ 12383 w 93345"/>
                  <a:gd name="connsiteY1" fmla="*/ 93345 h 93344"/>
                  <a:gd name="connsiteX2" fmla="*/ 0 w 93345"/>
                  <a:gd name="connsiteY2" fmla="*/ 80963 h 93344"/>
                  <a:gd name="connsiteX3" fmla="*/ 0 w 93345"/>
                  <a:gd name="connsiteY3" fmla="*/ 12382 h 93344"/>
                  <a:gd name="connsiteX4" fmla="*/ 12383 w 93345"/>
                  <a:gd name="connsiteY4" fmla="*/ 0 h 93344"/>
                  <a:gd name="connsiteX5" fmla="*/ 80963 w 93345"/>
                  <a:gd name="connsiteY5" fmla="*/ 0 h 93344"/>
                  <a:gd name="connsiteX6" fmla="*/ 93345 w 93345"/>
                  <a:gd name="connsiteY6" fmla="*/ 12382 h 93344"/>
                  <a:gd name="connsiteX7" fmla="*/ 93345 w 93345"/>
                  <a:gd name="connsiteY7" fmla="*/ 80963 h 93344"/>
                  <a:gd name="connsiteX8" fmla="*/ 80963 w 93345"/>
                  <a:gd name="connsiteY8" fmla="*/ 93345 h 93344"/>
                  <a:gd name="connsiteX9" fmla="*/ 24765 w 93345"/>
                  <a:gd name="connsiteY9" fmla="*/ 68580 h 93344"/>
                  <a:gd name="connsiteX10" fmla="*/ 68580 w 93345"/>
                  <a:gd name="connsiteY10" fmla="*/ 68580 h 93344"/>
                  <a:gd name="connsiteX11" fmla="*/ 68580 w 93345"/>
                  <a:gd name="connsiteY11" fmla="*/ 24765 h 93344"/>
                  <a:gd name="connsiteX12" fmla="*/ 24765 w 93345"/>
                  <a:gd name="connsiteY12" fmla="*/ 24765 h 93344"/>
                  <a:gd name="connsiteX13" fmla="*/ 24765 w 93345"/>
                  <a:gd name="connsiteY13" fmla="*/ 68580 h 93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345" h="93344">
                    <a:moveTo>
                      <a:pt x="80963" y="93345"/>
                    </a:moveTo>
                    <a:lnTo>
                      <a:pt x="12383" y="93345"/>
                    </a:lnTo>
                    <a:cubicBezTo>
                      <a:pt x="5715" y="93345"/>
                      <a:pt x="0" y="87630"/>
                      <a:pt x="0" y="80963"/>
                    </a:cubicBezTo>
                    <a:lnTo>
                      <a:pt x="0" y="12382"/>
                    </a:lnTo>
                    <a:cubicBezTo>
                      <a:pt x="0" y="5715"/>
                      <a:pt x="5715" y="0"/>
                      <a:pt x="12383" y="0"/>
                    </a:cubicBezTo>
                    <a:lnTo>
                      <a:pt x="80963" y="0"/>
                    </a:lnTo>
                    <a:cubicBezTo>
                      <a:pt x="87630" y="0"/>
                      <a:pt x="93345" y="5715"/>
                      <a:pt x="93345" y="12382"/>
                    </a:cubicBezTo>
                    <a:lnTo>
                      <a:pt x="93345" y="80963"/>
                    </a:lnTo>
                    <a:cubicBezTo>
                      <a:pt x="93345" y="87630"/>
                      <a:pt x="87630" y="93345"/>
                      <a:pt x="80963" y="93345"/>
                    </a:cubicBezTo>
                    <a:close/>
                    <a:moveTo>
                      <a:pt x="24765" y="68580"/>
                    </a:moveTo>
                    <a:lnTo>
                      <a:pt x="68580" y="68580"/>
                    </a:lnTo>
                    <a:lnTo>
                      <a:pt x="68580" y="24765"/>
                    </a:lnTo>
                    <a:lnTo>
                      <a:pt x="24765" y="24765"/>
                    </a:lnTo>
                    <a:lnTo>
                      <a:pt x="24765" y="6858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76E307E8-070B-4311-80CA-66AE1C2CCB1A}"/>
                  </a:ext>
                </a:extLst>
              </p:cNvPr>
              <p:cNvSpPr/>
              <p:nvPr/>
            </p:nvSpPr>
            <p:spPr>
              <a:xfrm>
                <a:off x="11448122" y="2791088"/>
                <a:ext cx="283844" cy="24764"/>
              </a:xfrm>
              <a:custGeom>
                <a:avLst/>
                <a:gdLst>
                  <a:gd name="connsiteX0" fmla="*/ 271463 w 283844"/>
                  <a:gd name="connsiteY0" fmla="*/ 24765 h 24764"/>
                  <a:gd name="connsiteX1" fmla="*/ 12382 w 283844"/>
                  <a:gd name="connsiteY1" fmla="*/ 24765 h 24764"/>
                  <a:gd name="connsiteX2" fmla="*/ 0 w 283844"/>
                  <a:gd name="connsiteY2" fmla="*/ 12382 h 24764"/>
                  <a:gd name="connsiteX3" fmla="*/ 12382 w 283844"/>
                  <a:gd name="connsiteY3" fmla="*/ 0 h 24764"/>
                  <a:gd name="connsiteX4" fmla="*/ 271463 w 283844"/>
                  <a:gd name="connsiteY4" fmla="*/ 0 h 24764"/>
                  <a:gd name="connsiteX5" fmla="*/ 283845 w 283844"/>
                  <a:gd name="connsiteY5" fmla="*/ 12382 h 24764"/>
                  <a:gd name="connsiteX6" fmla="*/ 271463 w 283844"/>
                  <a:gd name="connsiteY6" fmla="*/ 24765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844" h="24764">
                    <a:moveTo>
                      <a:pt x="271463" y="24765"/>
                    </a:moveTo>
                    <a:lnTo>
                      <a:pt x="12382" y="24765"/>
                    </a:lnTo>
                    <a:cubicBezTo>
                      <a:pt x="5715" y="24765"/>
                      <a:pt x="0" y="19050"/>
                      <a:pt x="0" y="12382"/>
                    </a:cubicBezTo>
                    <a:cubicBezTo>
                      <a:pt x="0" y="5715"/>
                      <a:pt x="5715" y="0"/>
                      <a:pt x="12382" y="0"/>
                    </a:cubicBezTo>
                    <a:lnTo>
                      <a:pt x="271463" y="0"/>
                    </a:lnTo>
                    <a:cubicBezTo>
                      <a:pt x="278130" y="0"/>
                      <a:pt x="283845" y="5715"/>
                      <a:pt x="283845" y="12382"/>
                    </a:cubicBezTo>
                    <a:cubicBezTo>
                      <a:pt x="283845" y="19050"/>
                      <a:pt x="278130" y="24765"/>
                      <a:pt x="271463" y="2476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F9A3D2EE-4A82-4D19-9D1A-397EA2593ED3}"/>
                  </a:ext>
                </a:extLst>
              </p:cNvPr>
              <p:cNvSpPr/>
              <p:nvPr/>
            </p:nvSpPr>
            <p:spPr>
              <a:xfrm>
                <a:off x="11328106" y="2891100"/>
                <a:ext cx="93345" cy="93344"/>
              </a:xfrm>
              <a:custGeom>
                <a:avLst/>
                <a:gdLst>
                  <a:gd name="connsiteX0" fmla="*/ 80963 w 93345"/>
                  <a:gd name="connsiteY0" fmla="*/ 93345 h 93344"/>
                  <a:gd name="connsiteX1" fmla="*/ 12383 w 93345"/>
                  <a:gd name="connsiteY1" fmla="*/ 93345 h 93344"/>
                  <a:gd name="connsiteX2" fmla="*/ 0 w 93345"/>
                  <a:gd name="connsiteY2" fmla="*/ 80963 h 93344"/>
                  <a:gd name="connsiteX3" fmla="*/ 0 w 93345"/>
                  <a:gd name="connsiteY3" fmla="*/ 12382 h 93344"/>
                  <a:gd name="connsiteX4" fmla="*/ 12383 w 93345"/>
                  <a:gd name="connsiteY4" fmla="*/ 0 h 93344"/>
                  <a:gd name="connsiteX5" fmla="*/ 80963 w 93345"/>
                  <a:gd name="connsiteY5" fmla="*/ 0 h 93344"/>
                  <a:gd name="connsiteX6" fmla="*/ 93345 w 93345"/>
                  <a:gd name="connsiteY6" fmla="*/ 12382 h 93344"/>
                  <a:gd name="connsiteX7" fmla="*/ 93345 w 93345"/>
                  <a:gd name="connsiteY7" fmla="*/ 80963 h 93344"/>
                  <a:gd name="connsiteX8" fmla="*/ 80963 w 93345"/>
                  <a:gd name="connsiteY8" fmla="*/ 93345 h 93344"/>
                  <a:gd name="connsiteX9" fmla="*/ 24765 w 93345"/>
                  <a:gd name="connsiteY9" fmla="*/ 69532 h 93344"/>
                  <a:gd name="connsiteX10" fmla="*/ 68580 w 93345"/>
                  <a:gd name="connsiteY10" fmla="*/ 69532 h 93344"/>
                  <a:gd name="connsiteX11" fmla="*/ 68580 w 93345"/>
                  <a:gd name="connsiteY11" fmla="*/ 25717 h 93344"/>
                  <a:gd name="connsiteX12" fmla="*/ 24765 w 93345"/>
                  <a:gd name="connsiteY12" fmla="*/ 25717 h 93344"/>
                  <a:gd name="connsiteX13" fmla="*/ 24765 w 93345"/>
                  <a:gd name="connsiteY13" fmla="*/ 69532 h 93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345" h="93344">
                    <a:moveTo>
                      <a:pt x="80963" y="93345"/>
                    </a:moveTo>
                    <a:lnTo>
                      <a:pt x="12383" y="93345"/>
                    </a:lnTo>
                    <a:cubicBezTo>
                      <a:pt x="5715" y="93345"/>
                      <a:pt x="0" y="87630"/>
                      <a:pt x="0" y="80963"/>
                    </a:cubicBezTo>
                    <a:lnTo>
                      <a:pt x="0" y="12382"/>
                    </a:lnTo>
                    <a:cubicBezTo>
                      <a:pt x="0" y="5715"/>
                      <a:pt x="5715" y="0"/>
                      <a:pt x="12383" y="0"/>
                    </a:cubicBezTo>
                    <a:lnTo>
                      <a:pt x="80963" y="0"/>
                    </a:lnTo>
                    <a:cubicBezTo>
                      <a:pt x="87630" y="0"/>
                      <a:pt x="93345" y="5715"/>
                      <a:pt x="93345" y="12382"/>
                    </a:cubicBezTo>
                    <a:lnTo>
                      <a:pt x="93345" y="80963"/>
                    </a:lnTo>
                    <a:cubicBezTo>
                      <a:pt x="93345" y="88582"/>
                      <a:pt x="87630" y="93345"/>
                      <a:pt x="80963" y="93345"/>
                    </a:cubicBezTo>
                    <a:close/>
                    <a:moveTo>
                      <a:pt x="24765" y="69532"/>
                    </a:moveTo>
                    <a:lnTo>
                      <a:pt x="68580" y="69532"/>
                    </a:lnTo>
                    <a:lnTo>
                      <a:pt x="68580" y="25717"/>
                    </a:lnTo>
                    <a:lnTo>
                      <a:pt x="24765" y="25717"/>
                    </a:lnTo>
                    <a:lnTo>
                      <a:pt x="24765" y="69532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A695D644-C301-414B-BBFB-AD2CFD342B1A}"/>
                  </a:ext>
                </a:extLst>
              </p:cNvPr>
              <p:cNvSpPr/>
              <p:nvPr/>
            </p:nvSpPr>
            <p:spPr>
              <a:xfrm>
                <a:off x="11448122" y="2925390"/>
                <a:ext cx="283844" cy="24764"/>
              </a:xfrm>
              <a:custGeom>
                <a:avLst/>
                <a:gdLst>
                  <a:gd name="connsiteX0" fmla="*/ 271463 w 283844"/>
                  <a:gd name="connsiteY0" fmla="*/ 24765 h 24764"/>
                  <a:gd name="connsiteX1" fmla="*/ 12382 w 283844"/>
                  <a:gd name="connsiteY1" fmla="*/ 24765 h 24764"/>
                  <a:gd name="connsiteX2" fmla="*/ 0 w 283844"/>
                  <a:gd name="connsiteY2" fmla="*/ 12382 h 24764"/>
                  <a:gd name="connsiteX3" fmla="*/ 12382 w 283844"/>
                  <a:gd name="connsiteY3" fmla="*/ 0 h 24764"/>
                  <a:gd name="connsiteX4" fmla="*/ 271463 w 283844"/>
                  <a:gd name="connsiteY4" fmla="*/ 0 h 24764"/>
                  <a:gd name="connsiteX5" fmla="*/ 283845 w 283844"/>
                  <a:gd name="connsiteY5" fmla="*/ 12382 h 24764"/>
                  <a:gd name="connsiteX6" fmla="*/ 271463 w 283844"/>
                  <a:gd name="connsiteY6" fmla="*/ 24765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844" h="24764">
                    <a:moveTo>
                      <a:pt x="271463" y="24765"/>
                    </a:moveTo>
                    <a:lnTo>
                      <a:pt x="12382" y="24765"/>
                    </a:lnTo>
                    <a:cubicBezTo>
                      <a:pt x="5715" y="24765"/>
                      <a:pt x="0" y="19050"/>
                      <a:pt x="0" y="12382"/>
                    </a:cubicBezTo>
                    <a:cubicBezTo>
                      <a:pt x="0" y="5715"/>
                      <a:pt x="5715" y="0"/>
                      <a:pt x="12382" y="0"/>
                    </a:cubicBezTo>
                    <a:lnTo>
                      <a:pt x="271463" y="0"/>
                    </a:lnTo>
                    <a:cubicBezTo>
                      <a:pt x="278130" y="0"/>
                      <a:pt x="283845" y="5715"/>
                      <a:pt x="283845" y="12382"/>
                    </a:cubicBezTo>
                    <a:cubicBezTo>
                      <a:pt x="283845" y="20002"/>
                      <a:pt x="278130" y="24765"/>
                      <a:pt x="271463" y="2476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F2F836DD-CDEE-42FF-8C92-C9F4E369F1FF}"/>
                  </a:ext>
                </a:extLst>
              </p:cNvPr>
              <p:cNvSpPr/>
              <p:nvPr/>
            </p:nvSpPr>
            <p:spPr>
              <a:xfrm>
                <a:off x="11328106" y="3026355"/>
                <a:ext cx="93345" cy="93345"/>
              </a:xfrm>
              <a:custGeom>
                <a:avLst/>
                <a:gdLst>
                  <a:gd name="connsiteX0" fmla="*/ 80963 w 93345"/>
                  <a:gd name="connsiteY0" fmla="*/ 93345 h 93345"/>
                  <a:gd name="connsiteX1" fmla="*/ 12383 w 93345"/>
                  <a:gd name="connsiteY1" fmla="*/ 93345 h 93345"/>
                  <a:gd name="connsiteX2" fmla="*/ 0 w 93345"/>
                  <a:gd name="connsiteY2" fmla="*/ 80963 h 93345"/>
                  <a:gd name="connsiteX3" fmla="*/ 0 w 93345"/>
                  <a:gd name="connsiteY3" fmla="*/ 12383 h 93345"/>
                  <a:gd name="connsiteX4" fmla="*/ 12383 w 93345"/>
                  <a:gd name="connsiteY4" fmla="*/ 0 h 93345"/>
                  <a:gd name="connsiteX5" fmla="*/ 80963 w 93345"/>
                  <a:gd name="connsiteY5" fmla="*/ 0 h 93345"/>
                  <a:gd name="connsiteX6" fmla="*/ 93345 w 93345"/>
                  <a:gd name="connsiteY6" fmla="*/ 12383 h 93345"/>
                  <a:gd name="connsiteX7" fmla="*/ 93345 w 93345"/>
                  <a:gd name="connsiteY7" fmla="*/ 80963 h 93345"/>
                  <a:gd name="connsiteX8" fmla="*/ 80963 w 93345"/>
                  <a:gd name="connsiteY8" fmla="*/ 93345 h 93345"/>
                  <a:gd name="connsiteX9" fmla="*/ 24765 w 93345"/>
                  <a:gd name="connsiteY9" fmla="*/ 68580 h 93345"/>
                  <a:gd name="connsiteX10" fmla="*/ 68580 w 93345"/>
                  <a:gd name="connsiteY10" fmla="*/ 68580 h 93345"/>
                  <a:gd name="connsiteX11" fmla="*/ 68580 w 93345"/>
                  <a:gd name="connsiteY11" fmla="*/ 24765 h 93345"/>
                  <a:gd name="connsiteX12" fmla="*/ 24765 w 93345"/>
                  <a:gd name="connsiteY12" fmla="*/ 24765 h 93345"/>
                  <a:gd name="connsiteX13" fmla="*/ 24765 w 93345"/>
                  <a:gd name="connsiteY13" fmla="*/ 68580 h 93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345" h="93345">
                    <a:moveTo>
                      <a:pt x="80963" y="93345"/>
                    </a:moveTo>
                    <a:lnTo>
                      <a:pt x="12383" y="93345"/>
                    </a:lnTo>
                    <a:cubicBezTo>
                      <a:pt x="5715" y="93345"/>
                      <a:pt x="0" y="87630"/>
                      <a:pt x="0" y="80963"/>
                    </a:cubicBezTo>
                    <a:lnTo>
                      <a:pt x="0" y="12383"/>
                    </a:lnTo>
                    <a:cubicBezTo>
                      <a:pt x="0" y="5715"/>
                      <a:pt x="5715" y="0"/>
                      <a:pt x="12383" y="0"/>
                    </a:cubicBezTo>
                    <a:lnTo>
                      <a:pt x="80963" y="0"/>
                    </a:lnTo>
                    <a:cubicBezTo>
                      <a:pt x="87630" y="0"/>
                      <a:pt x="93345" y="5715"/>
                      <a:pt x="93345" y="12383"/>
                    </a:cubicBezTo>
                    <a:lnTo>
                      <a:pt x="93345" y="80963"/>
                    </a:lnTo>
                    <a:cubicBezTo>
                      <a:pt x="93345" y="87630"/>
                      <a:pt x="87630" y="93345"/>
                      <a:pt x="80963" y="93345"/>
                    </a:cubicBezTo>
                    <a:close/>
                    <a:moveTo>
                      <a:pt x="24765" y="68580"/>
                    </a:moveTo>
                    <a:lnTo>
                      <a:pt x="68580" y="68580"/>
                    </a:lnTo>
                    <a:lnTo>
                      <a:pt x="68580" y="24765"/>
                    </a:lnTo>
                    <a:lnTo>
                      <a:pt x="24765" y="24765"/>
                    </a:lnTo>
                    <a:lnTo>
                      <a:pt x="24765" y="6858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55C3005B-412F-4E49-B7D1-31EEC279D7B8}"/>
                  </a:ext>
                </a:extLst>
              </p:cNvPr>
              <p:cNvSpPr/>
              <p:nvPr/>
            </p:nvSpPr>
            <p:spPr>
              <a:xfrm>
                <a:off x="11448122" y="3060645"/>
                <a:ext cx="283844" cy="24765"/>
              </a:xfrm>
              <a:custGeom>
                <a:avLst/>
                <a:gdLst>
                  <a:gd name="connsiteX0" fmla="*/ 271463 w 283844"/>
                  <a:gd name="connsiteY0" fmla="*/ 24765 h 24765"/>
                  <a:gd name="connsiteX1" fmla="*/ 12382 w 283844"/>
                  <a:gd name="connsiteY1" fmla="*/ 24765 h 24765"/>
                  <a:gd name="connsiteX2" fmla="*/ 0 w 283844"/>
                  <a:gd name="connsiteY2" fmla="*/ 12382 h 24765"/>
                  <a:gd name="connsiteX3" fmla="*/ 12382 w 283844"/>
                  <a:gd name="connsiteY3" fmla="*/ 0 h 24765"/>
                  <a:gd name="connsiteX4" fmla="*/ 271463 w 283844"/>
                  <a:gd name="connsiteY4" fmla="*/ 0 h 24765"/>
                  <a:gd name="connsiteX5" fmla="*/ 283845 w 283844"/>
                  <a:gd name="connsiteY5" fmla="*/ 12382 h 24765"/>
                  <a:gd name="connsiteX6" fmla="*/ 271463 w 283844"/>
                  <a:gd name="connsiteY6" fmla="*/ 24765 h 24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844" h="24765">
                    <a:moveTo>
                      <a:pt x="271463" y="24765"/>
                    </a:moveTo>
                    <a:lnTo>
                      <a:pt x="12382" y="24765"/>
                    </a:lnTo>
                    <a:cubicBezTo>
                      <a:pt x="5715" y="24765"/>
                      <a:pt x="0" y="19050"/>
                      <a:pt x="0" y="12382"/>
                    </a:cubicBezTo>
                    <a:cubicBezTo>
                      <a:pt x="0" y="5715"/>
                      <a:pt x="5715" y="0"/>
                      <a:pt x="12382" y="0"/>
                    </a:cubicBezTo>
                    <a:lnTo>
                      <a:pt x="271463" y="0"/>
                    </a:lnTo>
                    <a:cubicBezTo>
                      <a:pt x="278130" y="0"/>
                      <a:pt x="283845" y="5715"/>
                      <a:pt x="283845" y="12382"/>
                    </a:cubicBezTo>
                    <a:cubicBezTo>
                      <a:pt x="283845" y="19050"/>
                      <a:pt x="278130" y="24765"/>
                      <a:pt x="271463" y="2476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479DC9F-143D-4A84-8E8E-1E280E5FDB2F}"/>
                  </a:ext>
                </a:extLst>
              </p:cNvPr>
              <p:cNvSpPr/>
              <p:nvPr/>
            </p:nvSpPr>
            <p:spPr>
              <a:xfrm>
                <a:off x="11328106" y="3160657"/>
                <a:ext cx="93345" cy="93345"/>
              </a:xfrm>
              <a:custGeom>
                <a:avLst/>
                <a:gdLst>
                  <a:gd name="connsiteX0" fmla="*/ 80963 w 93345"/>
                  <a:gd name="connsiteY0" fmla="*/ 93345 h 93345"/>
                  <a:gd name="connsiteX1" fmla="*/ 12383 w 93345"/>
                  <a:gd name="connsiteY1" fmla="*/ 93345 h 93345"/>
                  <a:gd name="connsiteX2" fmla="*/ 0 w 93345"/>
                  <a:gd name="connsiteY2" fmla="*/ 80963 h 93345"/>
                  <a:gd name="connsiteX3" fmla="*/ 0 w 93345"/>
                  <a:gd name="connsiteY3" fmla="*/ 12383 h 93345"/>
                  <a:gd name="connsiteX4" fmla="*/ 12383 w 93345"/>
                  <a:gd name="connsiteY4" fmla="*/ 0 h 93345"/>
                  <a:gd name="connsiteX5" fmla="*/ 80963 w 93345"/>
                  <a:gd name="connsiteY5" fmla="*/ 0 h 93345"/>
                  <a:gd name="connsiteX6" fmla="*/ 93345 w 93345"/>
                  <a:gd name="connsiteY6" fmla="*/ 12383 h 93345"/>
                  <a:gd name="connsiteX7" fmla="*/ 93345 w 93345"/>
                  <a:gd name="connsiteY7" fmla="*/ 80963 h 93345"/>
                  <a:gd name="connsiteX8" fmla="*/ 80963 w 93345"/>
                  <a:gd name="connsiteY8" fmla="*/ 93345 h 93345"/>
                  <a:gd name="connsiteX9" fmla="*/ 24765 w 93345"/>
                  <a:gd name="connsiteY9" fmla="*/ 68580 h 93345"/>
                  <a:gd name="connsiteX10" fmla="*/ 68580 w 93345"/>
                  <a:gd name="connsiteY10" fmla="*/ 68580 h 93345"/>
                  <a:gd name="connsiteX11" fmla="*/ 68580 w 93345"/>
                  <a:gd name="connsiteY11" fmla="*/ 24765 h 93345"/>
                  <a:gd name="connsiteX12" fmla="*/ 24765 w 93345"/>
                  <a:gd name="connsiteY12" fmla="*/ 24765 h 93345"/>
                  <a:gd name="connsiteX13" fmla="*/ 24765 w 93345"/>
                  <a:gd name="connsiteY13" fmla="*/ 68580 h 93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345" h="93345">
                    <a:moveTo>
                      <a:pt x="80963" y="93345"/>
                    </a:moveTo>
                    <a:lnTo>
                      <a:pt x="12383" y="93345"/>
                    </a:lnTo>
                    <a:cubicBezTo>
                      <a:pt x="5715" y="93345"/>
                      <a:pt x="0" y="87630"/>
                      <a:pt x="0" y="80963"/>
                    </a:cubicBezTo>
                    <a:lnTo>
                      <a:pt x="0" y="12383"/>
                    </a:lnTo>
                    <a:cubicBezTo>
                      <a:pt x="0" y="5715"/>
                      <a:pt x="5715" y="0"/>
                      <a:pt x="12383" y="0"/>
                    </a:cubicBezTo>
                    <a:lnTo>
                      <a:pt x="80963" y="0"/>
                    </a:lnTo>
                    <a:cubicBezTo>
                      <a:pt x="87630" y="0"/>
                      <a:pt x="93345" y="5715"/>
                      <a:pt x="93345" y="12383"/>
                    </a:cubicBezTo>
                    <a:lnTo>
                      <a:pt x="93345" y="80963"/>
                    </a:lnTo>
                    <a:cubicBezTo>
                      <a:pt x="93345" y="87630"/>
                      <a:pt x="87630" y="93345"/>
                      <a:pt x="80963" y="93345"/>
                    </a:cubicBezTo>
                    <a:close/>
                    <a:moveTo>
                      <a:pt x="24765" y="68580"/>
                    </a:moveTo>
                    <a:lnTo>
                      <a:pt x="68580" y="68580"/>
                    </a:lnTo>
                    <a:lnTo>
                      <a:pt x="68580" y="24765"/>
                    </a:lnTo>
                    <a:lnTo>
                      <a:pt x="24765" y="24765"/>
                    </a:lnTo>
                    <a:lnTo>
                      <a:pt x="24765" y="6858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F3D24250-DBED-4943-B6A1-443AB48CB58E}"/>
                  </a:ext>
                </a:extLst>
              </p:cNvPr>
              <p:cNvSpPr/>
              <p:nvPr/>
            </p:nvSpPr>
            <p:spPr>
              <a:xfrm>
                <a:off x="11448122" y="3194948"/>
                <a:ext cx="283844" cy="24764"/>
              </a:xfrm>
              <a:custGeom>
                <a:avLst/>
                <a:gdLst>
                  <a:gd name="connsiteX0" fmla="*/ 271463 w 283844"/>
                  <a:gd name="connsiteY0" fmla="*/ 24765 h 24764"/>
                  <a:gd name="connsiteX1" fmla="*/ 12382 w 283844"/>
                  <a:gd name="connsiteY1" fmla="*/ 24765 h 24764"/>
                  <a:gd name="connsiteX2" fmla="*/ 0 w 283844"/>
                  <a:gd name="connsiteY2" fmla="*/ 12382 h 24764"/>
                  <a:gd name="connsiteX3" fmla="*/ 12382 w 283844"/>
                  <a:gd name="connsiteY3" fmla="*/ 0 h 24764"/>
                  <a:gd name="connsiteX4" fmla="*/ 271463 w 283844"/>
                  <a:gd name="connsiteY4" fmla="*/ 0 h 24764"/>
                  <a:gd name="connsiteX5" fmla="*/ 283845 w 283844"/>
                  <a:gd name="connsiteY5" fmla="*/ 12382 h 24764"/>
                  <a:gd name="connsiteX6" fmla="*/ 271463 w 283844"/>
                  <a:gd name="connsiteY6" fmla="*/ 24765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844" h="24764">
                    <a:moveTo>
                      <a:pt x="271463" y="24765"/>
                    </a:moveTo>
                    <a:lnTo>
                      <a:pt x="12382" y="24765"/>
                    </a:lnTo>
                    <a:cubicBezTo>
                      <a:pt x="5715" y="24765"/>
                      <a:pt x="0" y="19050"/>
                      <a:pt x="0" y="12382"/>
                    </a:cubicBezTo>
                    <a:cubicBezTo>
                      <a:pt x="0" y="5715"/>
                      <a:pt x="5715" y="0"/>
                      <a:pt x="12382" y="0"/>
                    </a:cubicBezTo>
                    <a:lnTo>
                      <a:pt x="271463" y="0"/>
                    </a:lnTo>
                    <a:cubicBezTo>
                      <a:pt x="278130" y="0"/>
                      <a:pt x="283845" y="5715"/>
                      <a:pt x="283845" y="12382"/>
                    </a:cubicBezTo>
                    <a:cubicBezTo>
                      <a:pt x="283845" y="19050"/>
                      <a:pt x="278130" y="24765"/>
                      <a:pt x="271463" y="2476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B585340A-E173-4144-AC66-18E5B470EA09}"/>
                  </a:ext>
                </a:extLst>
              </p:cNvPr>
              <p:cNvSpPr/>
              <p:nvPr/>
            </p:nvSpPr>
            <p:spPr>
              <a:xfrm>
                <a:off x="11880557" y="2672978"/>
                <a:ext cx="117157" cy="47625"/>
              </a:xfrm>
              <a:custGeom>
                <a:avLst/>
                <a:gdLst>
                  <a:gd name="connsiteX0" fmla="*/ 104775 w 117157"/>
                  <a:gd name="connsiteY0" fmla="*/ 0 h 47625"/>
                  <a:gd name="connsiteX1" fmla="*/ 12382 w 117157"/>
                  <a:gd name="connsiteY1" fmla="*/ 0 h 47625"/>
                  <a:gd name="connsiteX2" fmla="*/ 0 w 117157"/>
                  <a:gd name="connsiteY2" fmla="*/ 12382 h 47625"/>
                  <a:gd name="connsiteX3" fmla="*/ 0 w 117157"/>
                  <a:gd name="connsiteY3" fmla="*/ 35243 h 47625"/>
                  <a:gd name="connsiteX4" fmla="*/ 12382 w 117157"/>
                  <a:gd name="connsiteY4" fmla="*/ 47625 h 47625"/>
                  <a:gd name="connsiteX5" fmla="*/ 104775 w 117157"/>
                  <a:gd name="connsiteY5" fmla="*/ 47625 h 47625"/>
                  <a:gd name="connsiteX6" fmla="*/ 117157 w 117157"/>
                  <a:gd name="connsiteY6" fmla="*/ 35243 h 47625"/>
                  <a:gd name="connsiteX7" fmla="*/ 117157 w 117157"/>
                  <a:gd name="connsiteY7" fmla="*/ 12382 h 47625"/>
                  <a:gd name="connsiteX8" fmla="*/ 104775 w 117157"/>
                  <a:gd name="connsiteY8" fmla="*/ 0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157" h="47625">
                    <a:moveTo>
                      <a:pt x="104775" y="0"/>
                    </a:moveTo>
                    <a:lnTo>
                      <a:pt x="12382" y="0"/>
                    </a:lnTo>
                    <a:cubicBezTo>
                      <a:pt x="5715" y="0"/>
                      <a:pt x="0" y="5715"/>
                      <a:pt x="0" y="12382"/>
                    </a:cubicBezTo>
                    <a:lnTo>
                      <a:pt x="0" y="35243"/>
                    </a:lnTo>
                    <a:cubicBezTo>
                      <a:pt x="0" y="41910"/>
                      <a:pt x="5715" y="47625"/>
                      <a:pt x="12382" y="47625"/>
                    </a:cubicBezTo>
                    <a:lnTo>
                      <a:pt x="104775" y="47625"/>
                    </a:lnTo>
                    <a:cubicBezTo>
                      <a:pt x="111442" y="47625"/>
                      <a:pt x="117157" y="41910"/>
                      <a:pt x="117157" y="35243"/>
                    </a:cubicBezTo>
                    <a:lnTo>
                      <a:pt x="117157" y="12382"/>
                    </a:lnTo>
                    <a:cubicBezTo>
                      <a:pt x="117157" y="5715"/>
                      <a:pt x="111442" y="0"/>
                      <a:pt x="10477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EF9CF688-10D1-434D-AFC2-5498C934B597}"/>
                  </a:ext>
                </a:extLst>
              </p:cNvPr>
              <p:cNvSpPr/>
              <p:nvPr/>
            </p:nvSpPr>
            <p:spPr>
              <a:xfrm>
                <a:off x="11880557" y="2737747"/>
                <a:ext cx="116309" cy="607694"/>
              </a:xfrm>
              <a:custGeom>
                <a:avLst/>
                <a:gdLst>
                  <a:gd name="connsiteX0" fmla="*/ 104775 w 116309"/>
                  <a:gd name="connsiteY0" fmla="*/ 0 h 607694"/>
                  <a:gd name="connsiteX1" fmla="*/ 12382 w 116309"/>
                  <a:gd name="connsiteY1" fmla="*/ 0 h 607694"/>
                  <a:gd name="connsiteX2" fmla="*/ 0 w 116309"/>
                  <a:gd name="connsiteY2" fmla="*/ 12383 h 607694"/>
                  <a:gd name="connsiteX3" fmla="*/ 0 w 116309"/>
                  <a:gd name="connsiteY3" fmla="*/ 511493 h 607694"/>
                  <a:gd name="connsiteX4" fmla="*/ 1905 w 116309"/>
                  <a:gd name="connsiteY4" fmla="*/ 517208 h 607694"/>
                  <a:gd name="connsiteX5" fmla="*/ 47625 w 116309"/>
                  <a:gd name="connsiteY5" fmla="*/ 601028 h 607694"/>
                  <a:gd name="connsiteX6" fmla="*/ 58102 w 116309"/>
                  <a:gd name="connsiteY6" fmla="*/ 607695 h 607694"/>
                  <a:gd name="connsiteX7" fmla="*/ 68580 w 116309"/>
                  <a:gd name="connsiteY7" fmla="*/ 601028 h 607694"/>
                  <a:gd name="connsiteX8" fmla="*/ 114300 w 116309"/>
                  <a:gd name="connsiteY8" fmla="*/ 517208 h 607694"/>
                  <a:gd name="connsiteX9" fmla="*/ 116205 w 116309"/>
                  <a:gd name="connsiteY9" fmla="*/ 511493 h 607694"/>
                  <a:gd name="connsiteX10" fmla="*/ 116205 w 116309"/>
                  <a:gd name="connsiteY10" fmla="*/ 12383 h 607694"/>
                  <a:gd name="connsiteX11" fmla="*/ 104775 w 116309"/>
                  <a:gd name="connsiteY11" fmla="*/ 0 h 607694"/>
                  <a:gd name="connsiteX12" fmla="*/ 54292 w 116309"/>
                  <a:gd name="connsiteY12" fmla="*/ 477203 h 607694"/>
                  <a:gd name="connsiteX13" fmla="*/ 41910 w 116309"/>
                  <a:gd name="connsiteY13" fmla="*/ 489585 h 607694"/>
                  <a:gd name="connsiteX14" fmla="*/ 29527 w 116309"/>
                  <a:gd name="connsiteY14" fmla="*/ 477203 h 607694"/>
                  <a:gd name="connsiteX15" fmla="*/ 29527 w 116309"/>
                  <a:gd name="connsiteY15" fmla="*/ 45720 h 607694"/>
                  <a:gd name="connsiteX16" fmla="*/ 41910 w 116309"/>
                  <a:gd name="connsiteY16" fmla="*/ 33338 h 607694"/>
                  <a:gd name="connsiteX17" fmla="*/ 54292 w 116309"/>
                  <a:gd name="connsiteY17" fmla="*/ 45720 h 607694"/>
                  <a:gd name="connsiteX18" fmla="*/ 54292 w 116309"/>
                  <a:gd name="connsiteY18" fmla="*/ 477203 h 607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16309" h="607694">
                    <a:moveTo>
                      <a:pt x="104775" y="0"/>
                    </a:moveTo>
                    <a:lnTo>
                      <a:pt x="12382" y="0"/>
                    </a:lnTo>
                    <a:cubicBezTo>
                      <a:pt x="5715" y="0"/>
                      <a:pt x="0" y="5715"/>
                      <a:pt x="0" y="12383"/>
                    </a:cubicBezTo>
                    <a:lnTo>
                      <a:pt x="0" y="511493"/>
                    </a:lnTo>
                    <a:cubicBezTo>
                      <a:pt x="0" y="513397"/>
                      <a:pt x="952" y="515303"/>
                      <a:pt x="1905" y="517208"/>
                    </a:cubicBezTo>
                    <a:lnTo>
                      <a:pt x="47625" y="601028"/>
                    </a:lnTo>
                    <a:cubicBezTo>
                      <a:pt x="49530" y="604838"/>
                      <a:pt x="54292" y="607695"/>
                      <a:pt x="58102" y="607695"/>
                    </a:cubicBezTo>
                    <a:cubicBezTo>
                      <a:pt x="62865" y="607695"/>
                      <a:pt x="66675" y="604838"/>
                      <a:pt x="68580" y="601028"/>
                    </a:cubicBezTo>
                    <a:lnTo>
                      <a:pt x="114300" y="517208"/>
                    </a:lnTo>
                    <a:cubicBezTo>
                      <a:pt x="115252" y="515303"/>
                      <a:pt x="116205" y="513397"/>
                      <a:pt x="116205" y="511493"/>
                    </a:cubicBezTo>
                    <a:lnTo>
                      <a:pt x="116205" y="12383"/>
                    </a:lnTo>
                    <a:cubicBezTo>
                      <a:pt x="117157" y="5715"/>
                      <a:pt x="111442" y="0"/>
                      <a:pt x="104775" y="0"/>
                    </a:cubicBezTo>
                    <a:close/>
                    <a:moveTo>
                      <a:pt x="54292" y="477203"/>
                    </a:moveTo>
                    <a:cubicBezTo>
                      <a:pt x="54292" y="483870"/>
                      <a:pt x="48577" y="489585"/>
                      <a:pt x="41910" y="489585"/>
                    </a:cubicBezTo>
                    <a:cubicBezTo>
                      <a:pt x="35242" y="489585"/>
                      <a:pt x="29527" y="483870"/>
                      <a:pt x="29527" y="477203"/>
                    </a:cubicBezTo>
                    <a:lnTo>
                      <a:pt x="29527" y="45720"/>
                    </a:lnTo>
                    <a:cubicBezTo>
                      <a:pt x="29527" y="39053"/>
                      <a:pt x="35242" y="33338"/>
                      <a:pt x="41910" y="33338"/>
                    </a:cubicBezTo>
                    <a:cubicBezTo>
                      <a:pt x="48577" y="33338"/>
                      <a:pt x="54292" y="39053"/>
                      <a:pt x="54292" y="45720"/>
                    </a:cubicBezTo>
                    <a:lnTo>
                      <a:pt x="54292" y="477203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84A2B02E-4B6B-4E84-A44D-1BE047686B01}"/>
              </a:ext>
            </a:extLst>
          </p:cNvPr>
          <p:cNvSpPr txBox="1"/>
          <p:nvPr/>
        </p:nvSpPr>
        <p:spPr>
          <a:xfrm>
            <a:off x="923776" y="8126834"/>
            <a:ext cx="3684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Patient Referral Form &amp;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/>
              </a:rPr>
              <a:t>Send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Vascular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397D047-82B9-47F1-82A3-D585247DA924}"/>
              </a:ext>
            </a:extLst>
          </p:cNvPr>
          <p:cNvSpPr txBox="1"/>
          <p:nvPr/>
        </p:nvSpPr>
        <p:spPr>
          <a:xfrm>
            <a:off x="5006334" y="7923961"/>
            <a:ext cx="17384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Nurses to refer via email: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add-tr.lupa@nhs.net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6C072F5-FACA-4414-AB6F-5FD837B889C6}"/>
              </a:ext>
            </a:extLst>
          </p:cNvPr>
          <p:cNvSpPr txBox="1"/>
          <p:nvPr/>
        </p:nvSpPr>
        <p:spPr>
          <a:xfrm>
            <a:off x="4987511" y="8655150"/>
            <a:ext cx="18764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GPs to refer via ERS 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latin typeface="Calibri" panose="020F0502020204030204"/>
              </a:rPr>
              <a:t>Email: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add-tr.lupa@nhs.net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1622CB6-9279-4F3A-914D-D7423F620B9B}"/>
              </a:ext>
            </a:extLst>
          </p:cNvPr>
          <p:cNvGrpSpPr/>
          <p:nvPr/>
        </p:nvGrpSpPr>
        <p:grpSpPr>
          <a:xfrm>
            <a:off x="4632096" y="8644979"/>
            <a:ext cx="346765" cy="255770"/>
            <a:chOff x="8537307" y="6254993"/>
            <a:chExt cx="952280" cy="702389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0EEC2701-10C2-4B35-85AF-2D3994541F99}"/>
                </a:ext>
              </a:extLst>
            </p:cNvPr>
            <p:cNvSpPr/>
            <p:nvPr/>
          </p:nvSpPr>
          <p:spPr>
            <a:xfrm>
              <a:off x="8665220" y="6282177"/>
              <a:ext cx="691816" cy="429327"/>
            </a:xfrm>
            <a:prstGeom prst="roundRect">
              <a:avLst>
                <a:gd name="adj" fmla="val 91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Rectangle: Top Corners Snipped 80">
              <a:extLst>
                <a:ext uri="{FF2B5EF4-FFF2-40B4-BE49-F238E27FC236}">
                  <a16:creationId xmlns:a16="http://schemas.microsoft.com/office/drawing/2014/main" id="{00FBB3FF-3330-46C4-B020-7942231DC75F}"/>
                </a:ext>
              </a:extLst>
            </p:cNvPr>
            <p:cNvSpPr/>
            <p:nvPr/>
          </p:nvSpPr>
          <p:spPr>
            <a:xfrm>
              <a:off x="8596359" y="6770864"/>
              <a:ext cx="830662" cy="170399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EC2F8A3-CDCA-4814-B507-9B9FA6526173}"/>
                </a:ext>
              </a:extLst>
            </p:cNvPr>
            <p:cNvSpPr/>
            <p:nvPr/>
          </p:nvSpPr>
          <p:spPr>
            <a:xfrm>
              <a:off x="8667506" y="6746673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0 w 952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325336-79A1-45B8-B692-048FB12D89A0}"/>
                </a:ext>
              </a:extLst>
            </p:cNvPr>
            <p:cNvSpPr/>
            <p:nvPr/>
          </p:nvSpPr>
          <p:spPr>
            <a:xfrm>
              <a:off x="8537307" y="6761339"/>
              <a:ext cx="952280" cy="196043"/>
            </a:xfrm>
            <a:custGeom>
              <a:avLst/>
              <a:gdLst>
                <a:gd name="connsiteX0" fmla="*/ 944967 w 952280"/>
                <a:gd name="connsiteY0" fmla="*/ 147830 h 196043"/>
                <a:gd name="connsiteX1" fmla="*/ 862290 w 952280"/>
                <a:gd name="connsiteY1" fmla="*/ 19147 h 196043"/>
                <a:gd name="connsiteX2" fmla="*/ 827715 w 952280"/>
                <a:gd name="connsiteY2" fmla="*/ 97 h 196043"/>
                <a:gd name="connsiteX3" fmla="*/ 125151 w 952280"/>
                <a:gd name="connsiteY3" fmla="*/ 97 h 196043"/>
                <a:gd name="connsiteX4" fmla="*/ 90575 w 952280"/>
                <a:gd name="connsiteY4" fmla="*/ 19147 h 196043"/>
                <a:gd name="connsiteX5" fmla="*/ 8755 w 952280"/>
                <a:gd name="connsiteY5" fmla="*/ 145258 h 196043"/>
                <a:gd name="connsiteX6" fmla="*/ 3135 w 952280"/>
                <a:gd name="connsiteY6" fmla="*/ 184692 h 196043"/>
                <a:gd name="connsiteX7" fmla="*/ 35901 w 952280"/>
                <a:gd name="connsiteY7" fmla="*/ 195836 h 196043"/>
                <a:gd name="connsiteX8" fmla="*/ 920679 w 952280"/>
                <a:gd name="connsiteY8" fmla="*/ 195836 h 196043"/>
                <a:gd name="connsiteX9" fmla="*/ 935061 w 952280"/>
                <a:gd name="connsiteY9" fmla="*/ 194693 h 196043"/>
                <a:gd name="connsiteX10" fmla="*/ 952254 w 952280"/>
                <a:gd name="connsiteY10" fmla="*/ 175554 h 196043"/>
                <a:gd name="connsiteX11" fmla="*/ 952206 w 952280"/>
                <a:gd name="connsiteY11" fmla="*/ 174881 h 196043"/>
                <a:gd name="connsiteX12" fmla="*/ 944967 w 952280"/>
                <a:gd name="connsiteY12" fmla="*/ 147830 h 196043"/>
                <a:gd name="connsiteX13" fmla="*/ 368324 w 952280"/>
                <a:gd name="connsiteY13" fmla="*/ 145258 h 196043"/>
                <a:gd name="connsiteX14" fmla="*/ 372134 w 952280"/>
                <a:gd name="connsiteY14" fmla="*/ 116683 h 196043"/>
                <a:gd name="connsiteX15" fmla="*/ 380230 w 952280"/>
                <a:gd name="connsiteY15" fmla="*/ 112302 h 196043"/>
                <a:gd name="connsiteX16" fmla="*/ 573016 w 952280"/>
                <a:gd name="connsiteY16" fmla="*/ 112302 h 196043"/>
                <a:gd name="connsiteX17" fmla="*/ 581112 w 952280"/>
                <a:gd name="connsiteY17" fmla="*/ 118207 h 196043"/>
                <a:gd name="connsiteX18" fmla="*/ 584637 w 952280"/>
                <a:gd name="connsiteY18" fmla="*/ 144973 h 196043"/>
                <a:gd name="connsiteX19" fmla="*/ 368324 w 952280"/>
                <a:gd name="connsiteY19" fmla="*/ 144973 h 196043"/>
                <a:gd name="connsiteX20" fmla="*/ 818856 w 952280"/>
                <a:gd name="connsiteY20" fmla="*/ 92680 h 196043"/>
                <a:gd name="connsiteX21" fmla="*/ 135819 w 952280"/>
                <a:gd name="connsiteY21" fmla="*/ 92680 h 196043"/>
                <a:gd name="connsiteX22" fmla="*/ 122769 w 952280"/>
                <a:gd name="connsiteY22" fmla="*/ 71059 h 196043"/>
                <a:gd name="connsiteX23" fmla="*/ 141057 w 952280"/>
                <a:gd name="connsiteY23" fmla="*/ 37531 h 196043"/>
                <a:gd name="connsiteX24" fmla="*/ 161631 w 952280"/>
                <a:gd name="connsiteY24" fmla="*/ 25339 h 196043"/>
                <a:gd name="connsiteX25" fmla="*/ 310888 w 952280"/>
                <a:gd name="connsiteY25" fmla="*/ 25339 h 196043"/>
                <a:gd name="connsiteX26" fmla="*/ 791710 w 952280"/>
                <a:gd name="connsiteY26" fmla="*/ 25339 h 196043"/>
                <a:gd name="connsiteX27" fmla="*/ 810760 w 952280"/>
                <a:gd name="connsiteY27" fmla="*/ 36007 h 196043"/>
                <a:gd name="connsiteX28" fmla="*/ 830953 w 952280"/>
                <a:gd name="connsiteY28" fmla="*/ 73059 h 196043"/>
                <a:gd name="connsiteX29" fmla="*/ 818856 w 952280"/>
                <a:gd name="connsiteY29" fmla="*/ 92680 h 19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52280" h="196043">
                  <a:moveTo>
                    <a:pt x="944967" y="147830"/>
                  </a:moveTo>
                  <a:cubicBezTo>
                    <a:pt x="917916" y="104587"/>
                    <a:pt x="889341" y="62105"/>
                    <a:pt x="862290" y="19147"/>
                  </a:cubicBezTo>
                  <a:cubicBezTo>
                    <a:pt x="855547" y="6518"/>
                    <a:pt x="841993" y="-949"/>
                    <a:pt x="827715" y="97"/>
                  </a:cubicBezTo>
                  <a:cubicBezTo>
                    <a:pt x="593526" y="478"/>
                    <a:pt x="359339" y="478"/>
                    <a:pt x="125151" y="97"/>
                  </a:cubicBezTo>
                  <a:cubicBezTo>
                    <a:pt x="110872" y="-949"/>
                    <a:pt x="97318" y="6518"/>
                    <a:pt x="90575" y="19147"/>
                  </a:cubicBezTo>
                  <a:cubicBezTo>
                    <a:pt x="63810" y="61534"/>
                    <a:pt x="36473" y="103539"/>
                    <a:pt x="8755" y="145258"/>
                  </a:cubicBezTo>
                  <a:cubicBezTo>
                    <a:pt x="-387" y="156299"/>
                    <a:pt x="-2559" y="171537"/>
                    <a:pt x="3135" y="184692"/>
                  </a:cubicBezTo>
                  <a:cubicBezTo>
                    <a:pt x="9803" y="198503"/>
                    <a:pt x="23805" y="195836"/>
                    <a:pt x="35901" y="195836"/>
                  </a:cubicBezTo>
                  <a:lnTo>
                    <a:pt x="920679" y="195836"/>
                  </a:lnTo>
                  <a:cubicBezTo>
                    <a:pt x="925497" y="195873"/>
                    <a:pt x="930309" y="195491"/>
                    <a:pt x="935061" y="194693"/>
                  </a:cubicBezTo>
                  <a:cubicBezTo>
                    <a:pt x="945095" y="194156"/>
                    <a:pt x="952797" y="185586"/>
                    <a:pt x="952254" y="175554"/>
                  </a:cubicBezTo>
                  <a:cubicBezTo>
                    <a:pt x="952244" y="175329"/>
                    <a:pt x="952225" y="175105"/>
                    <a:pt x="952206" y="174881"/>
                  </a:cubicBezTo>
                  <a:cubicBezTo>
                    <a:pt x="951940" y="165423"/>
                    <a:pt x="949460" y="156158"/>
                    <a:pt x="944967" y="147830"/>
                  </a:cubicBezTo>
                  <a:close/>
                  <a:moveTo>
                    <a:pt x="368324" y="145258"/>
                  </a:moveTo>
                  <a:cubicBezTo>
                    <a:pt x="369467" y="135733"/>
                    <a:pt x="370229" y="126208"/>
                    <a:pt x="372134" y="116683"/>
                  </a:cubicBezTo>
                  <a:cubicBezTo>
                    <a:pt x="373982" y="114018"/>
                    <a:pt x="376988" y="112390"/>
                    <a:pt x="380230" y="112302"/>
                  </a:cubicBezTo>
                  <a:cubicBezTo>
                    <a:pt x="444492" y="112302"/>
                    <a:pt x="508754" y="112302"/>
                    <a:pt x="573016" y="112302"/>
                  </a:cubicBezTo>
                  <a:cubicBezTo>
                    <a:pt x="576536" y="112785"/>
                    <a:pt x="579577" y="115004"/>
                    <a:pt x="581112" y="118207"/>
                  </a:cubicBezTo>
                  <a:cubicBezTo>
                    <a:pt x="582757" y="127061"/>
                    <a:pt x="583934" y="135995"/>
                    <a:pt x="584637" y="144973"/>
                  </a:cubicBezTo>
                  <a:lnTo>
                    <a:pt x="368324" y="144973"/>
                  </a:lnTo>
                  <a:close/>
                  <a:moveTo>
                    <a:pt x="818856" y="92680"/>
                  </a:moveTo>
                  <a:lnTo>
                    <a:pt x="135819" y="92680"/>
                  </a:lnTo>
                  <a:cubicBezTo>
                    <a:pt x="114673" y="92680"/>
                    <a:pt x="112673" y="89442"/>
                    <a:pt x="122769" y="71059"/>
                  </a:cubicBezTo>
                  <a:cubicBezTo>
                    <a:pt x="128865" y="59914"/>
                    <a:pt x="135533" y="48961"/>
                    <a:pt x="141057" y="37531"/>
                  </a:cubicBezTo>
                  <a:cubicBezTo>
                    <a:pt x="144413" y="29319"/>
                    <a:pt x="152817" y="24338"/>
                    <a:pt x="161631" y="25339"/>
                  </a:cubicBezTo>
                  <a:cubicBezTo>
                    <a:pt x="211352" y="25815"/>
                    <a:pt x="261168" y="25339"/>
                    <a:pt x="310888" y="25339"/>
                  </a:cubicBezTo>
                  <a:cubicBezTo>
                    <a:pt x="471162" y="25339"/>
                    <a:pt x="631436" y="25339"/>
                    <a:pt x="791710" y="25339"/>
                  </a:cubicBezTo>
                  <a:cubicBezTo>
                    <a:pt x="799751" y="24130"/>
                    <a:pt x="807589" y="28519"/>
                    <a:pt x="810760" y="36007"/>
                  </a:cubicBezTo>
                  <a:cubicBezTo>
                    <a:pt x="816856" y="48675"/>
                    <a:pt x="824286" y="60676"/>
                    <a:pt x="830953" y="73059"/>
                  </a:cubicBezTo>
                  <a:cubicBezTo>
                    <a:pt x="839526" y="88966"/>
                    <a:pt x="837240" y="92680"/>
                    <a:pt x="818856" y="9268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48DA9BB-4AFF-431A-B272-8408758082C1}"/>
                </a:ext>
              </a:extLst>
            </p:cNvPr>
            <p:cNvSpPr/>
            <p:nvPr/>
          </p:nvSpPr>
          <p:spPr>
            <a:xfrm>
              <a:off x="8646170" y="6254993"/>
              <a:ext cx="729916" cy="491680"/>
            </a:xfrm>
            <a:custGeom>
              <a:avLst/>
              <a:gdLst>
                <a:gd name="connsiteX0" fmla="*/ 21336 w 729916"/>
                <a:gd name="connsiteY0" fmla="*/ 491680 h 491680"/>
                <a:gd name="connsiteX1" fmla="*/ 709994 w 729916"/>
                <a:gd name="connsiteY1" fmla="*/ 491680 h 491680"/>
                <a:gd name="connsiteX2" fmla="*/ 729901 w 729916"/>
                <a:gd name="connsiteY2" fmla="*/ 472630 h 491680"/>
                <a:gd name="connsiteX3" fmla="*/ 729901 w 729916"/>
                <a:gd name="connsiteY3" fmla="*/ 57721 h 491680"/>
                <a:gd name="connsiteX4" fmla="*/ 709994 w 729916"/>
                <a:gd name="connsiteY4" fmla="*/ 13335 h 491680"/>
                <a:gd name="connsiteX5" fmla="*/ 664083 w 729916"/>
                <a:gd name="connsiteY5" fmla="*/ 285 h 491680"/>
                <a:gd name="connsiteX6" fmla="*/ 148781 w 729916"/>
                <a:gd name="connsiteY6" fmla="*/ 285 h 491680"/>
                <a:gd name="connsiteX7" fmla="*/ 58960 w 729916"/>
                <a:gd name="connsiteY7" fmla="*/ 285 h 491680"/>
                <a:gd name="connsiteX8" fmla="*/ 0 w 729916"/>
                <a:gd name="connsiteY8" fmla="*/ 60198 h 491680"/>
                <a:gd name="connsiteX9" fmla="*/ 0 w 729916"/>
                <a:gd name="connsiteY9" fmla="*/ 469773 h 491680"/>
                <a:gd name="connsiteX10" fmla="*/ 21336 w 729916"/>
                <a:gd name="connsiteY10" fmla="*/ 491680 h 491680"/>
                <a:gd name="connsiteX11" fmla="*/ 68961 w 729916"/>
                <a:gd name="connsiteY11" fmla="*/ 51053 h 491680"/>
                <a:gd name="connsiteX12" fmla="*/ 660654 w 729916"/>
                <a:gd name="connsiteY12" fmla="*/ 51053 h 491680"/>
                <a:gd name="connsiteX13" fmla="*/ 678942 w 729916"/>
                <a:gd name="connsiteY13" fmla="*/ 69246 h 491680"/>
                <a:gd name="connsiteX14" fmla="*/ 678371 w 729916"/>
                <a:gd name="connsiteY14" fmla="*/ 346614 h 491680"/>
                <a:gd name="connsiteX15" fmla="*/ 678847 w 729916"/>
                <a:gd name="connsiteY15" fmla="*/ 424148 h 491680"/>
                <a:gd name="connsiteX16" fmla="*/ 661130 w 729916"/>
                <a:gd name="connsiteY16" fmla="*/ 441388 h 491680"/>
                <a:gd name="connsiteX17" fmla="*/ 69628 w 729916"/>
                <a:gd name="connsiteY17" fmla="*/ 441388 h 491680"/>
                <a:gd name="connsiteX18" fmla="*/ 50578 w 729916"/>
                <a:gd name="connsiteY18" fmla="*/ 422338 h 491680"/>
                <a:gd name="connsiteX19" fmla="*/ 50578 w 729916"/>
                <a:gd name="connsiteY19" fmla="*/ 69913 h 491680"/>
                <a:gd name="connsiteX20" fmla="*/ 69056 w 729916"/>
                <a:gd name="connsiteY20" fmla="*/ 51053 h 49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29916" h="491680">
                  <a:moveTo>
                    <a:pt x="21336" y="491680"/>
                  </a:moveTo>
                  <a:lnTo>
                    <a:pt x="709994" y="491680"/>
                  </a:lnTo>
                  <a:cubicBezTo>
                    <a:pt x="725900" y="491680"/>
                    <a:pt x="729901" y="487965"/>
                    <a:pt x="729901" y="472630"/>
                  </a:cubicBezTo>
                  <a:cubicBezTo>
                    <a:pt x="729901" y="334327"/>
                    <a:pt x="729901" y="196024"/>
                    <a:pt x="729901" y="57721"/>
                  </a:cubicBezTo>
                  <a:cubicBezTo>
                    <a:pt x="730303" y="40680"/>
                    <a:pt x="722987" y="24368"/>
                    <a:pt x="709994" y="13335"/>
                  </a:cubicBezTo>
                  <a:cubicBezTo>
                    <a:pt x="696854" y="3410"/>
                    <a:pt x="680478" y="-1244"/>
                    <a:pt x="664083" y="285"/>
                  </a:cubicBezTo>
                  <a:cubicBezTo>
                    <a:pt x="492316" y="285"/>
                    <a:pt x="320548" y="285"/>
                    <a:pt x="148781" y="285"/>
                  </a:cubicBezTo>
                  <a:cubicBezTo>
                    <a:pt x="118872" y="285"/>
                    <a:pt x="88868" y="285"/>
                    <a:pt x="58960" y="285"/>
                  </a:cubicBezTo>
                  <a:cubicBezTo>
                    <a:pt x="22193" y="762"/>
                    <a:pt x="0" y="23431"/>
                    <a:pt x="0" y="60198"/>
                  </a:cubicBezTo>
                  <a:cubicBezTo>
                    <a:pt x="0" y="196722"/>
                    <a:pt x="0" y="333248"/>
                    <a:pt x="0" y="469773"/>
                  </a:cubicBezTo>
                  <a:cubicBezTo>
                    <a:pt x="95" y="488442"/>
                    <a:pt x="3334" y="491680"/>
                    <a:pt x="21336" y="491680"/>
                  </a:cubicBezTo>
                  <a:close/>
                  <a:moveTo>
                    <a:pt x="68961" y="51053"/>
                  </a:moveTo>
                  <a:lnTo>
                    <a:pt x="660654" y="51053"/>
                  </a:lnTo>
                  <a:cubicBezTo>
                    <a:pt x="676942" y="51053"/>
                    <a:pt x="679037" y="53339"/>
                    <a:pt x="678942" y="69246"/>
                  </a:cubicBezTo>
                  <a:cubicBezTo>
                    <a:pt x="678942" y="161703"/>
                    <a:pt x="678752" y="254158"/>
                    <a:pt x="678371" y="346614"/>
                  </a:cubicBezTo>
                  <a:cubicBezTo>
                    <a:pt x="678371" y="372427"/>
                    <a:pt x="678371" y="398335"/>
                    <a:pt x="678847" y="424148"/>
                  </a:cubicBezTo>
                  <a:cubicBezTo>
                    <a:pt x="678847" y="439674"/>
                    <a:pt x="677132" y="441388"/>
                    <a:pt x="661130" y="441388"/>
                  </a:cubicBezTo>
                  <a:lnTo>
                    <a:pt x="69628" y="441388"/>
                  </a:lnTo>
                  <a:cubicBezTo>
                    <a:pt x="51911" y="441388"/>
                    <a:pt x="50578" y="440150"/>
                    <a:pt x="50578" y="422338"/>
                  </a:cubicBezTo>
                  <a:cubicBezTo>
                    <a:pt x="50578" y="304863"/>
                    <a:pt x="50578" y="187388"/>
                    <a:pt x="50578" y="69913"/>
                  </a:cubicBezTo>
                  <a:cubicBezTo>
                    <a:pt x="50673" y="51911"/>
                    <a:pt x="51340" y="51053"/>
                    <a:pt x="69056" y="5105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C7E4A0A4-671C-42F0-A6E8-60CF1FC9DB8E}"/>
              </a:ext>
            </a:extLst>
          </p:cNvPr>
          <p:cNvSpPr/>
          <p:nvPr/>
        </p:nvSpPr>
        <p:spPr>
          <a:xfrm>
            <a:off x="714541" y="6595989"/>
            <a:ext cx="2064860" cy="683817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alibri" panose="020F0502020204030204"/>
              </a:rPr>
              <a:t>If VLU size hasn’t reduced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alibri" panose="020F0502020204030204"/>
              </a:rPr>
              <a:t>by &gt;50% in 4 weeks,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Calibri" panose="020F0502020204030204"/>
              </a:rPr>
              <a:t>refer to Vascular</a:t>
            </a:r>
          </a:p>
        </p:txBody>
      </p:sp>
      <p:sp>
        <p:nvSpPr>
          <p:cNvPr id="144" name="Rectangle: Top Corners Rounded 143">
            <a:extLst>
              <a:ext uri="{FF2B5EF4-FFF2-40B4-BE49-F238E27FC236}">
                <a16:creationId xmlns:a16="http://schemas.microsoft.com/office/drawing/2014/main" id="{B6DE0ABC-A651-4B03-8A90-50E964E1BF6C}"/>
              </a:ext>
            </a:extLst>
          </p:cNvPr>
          <p:cNvSpPr/>
          <p:nvPr/>
        </p:nvSpPr>
        <p:spPr>
          <a:xfrm>
            <a:off x="698913" y="9582595"/>
            <a:ext cx="6165024" cy="585251"/>
          </a:xfrm>
          <a:prstGeom prst="round2SameRect">
            <a:avLst>
              <a:gd name="adj1" fmla="val 15783"/>
              <a:gd name="adj2" fmla="val 15783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information to support any stage of this process, please </a:t>
            </a:r>
            <a:r>
              <a:rPr lang="en-US" sz="1400" b="1" dirty="0">
                <a:solidFill>
                  <a:prstClr val="black"/>
                </a:solidFill>
                <a:latin typeface="Calibri" panose="020F0502020204030204"/>
              </a:rPr>
              <a:t>email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174F94"/>
                </a:solidFill>
                <a:latin typeface="Raleway SemiBold" panose="020B0703030101060003" pitchFamily="34" charset="0"/>
                <a:cs typeface="Calibri" panose="020F0502020204030204" pitchFamily="34" charset="0"/>
              </a:rPr>
              <a:t>add-tr.lupa.2@nhs.net</a:t>
            </a:r>
            <a:endParaRPr lang="en-US" sz="1050" b="1" dirty="0">
              <a:solidFill>
                <a:srgbClr val="174F94"/>
              </a:solidFill>
              <a:latin typeface="Raleway SemiBold" panose="020B0703030101060003" pitchFamily="34" charset="0"/>
              <a:cs typeface="Calibri" panose="020F0502020204030204" pitchFamily="34" charset="0"/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D7E8B55C-CE79-4921-AFF6-AE2DF7B0A331}"/>
              </a:ext>
            </a:extLst>
          </p:cNvPr>
          <p:cNvSpPr/>
          <p:nvPr/>
        </p:nvSpPr>
        <p:spPr>
          <a:xfrm>
            <a:off x="4709789" y="8018086"/>
            <a:ext cx="191279" cy="173147"/>
          </a:xfrm>
          <a:prstGeom prst="roundRect">
            <a:avLst>
              <a:gd name="adj" fmla="val 91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370CA34-BB00-4F3C-AE86-9D9195A700B3}"/>
              </a:ext>
            </a:extLst>
          </p:cNvPr>
          <p:cNvSpPr/>
          <p:nvPr/>
        </p:nvSpPr>
        <p:spPr>
          <a:xfrm>
            <a:off x="4669845" y="7986431"/>
            <a:ext cx="271270" cy="277204"/>
          </a:xfrm>
          <a:custGeom>
            <a:avLst/>
            <a:gdLst>
              <a:gd name="connsiteX0" fmla="*/ 320516 w 596550"/>
              <a:gd name="connsiteY0" fmla="*/ 285379 h 609600"/>
              <a:gd name="connsiteX1" fmla="*/ 319621 w 596550"/>
              <a:gd name="connsiteY1" fmla="*/ 285379 h 609600"/>
              <a:gd name="connsiteX2" fmla="*/ 280168 w 596550"/>
              <a:gd name="connsiteY2" fmla="*/ 315039 h 609600"/>
              <a:gd name="connsiteX3" fmla="*/ 245640 w 596550"/>
              <a:gd name="connsiteY3" fmla="*/ 299523 h 609600"/>
              <a:gd name="connsiteX4" fmla="*/ 232505 w 596550"/>
              <a:gd name="connsiteY4" fmla="*/ 256575 h 609600"/>
              <a:gd name="connsiteX5" fmla="*/ 250669 w 596550"/>
              <a:gd name="connsiteY5" fmla="*/ 198749 h 609600"/>
              <a:gd name="connsiteX6" fmla="*/ 294465 w 596550"/>
              <a:gd name="connsiteY6" fmla="*/ 176508 h 609600"/>
              <a:gd name="connsiteX7" fmla="*/ 323488 w 596550"/>
              <a:gd name="connsiteY7" fmla="*/ 194662 h 609600"/>
              <a:gd name="connsiteX8" fmla="*/ 324117 w 596550"/>
              <a:gd name="connsiteY8" fmla="*/ 194662 h 609600"/>
              <a:gd name="connsiteX9" fmla="*/ 324460 w 596550"/>
              <a:gd name="connsiteY9" fmla="*/ 191281 h 609600"/>
              <a:gd name="connsiteX10" fmla="*/ 337623 w 596550"/>
              <a:gd name="connsiteY10" fmla="*/ 179365 h 609600"/>
              <a:gd name="connsiteX11" fmla="*/ 345872 w 596550"/>
              <a:gd name="connsiteY11" fmla="*/ 179365 h 609600"/>
              <a:gd name="connsiteX12" fmla="*/ 355692 w 596550"/>
              <a:gd name="connsiteY12" fmla="*/ 183728 h 609600"/>
              <a:gd name="connsiteX13" fmla="*/ 359035 w 596550"/>
              <a:gd name="connsiteY13" fmla="*/ 193939 h 609600"/>
              <a:gd name="connsiteX14" fmla="*/ 353568 w 596550"/>
              <a:gd name="connsiteY14" fmla="*/ 265681 h 609600"/>
              <a:gd name="connsiteX15" fmla="*/ 365369 w 596550"/>
              <a:gd name="connsiteY15" fmla="*/ 287398 h 609600"/>
              <a:gd name="connsiteX16" fmla="*/ 385867 w 596550"/>
              <a:gd name="connsiteY16" fmla="*/ 270977 h 609600"/>
              <a:gd name="connsiteX17" fmla="*/ 393916 w 596550"/>
              <a:gd name="connsiteY17" fmla="*/ 228038 h 609600"/>
              <a:gd name="connsiteX18" fmla="*/ 370770 w 596550"/>
              <a:gd name="connsiteY18" fmla="*/ 168564 h 609600"/>
              <a:gd name="connsiteX19" fmla="*/ 306219 w 596550"/>
              <a:gd name="connsiteY19" fmla="*/ 145371 h 609600"/>
              <a:gd name="connsiteX20" fmla="*/ 232400 w 596550"/>
              <a:gd name="connsiteY20" fmla="*/ 176346 h 609600"/>
              <a:gd name="connsiteX21" fmla="*/ 202959 w 596550"/>
              <a:gd name="connsiteY21" fmla="*/ 251812 h 609600"/>
              <a:gd name="connsiteX22" fmla="*/ 228962 w 596550"/>
              <a:gd name="connsiteY22" fmla="*/ 319745 h 609600"/>
              <a:gd name="connsiteX23" fmla="*/ 300761 w 596550"/>
              <a:gd name="connsiteY23" fmla="*/ 344586 h 609600"/>
              <a:gd name="connsiteX24" fmla="*/ 347529 w 596550"/>
              <a:gd name="connsiteY24" fmla="*/ 337804 h 609600"/>
              <a:gd name="connsiteX25" fmla="*/ 359302 w 596550"/>
              <a:gd name="connsiteY25" fmla="*/ 339795 h 609600"/>
              <a:gd name="connsiteX26" fmla="*/ 364684 w 596550"/>
              <a:gd name="connsiteY26" fmla="*/ 350453 h 609600"/>
              <a:gd name="connsiteX27" fmla="*/ 364684 w 596550"/>
              <a:gd name="connsiteY27" fmla="*/ 351730 h 609600"/>
              <a:gd name="connsiteX28" fmla="*/ 355549 w 596550"/>
              <a:gd name="connsiteY28" fmla="*/ 364322 h 609600"/>
              <a:gd name="connsiteX29" fmla="*/ 296428 w 596550"/>
              <a:gd name="connsiteY29" fmla="*/ 372227 h 609600"/>
              <a:gd name="connsiteX30" fmla="*/ 203273 w 596550"/>
              <a:gd name="connsiteY30" fmla="*/ 339395 h 609600"/>
              <a:gd name="connsiteX31" fmla="*/ 167364 w 596550"/>
              <a:gd name="connsiteY31" fmla="*/ 251174 h 609600"/>
              <a:gd name="connsiteX32" fmla="*/ 205654 w 596550"/>
              <a:gd name="connsiteY32" fmla="*/ 156220 h 609600"/>
              <a:gd name="connsiteX33" fmla="*/ 304314 w 596550"/>
              <a:gd name="connsiteY33" fmla="*/ 117729 h 609600"/>
              <a:gd name="connsiteX34" fmla="*/ 394659 w 596550"/>
              <a:gd name="connsiteY34" fmla="*/ 147590 h 609600"/>
              <a:gd name="connsiteX35" fmla="*/ 429187 w 596550"/>
              <a:gd name="connsiteY35" fmla="*/ 226285 h 609600"/>
              <a:gd name="connsiteX36" fmla="*/ 408099 w 596550"/>
              <a:gd name="connsiteY36" fmla="*/ 290779 h 609600"/>
              <a:gd name="connsiteX37" fmla="*/ 355892 w 596550"/>
              <a:gd name="connsiteY37" fmla="*/ 315039 h 609600"/>
              <a:gd name="connsiteX38" fmla="*/ 330899 w 596550"/>
              <a:gd name="connsiteY38" fmla="*/ 306829 h 609600"/>
              <a:gd name="connsiteX39" fmla="*/ 320516 w 596550"/>
              <a:gd name="connsiteY39" fmla="*/ 285379 h 609600"/>
              <a:gd name="connsiteX40" fmla="*/ 298266 w 596550"/>
              <a:gd name="connsiteY40" fmla="*/ 609600 h 609600"/>
              <a:gd name="connsiteX41" fmla="*/ 43577 w 596550"/>
              <a:gd name="connsiteY41" fmla="*/ 609600 h 609600"/>
              <a:gd name="connsiteX42" fmla="*/ 0 w 596550"/>
              <a:gd name="connsiteY42" fmla="*/ 566014 h 609600"/>
              <a:gd name="connsiteX43" fmla="*/ 0 w 596550"/>
              <a:gd name="connsiteY43" fmla="*/ 275244 h 609600"/>
              <a:gd name="connsiteX44" fmla="*/ 23813 w 596550"/>
              <a:gd name="connsiteY44" fmla="*/ 219666 h 609600"/>
              <a:gd name="connsiteX45" fmla="*/ 46653 w 596550"/>
              <a:gd name="connsiteY45" fmla="*/ 200177 h 609600"/>
              <a:gd name="connsiteX46" fmla="*/ 46653 w 596550"/>
              <a:gd name="connsiteY46" fmla="*/ 257670 h 609600"/>
              <a:gd name="connsiteX47" fmla="*/ 55655 w 596550"/>
              <a:gd name="connsiteY47" fmla="*/ 275311 h 609600"/>
              <a:gd name="connsiteX48" fmla="*/ 66161 w 596550"/>
              <a:gd name="connsiteY48" fmla="*/ 282940 h 609600"/>
              <a:gd name="connsiteX49" fmla="*/ 272263 w 596550"/>
              <a:gd name="connsiteY49" fmla="*/ 436321 h 609600"/>
              <a:gd name="connsiteX50" fmla="*/ 324298 w 596550"/>
              <a:gd name="connsiteY50" fmla="*/ 436321 h 609600"/>
              <a:gd name="connsiteX51" fmla="*/ 530381 w 596550"/>
              <a:gd name="connsiteY51" fmla="*/ 282940 h 609600"/>
              <a:gd name="connsiteX52" fmla="*/ 540887 w 596550"/>
              <a:gd name="connsiteY52" fmla="*/ 275311 h 609600"/>
              <a:gd name="connsiteX53" fmla="*/ 549897 w 596550"/>
              <a:gd name="connsiteY53" fmla="*/ 257670 h 609600"/>
              <a:gd name="connsiteX54" fmla="*/ 549897 w 596550"/>
              <a:gd name="connsiteY54" fmla="*/ 200177 h 609600"/>
              <a:gd name="connsiteX55" fmla="*/ 572729 w 596550"/>
              <a:gd name="connsiteY55" fmla="*/ 219666 h 609600"/>
              <a:gd name="connsiteX56" fmla="*/ 596551 w 596550"/>
              <a:gd name="connsiteY56" fmla="*/ 275244 h 609600"/>
              <a:gd name="connsiteX57" fmla="*/ 596551 w 596550"/>
              <a:gd name="connsiteY57" fmla="*/ 566014 h 609600"/>
              <a:gd name="connsiteX58" fmla="*/ 552964 w 596550"/>
              <a:gd name="connsiteY58" fmla="*/ 609600 h 609600"/>
              <a:gd name="connsiteX59" fmla="*/ 298275 w 596550"/>
              <a:gd name="connsiteY59" fmla="*/ 609600 h 609600"/>
              <a:gd name="connsiteX60" fmla="*/ 298266 w 596550"/>
              <a:gd name="connsiteY60" fmla="*/ 609600 h 609600"/>
              <a:gd name="connsiteX61" fmla="*/ 108280 w 596550"/>
              <a:gd name="connsiteY61" fmla="*/ 52359 h 609600"/>
              <a:gd name="connsiteX62" fmla="*/ 488271 w 596550"/>
              <a:gd name="connsiteY62" fmla="*/ 52359 h 609600"/>
              <a:gd name="connsiteX63" fmla="*/ 528104 w 596550"/>
              <a:gd name="connsiteY63" fmla="*/ 92192 h 609600"/>
              <a:gd name="connsiteX64" fmla="*/ 528104 w 596550"/>
              <a:gd name="connsiteY64" fmla="*/ 257670 h 609600"/>
              <a:gd name="connsiteX65" fmla="*/ 499501 w 596550"/>
              <a:gd name="connsiteY65" fmla="*/ 278406 h 609600"/>
              <a:gd name="connsiteX66" fmla="*/ 499501 w 596550"/>
              <a:gd name="connsiteY66" fmla="*/ 93421 h 609600"/>
              <a:gd name="connsiteX67" fmla="*/ 488613 w 596550"/>
              <a:gd name="connsiteY67" fmla="*/ 82525 h 609600"/>
              <a:gd name="connsiteX68" fmla="*/ 107928 w 596550"/>
              <a:gd name="connsiteY68" fmla="*/ 82525 h 609600"/>
              <a:gd name="connsiteX69" fmla="*/ 97041 w 596550"/>
              <a:gd name="connsiteY69" fmla="*/ 93421 h 609600"/>
              <a:gd name="connsiteX70" fmla="*/ 97041 w 596550"/>
              <a:gd name="connsiteY70" fmla="*/ 278406 h 609600"/>
              <a:gd name="connsiteX71" fmla="*/ 68447 w 596550"/>
              <a:gd name="connsiteY71" fmla="*/ 257670 h 609600"/>
              <a:gd name="connsiteX72" fmla="*/ 68447 w 596550"/>
              <a:gd name="connsiteY72" fmla="*/ 92192 h 609600"/>
              <a:gd name="connsiteX73" fmla="*/ 108280 w 596550"/>
              <a:gd name="connsiteY73" fmla="*/ 52359 h 609600"/>
              <a:gd name="connsiteX74" fmla="*/ 245335 w 596550"/>
              <a:gd name="connsiteY74" fmla="*/ 30566 h 609600"/>
              <a:gd name="connsiteX75" fmla="*/ 261528 w 596550"/>
              <a:gd name="connsiteY75" fmla="*/ 16754 h 609600"/>
              <a:gd name="connsiteX76" fmla="*/ 298266 w 596550"/>
              <a:gd name="connsiteY76" fmla="*/ 0 h 609600"/>
              <a:gd name="connsiteX77" fmla="*/ 335013 w 596550"/>
              <a:gd name="connsiteY77" fmla="*/ 16754 h 609600"/>
              <a:gd name="connsiteX78" fmla="*/ 351196 w 596550"/>
              <a:gd name="connsiteY78" fmla="*/ 30566 h 609600"/>
              <a:gd name="connsiteX79" fmla="*/ 245335 w 596550"/>
              <a:gd name="connsiteY79" fmla="*/ 30566 h 609600"/>
              <a:gd name="connsiteX80" fmla="*/ 299914 w 596550"/>
              <a:gd name="connsiteY80" fmla="*/ 203511 h 609600"/>
              <a:gd name="connsiteX81" fmla="*/ 277197 w 596550"/>
              <a:gd name="connsiteY81" fmla="*/ 219399 h 609600"/>
              <a:gd name="connsiteX82" fmla="*/ 268405 w 596550"/>
              <a:gd name="connsiteY82" fmla="*/ 256261 h 609600"/>
              <a:gd name="connsiteX83" fmla="*/ 274396 w 596550"/>
              <a:gd name="connsiteY83" fmla="*/ 279397 h 609600"/>
              <a:gd name="connsiteX84" fmla="*/ 289798 w 596550"/>
              <a:gd name="connsiteY84" fmla="*/ 287712 h 609600"/>
              <a:gd name="connsiteX85" fmla="*/ 312782 w 596550"/>
              <a:gd name="connsiteY85" fmla="*/ 272034 h 609600"/>
              <a:gd name="connsiteX86" fmla="*/ 321154 w 596550"/>
              <a:gd name="connsiteY86" fmla="*/ 230200 h 609600"/>
              <a:gd name="connsiteX87" fmla="*/ 315335 w 596550"/>
              <a:gd name="connsiteY87" fmla="*/ 210664 h 609600"/>
              <a:gd name="connsiteX88" fmla="*/ 299914 w 596550"/>
              <a:gd name="connsiteY88" fmla="*/ 203511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96550" h="609600">
                <a:moveTo>
                  <a:pt x="320516" y="285379"/>
                </a:moveTo>
                <a:lnTo>
                  <a:pt x="319621" y="285379"/>
                </a:lnTo>
                <a:cubicBezTo>
                  <a:pt x="312363" y="305133"/>
                  <a:pt x="299228" y="315039"/>
                  <a:pt x="280168" y="315039"/>
                </a:cubicBezTo>
                <a:cubicBezTo>
                  <a:pt x="265871" y="315039"/>
                  <a:pt x="254375" y="309848"/>
                  <a:pt x="245640" y="299523"/>
                </a:cubicBezTo>
                <a:cubicBezTo>
                  <a:pt x="236896" y="289189"/>
                  <a:pt x="232505" y="274844"/>
                  <a:pt x="232505" y="256575"/>
                </a:cubicBezTo>
                <a:cubicBezTo>
                  <a:pt x="232505" y="232848"/>
                  <a:pt x="238544" y="213627"/>
                  <a:pt x="250669" y="198749"/>
                </a:cubicBezTo>
                <a:cubicBezTo>
                  <a:pt x="262795" y="183918"/>
                  <a:pt x="277358" y="176508"/>
                  <a:pt x="294465" y="176508"/>
                </a:cubicBezTo>
                <a:cubicBezTo>
                  <a:pt x="309867" y="176508"/>
                  <a:pt x="319564" y="182537"/>
                  <a:pt x="323488" y="194662"/>
                </a:cubicBezTo>
                <a:lnTo>
                  <a:pt x="324117" y="194662"/>
                </a:lnTo>
                <a:lnTo>
                  <a:pt x="324460" y="191281"/>
                </a:lnTo>
                <a:cubicBezTo>
                  <a:pt x="325136" y="184490"/>
                  <a:pt x="330803" y="179365"/>
                  <a:pt x="337623" y="179365"/>
                </a:cubicBezTo>
                <a:lnTo>
                  <a:pt x="345872" y="179365"/>
                </a:lnTo>
                <a:cubicBezTo>
                  <a:pt x="349748" y="179365"/>
                  <a:pt x="353092" y="180842"/>
                  <a:pt x="355692" y="183728"/>
                </a:cubicBezTo>
                <a:cubicBezTo>
                  <a:pt x="358292" y="186604"/>
                  <a:pt x="359426" y="190081"/>
                  <a:pt x="359035" y="193939"/>
                </a:cubicBezTo>
                <a:cubicBezTo>
                  <a:pt x="355387" y="229791"/>
                  <a:pt x="353568" y="253727"/>
                  <a:pt x="353568" y="265681"/>
                </a:cubicBezTo>
                <a:cubicBezTo>
                  <a:pt x="353568" y="280140"/>
                  <a:pt x="357483" y="287398"/>
                  <a:pt x="365369" y="287398"/>
                </a:cubicBezTo>
                <a:cubicBezTo>
                  <a:pt x="373628" y="287398"/>
                  <a:pt x="380457" y="281940"/>
                  <a:pt x="385867" y="270977"/>
                </a:cubicBezTo>
                <a:cubicBezTo>
                  <a:pt x="391211" y="260013"/>
                  <a:pt x="393916" y="245669"/>
                  <a:pt x="393916" y="228038"/>
                </a:cubicBezTo>
                <a:cubicBezTo>
                  <a:pt x="393916" y="203825"/>
                  <a:pt x="386182" y="184023"/>
                  <a:pt x="370770" y="168564"/>
                </a:cubicBezTo>
                <a:cubicBezTo>
                  <a:pt x="355359" y="153095"/>
                  <a:pt x="333804" y="145371"/>
                  <a:pt x="306219" y="145371"/>
                </a:cubicBezTo>
                <a:cubicBezTo>
                  <a:pt x="276616" y="145371"/>
                  <a:pt x="251993" y="155696"/>
                  <a:pt x="232400" y="176346"/>
                </a:cubicBezTo>
                <a:cubicBezTo>
                  <a:pt x="212750" y="196948"/>
                  <a:pt x="202959" y="222094"/>
                  <a:pt x="202959" y="251812"/>
                </a:cubicBezTo>
                <a:cubicBezTo>
                  <a:pt x="202959" y="280559"/>
                  <a:pt x="211636" y="303228"/>
                  <a:pt x="228962" y="319745"/>
                </a:cubicBezTo>
                <a:cubicBezTo>
                  <a:pt x="246269" y="336328"/>
                  <a:pt x="270205" y="344586"/>
                  <a:pt x="300761" y="344586"/>
                </a:cubicBezTo>
                <a:cubicBezTo>
                  <a:pt x="317335" y="344586"/>
                  <a:pt x="332937" y="342329"/>
                  <a:pt x="347529" y="337804"/>
                </a:cubicBezTo>
                <a:cubicBezTo>
                  <a:pt x="351682" y="336528"/>
                  <a:pt x="355806" y="337214"/>
                  <a:pt x="359302" y="339795"/>
                </a:cubicBezTo>
                <a:cubicBezTo>
                  <a:pt x="362788" y="342376"/>
                  <a:pt x="364684" y="346110"/>
                  <a:pt x="364684" y="350453"/>
                </a:cubicBezTo>
                <a:lnTo>
                  <a:pt x="364684" y="351730"/>
                </a:lnTo>
                <a:cubicBezTo>
                  <a:pt x="364684" y="357559"/>
                  <a:pt x="361093" y="362512"/>
                  <a:pt x="355549" y="364322"/>
                </a:cubicBezTo>
                <a:cubicBezTo>
                  <a:pt x="339385" y="369599"/>
                  <a:pt x="319649" y="372227"/>
                  <a:pt x="296428" y="372227"/>
                </a:cubicBezTo>
                <a:cubicBezTo>
                  <a:pt x="258299" y="372227"/>
                  <a:pt x="227209" y="361264"/>
                  <a:pt x="203273" y="339395"/>
                </a:cubicBezTo>
                <a:cubicBezTo>
                  <a:pt x="179337" y="317525"/>
                  <a:pt x="167364" y="288131"/>
                  <a:pt x="167364" y="251174"/>
                </a:cubicBezTo>
                <a:cubicBezTo>
                  <a:pt x="167364" y="213522"/>
                  <a:pt x="180137" y="181851"/>
                  <a:pt x="205654" y="156220"/>
                </a:cubicBezTo>
                <a:cubicBezTo>
                  <a:pt x="231229" y="130540"/>
                  <a:pt x="264119" y="117729"/>
                  <a:pt x="304314" y="117729"/>
                </a:cubicBezTo>
                <a:cubicBezTo>
                  <a:pt x="341547" y="117729"/>
                  <a:pt x="371675" y="127683"/>
                  <a:pt x="394659" y="147590"/>
                </a:cubicBezTo>
                <a:cubicBezTo>
                  <a:pt x="417690" y="167507"/>
                  <a:pt x="429187" y="193719"/>
                  <a:pt x="429187" y="226285"/>
                </a:cubicBezTo>
                <a:cubicBezTo>
                  <a:pt x="429187" y="253079"/>
                  <a:pt x="422139" y="274577"/>
                  <a:pt x="408099" y="290779"/>
                </a:cubicBezTo>
                <a:cubicBezTo>
                  <a:pt x="394078" y="306934"/>
                  <a:pt x="376647" y="315039"/>
                  <a:pt x="355892" y="315039"/>
                </a:cubicBezTo>
                <a:cubicBezTo>
                  <a:pt x="345624" y="315039"/>
                  <a:pt x="337299" y="312277"/>
                  <a:pt x="330899" y="306829"/>
                </a:cubicBezTo>
                <a:cubicBezTo>
                  <a:pt x="324488" y="301323"/>
                  <a:pt x="321050" y="294170"/>
                  <a:pt x="320516" y="285379"/>
                </a:cubicBezTo>
                <a:close/>
                <a:moveTo>
                  <a:pt x="298266" y="609600"/>
                </a:moveTo>
                <a:lnTo>
                  <a:pt x="43577" y="609600"/>
                </a:lnTo>
                <a:cubicBezTo>
                  <a:pt x="19612" y="609600"/>
                  <a:pt x="0" y="589988"/>
                  <a:pt x="0" y="566014"/>
                </a:cubicBezTo>
                <a:lnTo>
                  <a:pt x="0" y="275244"/>
                </a:lnTo>
                <a:cubicBezTo>
                  <a:pt x="0" y="259642"/>
                  <a:pt x="752" y="239354"/>
                  <a:pt x="23813" y="219666"/>
                </a:cubicBezTo>
                <a:lnTo>
                  <a:pt x="46653" y="200177"/>
                </a:lnTo>
                <a:lnTo>
                  <a:pt x="46653" y="257670"/>
                </a:lnTo>
                <a:cubicBezTo>
                  <a:pt x="46653" y="264881"/>
                  <a:pt x="49806" y="271082"/>
                  <a:pt x="55655" y="275311"/>
                </a:cubicBezTo>
                <a:lnTo>
                  <a:pt x="66161" y="282940"/>
                </a:lnTo>
                <a:lnTo>
                  <a:pt x="272263" y="436321"/>
                </a:lnTo>
                <a:cubicBezTo>
                  <a:pt x="287941" y="447989"/>
                  <a:pt x="308610" y="447989"/>
                  <a:pt x="324298" y="436321"/>
                </a:cubicBezTo>
                <a:lnTo>
                  <a:pt x="530381" y="282940"/>
                </a:lnTo>
                <a:lnTo>
                  <a:pt x="540887" y="275311"/>
                </a:lnTo>
                <a:cubicBezTo>
                  <a:pt x="546725" y="271082"/>
                  <a:pt x="549897" y="264881"/>
                  <a:pt x="549897" y="257670"/>
                </a:cubicBezTo>
                <a:lnTo>
                  <a:pt x="549897" y="200177"/>
                </a:lnTo>
                <a:lnTo>
                  <a:pt x="572729" y="219666"/>
                </a:lnTo>
                <a:cubicBezTo>
                  <a:pt x="595779" y="239354"/>
                  <a:pt x="596551" y="259642"/>
                  <a:pt x="596551" y="275244"/>
                </a:cubicBezTo>
                <a:lnTo>
                  <a:pt x="596551" y="566014"/>
                </a:lnTo>
                <a:cubicBezTo>
                  <a:pt x="596551" y="589988"/>
                  <a:pt x="576939" y="609600"/>
                  <a:pt x="552964" y="609600"/>
                </a:cubicBezTo>
                <a:lnTo>
                  <a:pt x="298275" y="609600"/>
                </a:lnTo>
                <a:lnTo>
                  <a:pt x="298266" y="609600"/>
                </a:lnTo>
                <a:close/>
                <a:moveTo>
                  <a:pt x="108280" y="52359"/>
                </a:moveTo>
                <a:lnTo>
                  <a:pt x="488271" y="52359"/>
                </a:lnTo>
                <a:cubicBezTo>
                  <a:pt x="510178" y="52359"/>
                  <a:pt x="528104" y="70275"/>
                  <a:pt x="528104" y="92192"/>
                </a:cubicBezTo>
                <a:lnTo>
                  <a:pt x="528104" y="257670"/>
                </a:lnTo>
                <a:lnTo>
                  <a:pt x="499501" y="278406"/>
                </a:lnTo>
                <a:lnTo>
                  <a:pt x="499501" y="93421"/>
                </a:lnTo>
                <a:cubicBezTo>
                  <a:pt x="499501" y="87420"/>
                  <a:pt x="494605" y="82525"/>
                  <a:pt x="488613" y="82525"/>
                </a:cubicBezTo>
                <a:lnTo>
                  <a:pt x="107928" y="82525"/>
                </a:lnTo>
                <a:cubicBezTo>
                  <a:pt x="101937" y="82525"/>
                  <a:pt x="97041" y="87420"/>
                  <a:pt x="97041" y="93421"/>
                </a:cubicBezTo>
                <a:lnTo>
                  <a:pt x="97041" y="278406"/>
                </a:lnTo>
                <a:lnTo>
                  <a:pt x="68447" y="257670"/>
                </a:lnTo>
                <a:lnTo>
                  <a:pt x="68447" y="92192"/>
                </a:lnTo>
                <a:cubicBezTo>
                  <a:pt x="68447" y="70275"/>
                  <a:pt x="86373" y="52359"/>
                  <a:pt x="108280" y="52359"/>
                </a:cubicBezTo>
                <a:close/>
                <a:moveTo>
                  <a:pt x="245335" y="30566"/>
                </a:moveTo>
                <a:lnTo>
                  <a:pt x="261528" y="16754"/>
                </a:lnTo>
                <a:cubicBezTo>
                  <a:pt x="272701" y="7210"/>
                  <a:pt x="283778" y="0"/>
                  <a:pt x="298266" y="0"/>
                </a:cubicBezTo>
                <a:cubicBezTo>
                  <a:pt x="312763" y="0"/>
                  <a:pt x="323831" y="7210"/>
                  <a:pt x="335013" y="16754"/>
                </a:cubicBezTo>
                <a:lnTo>
                  <a:pt x="351196" y="30566"/>
                </a:lnTo>
                <a:lnTo>
                  <a:pt x="245335" y="30566"/>
                </a:lnTo>
                <a:close/>
                <a:moveTo>
                  <a:pt x="299914" y="203511"/>
                </a:moveTo>
                <a:cubicBezTo>
                  <a:pt x="290598" y="203511"/>
                  <a:pt x="283026" y="208807"/>
                  <a:pt x="277197" y="219399"/>
                </a:cubicBezTo>
                <a:cubicBezTo>
                  <a:pt x="271320" y="229991"/>
                  <a:pt x="268405" y="242278"/>
                  <a:pt x="268405" y="256261"/>
                </a:cubicBezTo>
                <a:cubicBezTo>
                  <a:pt x="268405" y="266157"/>
                  <a:pt x="270415" y="273891"/>
                  <a:pt x="274396" y="279397"/>
                </a:cubicBezTo>
                <a:cubicBezTo>
                  <a:pt x="278368" y="284959"/>
                  <a:pt x="283502" y="287712"/>
                  <a:pt x="289798" y="287712"/>
                </a:cubicBezTo>
                <a:cubicBezTo>
                  <a:pt x="299552" y="287712"/>
                  <a:pt x="307172" y="282464"/>
                  <a:pt x="312782" y="272034"/>
                </a:cubicBezTo>
                <a:cubicBezTo>
                  <a:pt x="318345" y="261604"/>
                  <a:pt x="321154" y="247679"/>
                  <a:pt x="321154" y="230200"/>
                </a:cubicBezTo>
                <a:cubicBezTo>
                  <a:pt x="321154" y="221885"/>
                  <a:pt x="319192" y="215427"/>
                  <a:pt x="315335" y="210664"/>
                </a:cubicBezTo>
                <a:cubicBezTo>
                  <a:pt x="311467" y="205892"/>
                  <a:pt x="306324" y="203511"/>
                  <a:pt x="299914" y="203511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ACDA8C2-2AE7-463E-B2AA-F1EFD8AD87F5}"/>
              </a:ext>
            </a:extLst>
          </p:cNvPr>
          <p:cNvCxnSpPr>
            <a:cxnSpLocks/>
            <a:stCxn id="102" idx="2"/>
          </p:cNvCxnSpPr>
          <p:nvPr/>
        </p:nvCxnSpPr>
        <p:spPr>
          <a:xfrm>
            <a:off x="1746971" y="7279806"/>
            <a:ext cx="0" cy="214755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x_Picture 1">
            <a:extLst>
              <a:ext uri="{FF2B5EF4-FFF2-40B4-BE49-F238E27FC236}">
                <a16:creationId xmlns:a16="http://schemas.microsoft.com/office/drawing/2014/main" id="{79DDA4E2-6E9E-41A1-A3DC-BF89D98CC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8705"/>
            <a:ext cx="1593913" cy="107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54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20FFDF-66FB-44AA-986B-E9B19B9C8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529" y="372432"/>
            <a:ext cx="1187419" cy="799081"/>
          </a:xfrm>
          <a:prstGeom prst="rect">
            <a:avLst/>
          </a:prstGeom>
        </p:spPr>
      </p:pic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CBA098F-4E65-47D6-A752-5BD63F6C2005}"/>
              </a:ext>
            </a:extLst>
          </p:cNvPr>
          <p:cNvCxnSpPr>
            <a:cxnSpLocks/>
          </p:cNvCxnSpPr>
          <p:nvPr/>
        </p:nvCxnSpPr>
        <p:spPr>
          <a:xfrm>
            <a:off x="4447395" y="8942958"/>
            <a:ext cx="0" cy="558204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DF3E107E-3A82-4FAB-B49B-6C89D38DFE79}"/>
              </a:ext>
            </a:extLst>
          </p:cNvPr>
          <p:cNvCxnSpPr>
            <a:cxnSpLocks/>
          </p:cNvCxnSpPr>
          <p:nvPr/>
        </p:nvCxnSpPr>
        <p:spPr>
          <a:xfrm flipV="1">
            <a:off x="2902704" y="7234537"/>
            <a:ext cx="0" cy="34718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46654BB1-1CCD-4902-8E10-89361789A6FE}"/>
              </a:ext>
            </a:extLst>
          </p:cNvPr>
          <p:cNvCxnSpPr>
            <a:cxnSpLocks/>
          </p:cNvCxnSpPr>
          <p:nvPr/>
        </p:nvCxnSpPr>
        <p:spPr>
          <a:xfrm flipH="1" flipV="1">
            <a:off x="5775860" y="7992441"/>
            <a:ext cx="1" cy="524383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FF547F8-EE29-405B-8C6A-8391B122CC6F}"/>
              </a:ext>
            </a:extLst>
          </p:cNvPr>
          <p:cNvCxnSpPr>
            <a:cxnSpLocks/>
          </p:cNvCxnSpPr>
          <p:nvPr/>
        </p:nvCxnSpPr>
        <p:spPr>
          <a:xfrm flipH="1" flipV="1">
            <a:off x="2897505" y="8158716"/>
            <a:ext cx="795" cy="358107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53A21BFD-0997-4353-A6D8-CE683C44DA06}"/>
              </a:ext>
            </a:extLst>
          </p:cNvPr>
          <p:cNvCxnSpPr>
            <a:cxnSpLocks/>
            <a:stCxn id="188" idx="0"/>
          </p:cNvCxnSpPr>
          <p:nvPr/>
        </p:nvCxnSpPr>
        <p:spPr>
          <a:xfrm flipV="1">
            <a:off x="1419124" y="6220656"/>
            <a:ext cx="0" cy="29033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85BCB473-61D4-401E-90E5-379BDE02C1DC}"/>
              </a:ext>
            </a:extLst>
          </p:cNvPr>
          <p:cNvCxnSpPr>
            <a:cxnSpLocks/>
            <a:stCxn id="196" idx="0"/>
          </p:cNvCxnSpPr>
          <p:nvPr/>
        </p:nvCxnSpPr>
        <p:spPr>
          <a:xfrm flipV="1">
            <a:off x="2902704" y="6219243"/>
            <a:ext cx="0" cy="34718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3C7279C8-6E87-4AC9-842C-96F889949B50}"/>
              </a:ext>
            </a:extLst>
          </p:cNvPr>
          <p:cNvCxnSpPr>
            <a:cxnSpLocks/>
            <a:stCxn id="195" idx="0"/>
          </p:cNvCxnSpPr>
          <p:nvPr/>
        </p:nvCxnSpPr>
        <p:spPr>
          <a:xfrm flipH="1" flipV="1">
            <a:off x="4104770" y="6219243"/>
            <a:ext cx="1" cy="34718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70739A5A-FF5C-49DE-A3CF-962F0EF58AC4}"/>
              </a:ext>
            </a:extLst>
          </p:cNvPr>
          <p:cNvCxnSpPr>
            <a:cxnSpLocks/>
            <a:stCxn id="197" idx="0"/>
          </p:cNvCxnSpPr>
          <p:nvPr/>
        </p:nvCxnSpPr>
        <p:spPr>
          <a:xfrm flipV="1">
            <a:off x="5160138" y="6220401"/>
            <a:ext cx="0" cy="34052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D52A2110-DB80-4A15-ACAD-B90E574D0CD7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321342" y="6220401"/>
            <a:ext cx="0" cy="340528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DAEE9063-9BF3-4F07-B9D9-BBE77BDA5A3E}"/>
              </a:ext>
            </a:extLst>
          </p:cNvPr>
          <p:cNvCxnSpPr>
            <a:cxnSpLocks/>
          </p:cNvCxnSpPr>
          <p:nvPr/>
        </p:nvCxnSpPr>
        <p:spPr>
          <a:xfrm flipV="1">
            <a:off x="5160138" y="7035952"/>
            <a:ext cx="0" cy="51719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7B8CE877-51B9-4EB5-A1BB-054CB4BF0981}"/>
              </a:ext>
            </a:extLst>
          </p:cNvPr>
          <p:cNvCxnSpPr>
            <a:cxnSpLocks/>
          </p:cNvCxnSpPr>
          <p:nvPr/>
        </p:nvCxnSpPr>
        <p:spPr>
          <a:xfrm flipV="1">
            <a:off x="6329829" y="7035953"/>
            <a:ext cx="0" cy="51719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ADDA0CDA-06A3-4A3D-A039-F5B522B673BC}"/>
              </a:ext>
            </a:extLst>
          </p:cNvPr>
          <p:cNvCxnSpPr>
            <a:cxnSpLocks/>
          </p:cNvCxnSpPr>
          <p:nvPr/>
        </p:nvCxnSpPr>
        <p:spPr>
          <a:xfrm flipV="1">
            <a:off x="2307033" y="3252326"/>
            <a:ext cx="0" cy="261057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A240D8B-5940-4392-A734-9753556A6FCE}"/>
              </a:ext>
            </a:extLst>
          </p:cNvPr>
          <p:cNvCxnSpPr>
            <a:cxnSpLocks/>
          </p:cNvCxnSpPr>
          <p:nvPr/>
        </p:nvCxnSpPr>
        <p:spPr>
          <a:xfrm flipV="1">
            <a:off x="1192864" y="3260363"/>
            <a:ext cx="0" cy="25302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1D692BAF-D5F5-4DD7-9819-EEA6C25623C6}"/>
              </a:ext>
            </a:extLst>
          </p:cNvPr>
          <p:cNvSpPr/>
          <p:nvPr/>
        </p:nvSpPr>
        <p:spPr>
          <a:xfrm>
            <a:off x="740007" y="3513383"/>
            <a:ext cx="2075819" cy="683817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VLU size hasn’t reduced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50% in 4 weeks,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  <a:latin typeface="Calibri" panose="020F0502020204030204"/>
              </a:rPr>
              <a:t>continue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diagnosis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9DF6554-9B32-4D06-8E46-6697D1E358B8}"/>
              </a:ext>
            </a:extLst>
          </p:cNvPr>
          <p:cNvCxnSpPr>
            <a:cxnSpLocks/>
          </p:cNvCxnSpPr>
          <p:nvPr/>
        </p:nvCxnSpPr>
        <p:spPr>
          <a:xfrm>
            <a:off x="6014480" y="1734276"/>
            <a:ext cx="19881" cy="2062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9D24B778-8160-40DF-972D-2CB4697ED6C2}"/>
              </a:ext>
            </a:extLst>
          </p:cNvPr>
          <p:cNvCxnSpPr>
            <a:cxnSpLocks/>
            <a:stCxn id="167" idx="3"/>
          </p:cNvCxnSpPr>
          <p:nvPr/>
        </p:nvCxnSpPr>
        <p:spPr>
          <a:xfrm flipV="1">
            <a:off x="2339640" y="1921962"/>
            <a:ext cx="0" cy="21531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5C86731B-1645-43F4-B773-6D02C5A514CD}"/>
              </a:ext>
            </a:extLst>
          </p:cNvPr>
          <p:cNvCxnSpPr>
            <a:cxnSpLocks/>
            <a:stCxn id="166" idx="3"/>
          </p:cNvCxnSpPr>
          <p:nvPr/>
        </p:nvCxnSpPr>
        <p:spPr>
          <a:xfrm flipH="1" flipV="1">
            <a:off x="1223105" y="1910963"/>
            <a:ext cx="2366" cy="22631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5178F5C1-A0B8-4DBC-916F-9C803838176E}"/>
              </a:ext>
            </a:extLst>
          </p:cNvPr>
          <p:cNvCxnSpPr>
            <a:cxnSpLocks/>
            <a:endCxn id="169" idx="3"/>
          </p:cNvCxnSpPr>
          <p:nvPr/>
        </p:nvCxnSpPr>
        <p:spPr>
          <a:xfrm>
            <a:off x="3452654" y="1792077"/>
            <a:ext cx="0" cy="345196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BB161BBD-8DD8-402A-B098-7CD3E3F19DFF}"/>
              </a:ext>
            </a:extLst>
          </p:cNvPr>
          <p:cNvCxnSpPr>
            <a:cxnSpLocks/>
            <a:endCxn id="168" idx="3"/>
          </p:cNvCxnSpPr>
          <p:nvPr/>
        </p:nvCxnSpPr>
        <p:spPr>
          <a:xfrm>
            <a:off x="4562754" y="1846703"/>
            <a:ext cx="0" cy="29057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: Top Corners Rounded 164">
            <a:extLst>
              <a:ext uri="{FF2B5EF4-FFF2-40B4-BE49-F238E27FC236}">
                <a16:creationId xmlns:a16="http://schemas.microsoft.com/office/drawing/2014/main" id="{42481CEA-5914-4595-9AFB-3787B498272D}"/>
              </a:ext>
            </a:extLst>
          </p:cNvPr>
          <p:cNvSpPr/>
          <p:nvPr/>
        </p:nvSpPr>
        <p:spPr>
          <a:xfrm>
            <a:off x="5160138" y="2137273"/>
            <a:ext cx="1708684" cy="464374"/>
          </a:xfrm>
          <a:prstGeom prst="round2SameRect">
            <a:avLst>
              <a:gd name="adj1" fmla="val 7576"/>
              <a:gd name="adj2" fmla="val 0"/>
            </a:avLst>
          </a:prstGeom>
          <a:solidFill>
            <a:srgbClr val="F2F2F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Can’t Complete ABPI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signs of arterial occlusion</a:t>
            </a:r>
          </a:p>
        </p:txBody>
      </p:sp>
      <p:sp>
        <p:nvSpPr>
          <p:cNvPr id="166" name="Rectangle: Top Corners Rounded 165">
            <a:extLst>
              <a:ext uri="{FF2B5EF4-FFF2-40B4-BE49-F238E27FC236}">
                <a16:creationId xmlns:a16="http://schemas.microsoft.com/office/drawing/2014/main" id="{6BC64000-788C-4CCD-89CF-294BC49244C3}"/>
              </a:ext>
            </a:extLst>
          </p:cNvPr>
          <p:cNvSpPr/>
          <p:nvPr/>
        </p:nvSpPr>
        <p:spPr>
          <a:xfrm>
            <a:off x="749284" y="2137273"/>
            <a:ext cx="952374" cy="464374"/>
          </a:xfrm>
          <a:prstGeom prst="round2SameRect">
            <a:avLst>
              <a:gd name="adj1" fmla="val 12627"/>
              <a:gd name="adj2" fmla="val 0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0.8 - 1.3</a:t>
            </a:r>
          </a:p>
        </p:txBody>
      </p:sp>
      <p:sp>
        <p:nvSpPr>
          <p:cNvPr id="167" name="Rectangle: Top Corners Rounded 166">
            <a:extLst>
              <a:ext uri="{FF2B5EF4-FFF2-40B4-BE49-F238E27FC236}">
                <a16:creationId xmlns:a16="http://schemas.microsoft.com/office/drawing/2014/main" id="{E1FD46DF-A13D-40B3-9645-8B9D0C5EF4B2}"/>
              </a:ext>
            </a:extLst>
          </p:cNvPr>
          <p:cNvSpPr/>
          <p:nvPr/>
        </p:nvSpPr>
        <p:spPr>
          <a:xfrm>
            <a:off x="1863453" y="2137273"/>
            <a:ext cx="952374" cy="464374"/>
          </a:xfrm>
          <a:prstGeom prst="round2SameRect">
            <a:avLst>
              <a:gd name="adj1" fmla="val 7576"/>
              <a:gd name="adj2" fmla="val 0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0.7 </a:t>
            </a:r>
            <a:r>
              <a:rPr lang="en-US" sz="1500" b="1">
                <a:solidFill>
                  <a:prstClr val="black"/>
                </a:solidFill>
                <a:latin typeface="Calibri" panose="020F0502020204030204"/>
              </a:rPr>
              <a:t>-</a:t>
            </a: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0.79</a:t>
            </a:r>
          </a:p>
        </p:txBody>
      </p:sp>
      <p:sp>
        <p:nvSpPr>
          <p:cNvPr id="168" name="Rectangle: Top Corners Rounded 167">
            <a:extLst>
              <a:ext uri="{FF2B5EF4-FFF2-40B4-BE49-F238E27FC236}">
                <a16:creationId xmlns:a16="http://schemas.microsoft.com/office/drawing/2014/main" id="{DEBCA4E8-8836-4714-8450-8167E3363579}"/>
              </a:ext>
            </a:extLst>
          </p:cNvPr>
          <p:cNvSpPr/>
          <p:nvPr/>
        </p:nvSpPr>
        <p:spPr>
          <a:xfrm>
            <a:off x="4086567" y="2137273"/>
            <a:ext cx="952374" cy="464374"/>
          </a:xfrm>
          <a:prstGeom prst="round2SameRect">
            <a:avLst>
              <a:gd name="adj1" fmla="val 14647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 1.3</a:t>
            </a:r>
          </a:p>
        </p:txBody>
      </p:sp>
      <p:sp>
        <p:nvSpPr>
          <p:cNvPr id="169" name="Rectangle: Top Corners Rounded 168">
            <a:extLst>
              <a:ext uri="{FF2B5EF4-FFF2-40B4-BE49-F238E27FC236}">
                <a16:creationId xmlns:a16="http://schemas.microsoft.com/office/drawing/2014/main" id="{464E0CCB-77F7-49FC-9CAB-5D4D5DA4419F}"/>
              </a:ext>
            </a:extLst>
          </p:cNvPr>
          <p:cNvSpPr/>
          <p:nvPr/>
        </p:nvSpPr>
        <p:spPr>
          <a:xfrm>
            <a:off x="2976467" y="2137273"/>
            <a:ext cx="952374" cy="464374"/>
          </a:xfrm>
          <a:prstGeom prst="round2SameRect">
            <a:avLst>
              <a:gd name="adj1" fmla="val 10606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 0.7</a:t>
            </a:r>
          </a:p>
        </p:txBody>
      </p:sp>
      <p:sp>
        <p:nvSpPr>
          <p:cNvPr id="170" name="Rectangle: Top Corners Rounded 169">
            <a:extLst>
              <a:ext uri="{FF2B5EF4-FFF2-40B4-BE49-F238E27FC236}">
                <a16:creationId xmlns:a16="http://schemas.microsoft.com/office/drawing/2014/main" id="{7FB38E51-5247-4360-9C5A-5029975A0570}"/>
              </a:ext>
            </a:extLst>
          </p:cNvPr>
          <p:cNvSpPr/>
          <p:nvPr/>
        </p:nvSpPr>
        <p:spPr>
          <a:xfrm>
            <a:off x="2976467" y="2627973"/>
            <a:ext cx="2062475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NOT apply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compression</a:t>
            </a:r>
          </a:p>
        </p:txBody>
      </p:sp>
      <p:sp>
        <p:nvSpPr>
          <p:cNvPr id="171" name="Rectangle: Top Corners Rounded 170">
            <a:extLst>
              <a:ext uri="{FF2B5EF4-FFF2-40B4-BE49-F238E27FC236}">
                <a16:creationId xmlns:a16="http://schemas.microsoft.com/office/drawing/2014/main" id="{FD34CBB0-9499-4196-A8FC-A1A0BA6A6298}"/>
              </a:ext>
            </a:extLst>
          </p:cNvPr>
          <p:cNvSpPr/>
          <p:nvPr/>
        </p:nvSpPr>
        <p:spPr>
          <a:xfrm>
            <a:off x="1863910" y="2632167"/>
            <a:ext cx="951917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Compression</a:t>
            </a:r>
          </a:p>
        </p:txBody>
      </p:sp>
      <p:sp>
        <p:nvSpPr>
          <p:cNvPr id="172" name="Rectangle: Top Corners Rounded 171">
            <a:extLst>
              <a:ext uri="{FF2B5EF4-FFF2-40B4-BE49-F238E27FC236}">
                <a16:creationId xmlns:a16="http://schemas.microsoft.com/office/drawing/2014/main" id="{25EDF51F-56A2-4248-90BB-7243A1D9D575}"/>
              </a:ext>
            </a:extLst>
          </p:cNvPr>
          <p:cNvSpPr/>
          <p:nvPr/>
        </p:nvSpPr>
        <p:spPr>
          <a:xfrm>
            <a:off x="747147" y="2632167"/>
            <a:ext cx="951917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rgbClr val="D9E2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Compression</a:t>
            </a:r>
          </a:p>
        </p:txBody>
      </p:sp>
      <p:sp>
        <p:nvSpPr>
          <p:cNvPr id="173" name="Rectangle: Top Corners Rounded 172">
            <a:extLst>
              <a:ext uri="{FF2B5EF4-FFF2-40B4-BE49-F238E27FC236}">
                <a16:creationId xmlns:a16="http://schemas.microsoft.com/office/drawing/2014/main" id="{CE537A2F-C0C3-42B7-95C1-32B31B399F16}"/>
              </a:ext>
            </a:extLst>
          </p:cNvPr>
          <p:cNvSpPr/>
          <p:nvPr/>
        </p:nvSpPr>
        <p:spPr>
          <a:xfrm>
            <a:off x="5167463" y="2632167"/>
            <a:ext cx="1694035" cy="623455"/>
          </a:xfrm>
          <a:prstGeom prst="round2SameRect">
            <a:avLst>
              <a:gd name="adj1" fmla="val 0"/>
              <a:gd name="adj2" fmla="val 14671"/>
            </a:avLst>
          </a:prstGeom>
          <a:solidFill>
            <a:srgbClr val="F2F2F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 Liner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(10mmHg)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6D9D26-0630-43A8-B19D-5418D8A70707}"/>
              </a:ext>
            </a:extLst>
          </p:cNvPr>
          <p:cNvSpPr/>
          <p:nvPr/>
        </p:nvSpPr>
        <p:spPr>
          <a:xfrm>
            <a:off x="365760" y="365761"/>
            <a:ext cx="6831330" cy="9957117"/>
          </a:xfrm>
          <a:prstGeom prst="rect">
            <a:avLst/>
          </a:prstGeom>
          <a:noFill/>
          <a:ln w="1270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04430E8-6BA1-49EB-BA86-B3CA82C93DDC}"/>
              </a:ext>
            </a:extLst>
          </p:cNvPr>
          <p:cNvSpPr/>
          <p:nvPr/>
        </p:nvSpPr>
        <p:spPr>
          <a:xfrm>
            <a:off x="596899" y="4450486"/>
            <a:ext cx="6438883" cy="610910"/>
          </a:xfrm>
          <a:prstGeom prst="roundRect">
            <a:avLst>
              <a:gd name="adj" fmla="val 13521"/>
            </a:avLst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Venous and/or Arterial Duplex Ultrasound Scan </a:t>
            </a:r>
            <a:r>
              <a:rPr lang="en-US" sz="1400" b="1" dirty="0">
                <a:solidFill>
                  <a:prstClr val="white"/>
                </a:solidFill>
                <a:latin typeface="Trebuchet MS" panose="020B0603020202020204" pitchFamily="34" charset="0"/>
              </a:rPr>
              <a:t>and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Possibly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Computed Tomography Venography or Magnetic Resonance Venography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38DFB-ECD3-4B1C-9C29-ADFD66CCABC6}"/>
              </a:ext>
            </a:extLst>
          </p:cNvPr>
          <p:cNvSpPr/>
          <p:nvPr/>
        </p:nvSpPr>
        <p:spPr>
          <a:xfrm>
            <a:off x="4086567" y="5307930"/>
            <a:ext cx="2774928" cy="517008"/>
          </a:xfrm>
          <a:prstGeom prst="roundRect">
            <a:avLst>
              <a:gd name="adj" fmla="val 13521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Diagnosed Arterial Disease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prstClr val="black"/>
                </a:solidFill>
                <a:latin typeface="Calibri" panose="020F0502020204030204"/>
              </a:rPr>
              <a:t>Follow Arterial Pathway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Rectangle: Rounded Corners 187">
            <a:extLst>
              <a:ext uri="{FF2B5EF4-FFF2-40B4-BE49-F238E27FC236}">
                <a16:creationId xmlns:a16="http://schemas.microsoft.com/office/drawing/2014/main" id="{F0C657C5-5CE3-4DEA-B3A6-2610FA804711}"/>
              </a:ext>
            </a:extLst>
          </p:cNvPr>
          <p:cNvSpPr/>
          <p:nvPr/>
        </p:nvSpPr>
        <p:spPr>
          <a:xfrm>
            <a:off x="747147" y="6510987"/>
            <a:ext cx="1343954" cy="778788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>
                <a:solidFill>
                  <a:schemeClr val="tx1"/>
                </a:solidFill>
                <a:latin typeface="Calibri" panose="020F0502020204030204"/>
              </a:rPr>
              <a:t>Superficial Venous Insufficiency?</a:t>
            </a:r>
          </a:p>
          <a:p>
            <a:pPr algn="ctr"/>
            <a:r>
              <a:rPr lang="en-US" sz="1100" b="1">
                <a:solidFill>
                  <a:schemeClr val="tx1"/>
                </a:solidFill>
                <a:latin typeface="Calibri" panose="020F0502020204030204"/>
              </a:rPr>
              <a:t>(SVI)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BAA742C-29E3-41A2-AB03-74BDCCC5E98D}"/>
              </a:ext>
            </a:extLst>
          </p:cNvPr>
          <p:cNvSpPr/>
          <p:nvPr/>
        </p:nvSpPr>
        <p:spPr>
          <a:xfrm>
            <a:off x="5781189" y="6501661"/>
            <a:ext cx="1080306" cy="788114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None Identified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88A97E7B-0AA1-40CA-ABCC-88C5EE4EDE04}"/>
              </a:ext>
            </a:extLst>
          </p:cNvPr>
          <p:cNvSpPr/>
          <p:nvPr/>
        </p:nvSpPr>
        <p:spPr>
          <a:xfrm>
            <a:off x="3714307" y="6505997"/>
            <a:ext cx="780927" cy="778788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SVI + VOO?</a:t>
            </a:r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8B56FD21-F7F2-40D0-9A76-9EA6DD1FD60B}"/>
              </a:ext>
            </a:extLst>
          </p:cNvPr>
          <p:cNvSpPr/>
          <p:nvPr/>
        </p:nvSpPr>
        <p:spPr>
          <a:xfrm>
            <a:off x="2206461" y="6505997"/>
            <a:ext cx="1392486" cy="778788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Venous Outflow Obstruction?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Calibri" panose="020F0502020204030204"/>
              </a:rPr>
              <a:t>(VOO)</a:t>
            </a:r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C8D2914C-0B0A-4106-8B65-FBE3E480BDFE}"/>
              </a:ext>
            </a:extLst>
          </p:cNvPr>
          <p:cNvSpPr/>
          <p:nvPr/>
        </p:nvSpPr>
        <p:spPr>
          <a:xfrm>
            <a:off x="4611498" y="6501661"/>
            <a:ext cx="1097280" cy="788114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Deep Venous Reflux Only?</a:t>
            </a:r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F1AF1B25-29F4-4D41-A49B-5EB1DB89DB94}"/>
              </a:ext>
            </a:extLst>
          </p:cNvPr>
          <p:cNvCxnSpPr>
            <a:cxnSpLocks/>
          </p:cNvCxnSpPr>
          <p:nvPr/>
        </p:nvCxnSpPr>
        <p:spPr>
          <a:xfrm flipH="1">
            <a:off x="1402715" y="6205010"/>
            <a:ext cx="4937125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87AED0FA-93D3-456B-8C74-6AB2FD5E08E5}"/>
              </a:ext>
            </a:extLst>
          </p:cNvPr>
          <p:cNvSpPr/>
          <p:nvPr/>
        </p:nvSpPr>
        <p:spPr>
          <a:xfrm>
            <a:off x="762027" y="7548112"/>
            <a:ext cx="1314194" cy="610910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Calibri" panose="020F0502020204030204"/>
              </a:rPr>
              <a:t>Superficial Venous Treatment</a:t>
            </a: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D83A16D1-8AE0-4B61-8E2F-7875179D39CD}"/>
              </a:ext>
            </a:extLst>
          </p:cNvPr>
          <p:cNvSpPr/>
          <p:nvPr/>
        </p:nvSpPr>
        <p:spPr>
          <a:xfrm>
            <a:off x="2210627" y="7547806"/>
            <a:ext cx="1388320" cy="610910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Calibri" panose="020F0502020204030204"/>
              </a:rPr>
              <a:t>Venous Outflow Treatment</a:t>
            </a:r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52250774-4727-47C0-A50B-6E133B4D0399}"/>
              </a:ext>
            </a:extLst>
          </p:cNvPr>
          <p:cNvSpPr/>
          <p:nvPr/>
        </p:nvSpPr>
        <p:spPr>
          <a:xfrm>
            <a:off x="4390449" y="7542816"/>
            <a:ext cx="2645332" cy="610910"/>
          </a:xfrm>
          <a:prstGeom prst="roundRect">
            <a:avLst>
              <a:gd name="adj" fmla="val 13521"/>
            </a:avLst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Consider Intravascular Ultrasound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Assign treatments as appropriate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D7A18B4C-D2E0-445F-87EF-46BFBFCC18D4}"/>
              </a:ext>
            </a:extLst>
          </p:cNvPr>
          <p:cNvSpPr/>
          <p:nvPr/>
        </p:nvSpPr>
        <p:spPr>
          <a:xfrm>
            <a:off x="2206460" y="8450463"/>
            <a:ext cx="3934877" cy="553458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Residual SVI?</a:t>
            </a:r>
            <a:endParaRPr lang="en-US" sz="1200" b="1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D9CAC2F4-A16C-4BD3-9B5F-E595DABF756D}"/>
              </a:ext>
            </a:extLst>
          </p:cNvPr>
          <p:cNvSpPr/>
          <p:nvPr/>
        </p:nvSpPr>
        <p:spPr>
          <a:xfrm>
            <a:off x="756542" y="9501162"/>
            <a:ext cx="4282399" cy="525619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alibri" panose="020F0502020204030204"/>
              </a:rPr>
              <a:t>Compression Bandaging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61C2F3D6-7BFA-4EE1-8456-87CF6F11B7D6}"/>
              </a:ext>
            </a:extLst>
          </p:cNvPr>
          <p:cNvSpPr txBox="1"/>
          <p:nvPr/>
        </p:nvSpPr>
        <p:spPr>
          <a:xfrm>
            <a:off x="2375107" y="6012988"/>
            <a:ext cx="1101648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/>
              <a:t>Root Cause?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31879106-7521-4EC1-BB94-22DE59E420CF}"/>
              </a:ext>
            </a:extLst>
          </p:cNvPr>
          <p:cNvCxnSpPr>
            <a:cxnSpLocks/>
            <a:endCxn id="195" idx="2"/>
          </p:cNvCxnSpPr>
          <p:nvPr/>
        </p:nvCxnSpPr>
        <p:spPr>
          <a:xfrm flipV="1">
            <a:off x="4104771" y="7284785"/>
            <a:ext cx="0" cy="563486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1889951A-6FF6-4825-90ED-D7B470DF39CD}"/>
              </a:ext>
            </a:extLst>
          </p:cNvPr>
          <p:cNvCxnSpPr>
            <a:cxnSpLocks/>
            <a:stCxn id="226" idx="0"/>
            <a:endCxn id="188" idx="2"/>
          </p:cNvCxnSpPr>
          <p:nvPr/>
        </p:nvCxnSpPr>
        <p:spPr>
          <a:xfrm flipV="1">
            <a:off x="1419124" y="7289775"/>
            <a:ext cx="0" cy="258337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93E5CD35-F775-4F38-A1EA-EAC1A1BDADA1}"/>
              </a:ext>
            </a:extLst>
          </p:cNvPr>
          <p:cNvCxnSpPr>
            <a:cxnSpLocks/>
            <a:endCxn id="235" idx="1"/>
          </p:cNvCxnSpPr>
          <p:nvPr/>
        </p:nvCxnSpPr>
        <p:spPr>
          <a:xfrm>
            <a:off x="1885704" y="8727192"/>
            <a:ext cx="320756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834427F0-BC49-418A-ADC7-C315B9262479}"/>
              </a:ext>
            </a:extLst>
          </p:cNvPr>
          <p:cNvCxnSpPr>
            <a:cxnSpLocks/>
          </p:cNvCxnSpPr>
          <p:nvPr/>
        </p:nvCxnSpPr>
        <p:spPr>
          <a:xfrm flipV="1">
            <a:off x="1899978" y="8149826"/>
            <a:ext cx="0" cy="587198"/>
          </a:xfrm>
          <a:prstGeom prst="line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4E3F93F4-3B7E-43EE-BC0B-739D0C29AB04}"/>
              </a:ext>
            </a:extLst>
          </p:cNvPr>
          <p:cNvSpPr txBox="1"/>
          <p:nvPr/>
        </p:nvSpPr>
        <p:spPr>
          <a:xfrm>
            <a:off x="1708589" y="8574615"/>
            <a:ext cx="385042" cy="26161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/>
              <a:t>Yes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E2DDFD4E-FC53-4EDD-8269-95964584871A}"/>
              </a:ext>
            </a:extLst>
          </p:cNvPr>
          <p:cNvSpPr txBox="1"/>
          <p:nvPr/>
        </p:nvSpPr>
        <p:spPr>
          <a:xfrm>
            <a:off x="4271586" y="9108539"/>
            <a:ext cx="352982" cy="26161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/>
              <a:t>No</a:t>
            </a:r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BDDB809B-2E89-438F-8513-9A30A5AB1458}"/>
              </a:ext>
            </a:extLst>
          </p:cNvPr>
          <p:cNvSpPr/>
          <p:nvPr/>
        </p:nvSpPr>
        <p:spPr>
          <a:xfrm>
            <a:off x="5696037" y="9501162"/>
            <a:ext cx="1165457" cy="525619"/>
          </a:xfrm>
          <a:prstGeom prst="roundRect">
            <a:avLst>
              <a:gd name="adj" fmla="val 13521"/>
            </a:avLst>
          </a:prstGeom>
          <a:solidFill>
            <a:srgbClr val="D9E2FF"/>
          </a:solidFill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Ulcer Unhealed at 3 months?</a:t>
            </a:r>
            <a:endParaRPr lang="en-US" sz="1100" b="1">
              <a:solidFill>
                <a:schemeClr val="tx1"/>
              </a:solidFill>
              <a:latin typeface="Calibri" panose="020F0502020204030204"/>
            </a:endParaRPr>
          </a:p>
        </p:txBody>
      </p: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46A77004-F9A8-47CF-928F-B8C057E3D3B1}"/>
              </a:ext>
            </a:extLst>
          </p:cNvPr>
          <p:cNvCxnSpPr>
            <a:cxnSpLocks/>
            <a:stCxn id="236" idx="3"/>
            <a:endCxn id="291" idx="1"/>
          </p:cNvCxnSpPr>
          <p:nvPr/>
        </p:nvCxnSpPr>
        <p:spPr>
          <a:xfrm>
            <a:off x="5038941" y="9763972"/>
            <a:ext cx="657096" cy="0"/>
          </a:xfrm>
          <a:prstGeom prst="line">
            <a:avLst/>
          </a:prstGeom>
          <a:ln w="38100">
            <a:solidFill>
              <a:srgbClr val="0033C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4BA5BBBF-0984-4970-8DB5-2BC9DAF490A5}"/>
              </a:ext>
            </a:extLst>
          </p:cNvPr>
          <p:cNvCxnSpPr>
            <a:cxnSpLocks/>
          </p:cNvCxnSpPr>
          <p:nvPr/>
        </p:nvCxnSpPr>
        <p:spPr>
          <a:xfrm flipV="1">
            <a:off x="6519603" y="8088863"/>
            <a:ext cx="0" cy="1412299"/>
          </a:xfrm>
          <a:prstGeom prst="line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: Rounded Corners 297">
            <a:extLst>
              <a:ext uri="{FF2B5EF4-FFF2-40B4-BE49-F238E27FC236}">
                <a16:creationId xmlns:a16="http://schemas.microsoft.com/office/drawing/2014/main" id="{B0606730-6D1F-44A8-B074-75BE8EB6A40A}"/>
              </a:ext>
            </a:extLst>
          </p:cNvPr>
          <p:cNvSpPr/>
          <p:nvPr/>
        </p:nvSpPr>
        <p:spPr>
          <a:xfrm>
            <a:off x="740008" y="1648760"/>
            <a:ext cx="6137646" cy="384048"/>
          </a:xfrm>
          <a:prstGeom prst="roundRect">
            <a:avLst>
              <a:gd name="adj" fmla="val 12269"/>
            </a:avLst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Ankle Brachial Pressure Index (ABPI) Results &amp; Action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8B1487-2756-44EF-987E-C9AFC28F9788}"/>
              </a:ext>
            </a:extLst>
          </p:cNvPr>
          <p:cNvSpPr/>
          <p:nvPr/>
        </p:nvSpPr>
        <p:spPr>
          <a:xfrm>
            <a:off x="596899" y="5308295"/>
            <a:ext cx="3370460" cy="517008"/>
          </a:xfrm>
          <a:prstGeom prst="roundRect">
            <a:avLst>
              <a:gd name="adj" fmla="val 13521"/>
            </a:avLst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Trebuchet MS" panose="020B0603020202020204" pitchFamily="34" charset="0"/>
              </a:rPr>
              <a:t>Diagnosed Venous Disease</a:t>
            </a:r>
          </a:p>
          <a:p>
            <a:pPr algn="ctr"/>
            <a:r>
              <a:rPr lang="en-US" sz="1400" b="1" dirty="0">
                <a:solidFill>
                  <a:prstClr val="white"/>
                </a:solidFill>
                <a:latin typeface="Trebuchet MS" panose="020B0603020202020204" pitchFamily="34" charset="0"/>
              </a:rPr>
              <a:t>Follow Treatment Algorithm Below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242E90-964F-401C-949F-4F36028E03DD}"/>
              </a:ext>
            </a:extLst>
          </p:cNvPr>
          <p:cNvCxnSpPr/>
          <p:nvPr/>
        </p:nvCxnSpPr>
        <p:spPr>
          <a:xfrm>
            <a:off x="6014480" y="3260363"/>
            <a:ext cx="0" cy="119905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C703521-D819-4938-9F17-A89C24637486}"/>
              </a:ext>
            </a:extLst>
          </p:cNvPr>
          <p:cNvCxnSpPr/>
          <p:nvPr/>
        </p:nvCxnSpPr>
        <p:spPr>
          <a:xfrm>
            <a:off x="4055847" y="3260363"/>
            <a:ext cx="0" cy="1199058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02E9599-BD3C-43D5-971A-A97A44DCD956}"/>
              </a:ext>
            </a:extLst>
          </p:cNvPr>
          <p:cNvCxnSpPr>
            <a:cxnSpLocks/>
            <a:stCxn id="181" idx="2"/>
          </p:cNvCxnSpPr>
          <p:nvPr/>
        </p:nvCxnSpPr>
        <p:spPr>
          <a:xfrm>
            <a:off x="1777917" y="4197200"/>
            <a:ext cx="0" cy="262221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13F26FF-7695-424D-ACAA-2BA7D6C3FE0F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5474031" y="5061396"/>
            <a:ext cx="0" cy="246534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9B99EEF-D163-4344-9C23-BB543C1A38A0}"/>
              </a:ext>
            </a:extLst>
          </p:cNvPr>
          <p:cNvSpPr txBox="1"/>
          <p:nvPr/>
        </p:nvSpPr>
        <p:spPr>
          <a:xfrm>
            <a:off x="624598" y="622375"/>
            <a:ext cx="701445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Venous Leg Ulcer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Diagnosis &amp; </a:t>
            </a:r>
            <a:r>
              <a:rPr lang="en-US" sz="2600" b="1" dirty="0">
                <a:solidFill>
                  <a:srgbClr val="0033CC"/>
                </a:solidFill>
                <a:latin typeface="Calibri" panose="020F0502020204030204"/>
              </a:rPr>
              <a:t>Tr</a:t>
            </a:r>
            <a:r>
              <a:rPr kumimoji="0" lang="en-US" sz="2600" b="1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eatment</a:t>
            </a:r>
            <a:r>
              <a:rPr lang="en-US" sz="2600" b="1" dirty="0">
                <a:solidFill>
                  <a:srgbClr val="0033CC"/>
                </a:solidFill>
                <a:latin typeface="Calibri" panose="020F0502020204030204"/>
              </a:rPr>
              <a:t> S</a:t>
            </a:r>
            <a:r>
              <a:rPr kumimoji="0" lang="en-US" sz="2600" b="1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tratification</a:t>
            </a:r>
            <a:r>
              <a:rPr kumimoji="0" lang="en-US" sz="2600" b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600" b="1" dirty="0">
                <a:solidFill>
                  <a:srgbClr val="0033CC"/>
                </a:solidFill>
                <a:latin typeface="Calibri" panose="020F0502020204030204"/>
              </a:rPr>
              <a:t>P</a:t>
            </a:r>
            <a:r>
              <a:rPr kumimoji="0" lang="en-US" sz="2600" b="1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rotocol</a:t>
            </a:r>
            <a:endParaRPr kumimoji="0" lang="en-US" sz="2600" b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8399FD17-4A1E-4059-B98B-2E9376E6972A}"/>
              </a:ext>
            </a:extLst>
          </p:cNvPr>
          <p:cNvCxnSpPr>
            <a:cxnSpLocks/>
          </p:cNvCxnSpPr>
          <p:nvPr/>
        </p:nvCxnSpPr>
        <p:spPr>
          <a:xfrm>
            <a:off x="2911806" y="5051871"/>
            <a:ext cx="0" cy="275109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29A49B2-D938-44F7-AC29-F4A012F36318}"/>
              </a:ext>
            </a:extLst>
          </p:cNvPr>
          <p:cNvCxnSpPr>
            <a:cxnSpLocks/>
            <a:endCxn id="238" idx="0"/>
          </p:cNvCxnSpPr>
          <p:nvPr/>
        </p:nvCxnSpPr>
        <p:spPr>
          <a:xfrm>
            <a:off x="2925931" y="5824938"/>
            <a:ext cx="0" cy="188050"/>
          </a:xfrm>
          <a:prstGeom prst="straightConnector1">
            <a:avLst/>
          </a:prstGeom>
          <a:ln w="38100"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8A2DED-44CF-4876-9D0C-4E91EA41594B}"/>
              </a:ext>
            </a:extLst>
          </p:cNvPr>
          <p:cNvCxnSpPr>
            <a:cxnSpLocks/>
            <a:endCxn id="227" idx="3"/>
          </p:cNvCxnSpPr>
          <p:nvPr/>
        </p:nvCxnSpPr>
        <p:spPr>
          <a:xfrm flipH="1">
            <a:off x="3598947" y="7848271"/>
            <a:ext cx="505823" cy="4990"/>
          </a:xfrm>
          <a:prstGeom prst="line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F2517DC-5026-445A-B7A9-015344E644DA}"/>
              </a:ext>
            </a:extLst>
          </p:cNvPr>
          <p:cNvCxnSpPr>
            <a:cxnSpLocks/>
            <a:stCxn id="226" idx="2"/>
          </p:cNvCxnSpPr>
          <p:nvPr/>
        </p:nvCxnSpPr>
        <p:spPr>
          <a:xfrm>
            <a:off x="1419124" y="8159022"/>
            <a:ext cx="0" cy="1342140"/>
          </a:xfrm>
          <a:prstGeom prst="line">
            <a:avLst/>
          </a:prstGeom>
          <a:ln w="381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41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x_Picture 1">
            <a:extLst>
              <a:ext uri="{FF2B5EF4-FFF2-40B4-BE49-F238E27FC236}">
                <a16:creationId xmlns:a16="http://schemas.microsoft.com/office/drawing/2014/main" id="{ED485674-87FD-4035-91DE-21312DBA1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654" y="438705"/>
            <a:ext cx="1593913" cy="107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3003598A-F81C-4D4C-A096-7F67EFA87C09}"/>
              </a:ext>
            </a:extLst>
          </p:cNvPr>
          <p:cNvSpPr/>
          <p:nvPr/>
        </p:nvSpPr>
        <p:spPr>
          <a:xfrm>
            <a:off x="740008" y="2023382"/>
            <a:ext cx="6137646" cy="393192"/>
          </a:xfrm>
          <a:prstGeom prst="round2Same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Full Compression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8A3D6B-1424-4003-A3C1-98CE5CA05FDB}"/>
              </a:ext>
            </a:extLst>
          </p:cNvPr>
          <p:cNvSpPr/>
          <p:nvPr/>
        </p:nvSpPr>
        <p:spPr>
          <a:xfrm>
            <a:off x="365760" y="365761"/>
            <a:ext cx="6831330" cy="9957117"/>
          </a:xfrm>
          <a:prstGeom prst="rect">
            <a:avLst/>
          </a:prstGeom>
          <a:noFill/>
          <a:ln w="1270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0E6C78-9E97-4F64-A296-70F14A980AE1}"/>
              </a:ext>
            </a:extLst>
          </p:cNvPr>
          <p:cNvSpPr txBox="1"/>
          <p:nvPr/>
        </p:nvSpPr>
        <p:spPr>
          <a:xfrm>
            <a:off x="740006" y="910033"/>
            <a:ext cx="4691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0033CC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Venous Leg Ulcer Compression Guidance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3DC715-1E00-4C38-A147-F13A473C8EDE}"/>
              </a:ext>
            </a:extLst>
          </p:cNvPr>
          <p:cNvSpPr/>
          <p:nvPr/>
        </p:nvSpPr>
        <p:spPr>
          <a:xfrm>
            <a:off x="740007" y="2414362"/>
            <a:ext cx="2049265" cy="393192"/>
          </a:xfrm>
          <a:prstGeom prst="rect">
            <a:avLst/>
          </a:prstGeom>
          <a:solidFill>
            <a:srgbClr val="496ED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Exudate NOT controlled with topical dressing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09097B2-3D7E-41FC-B29A-46849D38FED2}"/>
              </a:ext>
            </a:extLst>
          </p:cNvPr>
          <p:cNvSpPr/>
          <p:nvPr/>
        </p:nvSpPr>
        <p:spPr>
          <a:xfrm>
            <a:off x="2789274" y="2414362"/>
            <a:ext cx="4088379" cy="393192"/>
          </a:xfrm>
          <a:prstGeom prst="rect">
            <a:avLst/>
          </a:prstGeom>
          <a:solidFill>
            <a:srgbClr val="496ED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white"/>
                </a:solidFill>
              </a:rPr>
              <a:t>Exudate controlled with topical dressing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2C6C21-2CAD-43A4-8EF9-DCE6D261A08B}"/>
              </a:ext>
            </a:extLst>
          </p:cNvPr>
          <p:cNvSpPr/>
          <p:nvPr/>
        </p:nvSpPr>
        <p:spPr>
          <a:xfrm>
            <a:off x="740007" y="2812488"/>
            <a:ext cx="2049265" cy="393192"/>
          </a:xfrm>
          <a:prstGeom prst="rect">
            <a:avLst/>
          </a:prstGeom>
          <a:solidFill>
            <a:srgbClr val="93A9E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Bandage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B53FEFB-1995-4E03-A674-FCB2E4178F4F}"/>
              </a:ext>
            </a:extLst>
          </p:cNvPr>
          <p:cNvSpPr/>
          <p:nvPr/>
        </p:nvSpPr>
        <p:spPr>
          <a:xfrm>
            <a:off x="2789272" y="2812488"/>
            <a:ext cx="2049265" cy="393192"/>
          </a:xfrm>
          <a:prstGeom prst="rect">
            <a:avLst/>
          </a:prstGeom>
          <a:solidFill>
            <a:srgbClr val="93A9E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Hosiery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462DAB-967E-46BC-B31A-5BF1EC8AF49D}"/>
              </a:ext>
            </a:extLst>
          </p:cNvPr>
          <p:cNvSpPr/>
          <p:nvPr/>
        </p:nvSpPr>
        <p:spPr>
          <a:xfrm>
            <a:off x="4828388" y="2812488"/>
            <a:ext cx="2049265" cy="393192"/>
          </a:xfrm>
          <a:prstGeom prst="rect">
            <a:avLst/>
          </a:prstGeom>
          <a:solidFill>
            <a:srgbClr val="93A9EE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Wrap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04BA0E3-04DE-436A-A20D-49E450E43F06}"/>
              </a:ext>
            </a:extLst>
          </p:cNvPr>
          <p:cNvSpPr/>
          <p:nvPr/>
        </p:nvSpPr>
        <p:spPr>
          <a:xfrm>
            <a:off x="740007" y="3214212"/>
            <a:ext cx="2049265" cy="2086737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7BAA726-6BC4-419A-B2DB-268C493A16E9}"/>
              </a:ext>
            </a:extLst>
          </p:cNvPr>
          <p:cNvSpPr/>
          <p:nvPr/>
        </p:nvSpPr>
        <p:spPr>
          <a:xfrm>
            <a:off x="2789272" y="3214212"/>
            <a:ext cx="2049265" cy="2086737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D1DEEE2-882D-4DE1-8A41-891EDF879F48}"/>
              </a:ext>
            </a:extLst>
          </p:cNvPr>
          <p:cNvSpPr/>
          <p:nvPr/>
        </p:nvSpPr>
        <p:spPr>
          <a:xfrm>
            <a:off x="4828388" y="3214212"/>
            <a:ext cx="2049265" cy="2086737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7A72F3-DE4B-43D8-AC99-1364607C6D9B}"/>
              </a:ext>
            </a:extLst>
          </p:cNvPr>
          <p:cNvSpPr txBox="1"/>
          <p:nvPr/>
        </p:nvSpPr>
        <p:spPr>
          <a:xfrm>
            <a:off x="740007" y="3225864"/>
            <a:ext cx="2049266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URGO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UrgoK2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to be used in patients with gross lymphoedema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L&amp;R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Actico cohesive inelastic bandage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DE890A-64BE-475B-B22C-0B4D9CE592B5}"/>
              </a:ext>
            </a:extLst>
          </p:cNvPr>
          <p:cNvSpPr txBox="1"/>
          <p:nvPr/>
        </p:nvSpPr>
        <p:spPr>
          <a:xfrm>
            <a:off x="2789271" y="3225864"/>
            <a:ext cx="2049266" cy="2046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 UK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Mediven Plus (Class 3)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Mediven Ulcer Kit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L&amp;R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 Leg Ulcer Kit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Activa (Class 3)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oedema present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i="1" dirty="0"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Actilymph Hosiery Ulcer Kit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Actilymph (Class 3)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dirty="0">
                <a:latin typeface="Calibri" panose="020F0502020204030204"/>
              </a:rPr>
              <a:t>O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edema present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8DA7D8-D320-4928-9224-E2F533911F76}"/>
              </a:ext>
            </a:extLst>
          </p:cNvPr>
          <p:cNvSpPr txBox="1"/>
          <p:nvPr/>
        </p:nvSpPr>
        <p:spPr>
          <a:xfrm>
            <a:off x="4830069" y="3225864"/>
            <a:ext cx="204926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 UK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Juxtalite</a:t>
            </a:r>
          </a:p>
          <a:p>
            <a:pPr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oedema present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Juxtacure</a:t>
            </a:r>
          </a:p>
          <a:p>
            <a:pPr>
              <a:defRPr/>
            </a:pPr>
            <a:r>
              <a:rPr lang="en-US" sz="900" i="1" dirty="0">
                <a:latin typeface="Calibri" panose="020F0502020204030204"/>
              </a:rPr>
              <a:t>O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edema present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L&amp;R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Ready Wrap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27B409E-787F-48EA-BFBA-CAF874AC4A65}"/>
              </a:ext>
            </a:extLst>
          </p:cNvPr>
          <p:cNvSpPr/>
          <p:nvPr/>
        </p:nvSpPr>
        <p:spPr>
          <a:xfrm>
            <a:off x="740007" y="5708300"/>
            <a:ext cx="2049265" cy="2086737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D29529-C68C-48F8-87BC-77E15BD378F4}"/>
              </a:ext>
            </a:extLst>
          </p:cNvPr>
          <p:cNvSpPr/>
          <p:nvPr/>
        </p:nvSpPr>
        <p:spPr>
          <a:xfrm>
            <a:off x="2789272" y="5708300"/>
            <a:ext cx="2049265" cy="2086737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6AD681E-F43F-411A-B444-C2AC493BE884}"/>
              </a:ext>
            </a:extLst>
          </p:cNvPr>
          <p:cNvSpPr/>
          <p:nvPr/>
        </p:nvSpPr>
        <p:spPr>
          <a:xfrm>
            <a:off x="4828388" y="5708300"/>
            <a:ext cx="2049265" cy="2086737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947EFC1-D255-4E59-9DD8-3BAD37214B5A}"/>
              </a:ext>
            </a:extLst>
          </p:cNvPr>
          <p:cNvCxnSpPr>
            <a:cxnSpLocks/>
          </p:cNvCxnSpPr>
          <p:nvPr/>
        </p:nvCxnSpPr>
        <p:spPr>
          <a:xfrm>
            <a:off x="2789272" y="5694141"/>
            <a:ext cx="0" cy="28843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8A561D0-5B66-4185-854F-519840FC7E6A}"/>
              </a:ext>
            </a:extLst>
          </p:cNvPr>
          <p:cNvSpPr txBox="1"/>
          <p:nvPr/>
        </p:nvSpPr>
        <p:spPr>
          <a:xfrm>
            <a:off x="740007" y="5719952"/>
            <a:ext cx="204926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URGO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UrgoK2 Lite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B72450D-48D6-45BB-A40E-86502534B8E0}"/>
              </a:ext>
            </a:extLst>
          </p:cNvPr>
          <p:cNvSpPr txBox="1"/>
          <p:nvPr/>
        </p:nvSpPr>
        <p:spPr>
          <a:xfrm>
            <a:off x="2789271" y="5719952"/>
            <a:ext cx="2049266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 UK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Mediven: Plus/Elegance/Active/For Men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(Class 2 or </a:t>
            </a:r>
            <a:r>
              <a:rPr lang="en-US" sz="1100" dirty="0">
                <a:latin typeface="Calibri" panose="020F0502020204030204"/>
              </a:rPr>
              <a:t>1)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L&amp;R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 (Class 2)</a:t>
            </a:r>
            <a:endParaRPr lang="en-US" sz="1100" dirty="0"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oedema present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Actilymph (Class 2)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dirty="0">
                <a:latin typeface="Calibri" panose="020F0502020204030204"/>
              </a:rPr>
              <a:t>O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edema present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C28A81-A7FC-4802-87E2-A4C7674D42DE}"/>
              </a:ext>
            </a:extLst>
          </p:cNvPr>
          <p:cNvSpPr txBox="1"/>
          <p:nvPr/>
        </p:nvSpPr>
        <p:spPr>
          <a:xfrm>
            <a:off x="4830069" y="5719952"/>
            <a:ext cx="204926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 UK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Juxtalite</a:t>
            </a:r>
          </a:p>
          <a:p>
            <a:pPr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oedema present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Calibri" panose="020F050202020403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Calibri" panose="020F0502020204030204"/>
              </a:rPr>
              <a:t>Juxtacure</a:t>
            </a:r>
          </a:p>
          <a:p>
            <a:pPr>
              <a:defRPr/>
            </a:pPr>
            <a:r>
              <a:rPr lang="en-US" sz="900" i="1" dirty="0">
                <a:latin typeface="Calibri" panose="020F0502020204030204"/>
              </a:rPr>
              <a:t>O</a:t>
            </a: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edema present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9BFB6CD-D178-4517-802C-5797F88ABB94}"/>
              </a:ext>
            </a:extLst>
          </p:cNvPr>
          <p:cNvSpPr/>
          <p:nvPr/>
        </p:nvSpPr>
        <p:spPr>
          <a:xfrm>
            <a:off x="740007" y="8210920"/>
            <a:ext cx="2049265" cy="457928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5CF3758-3F59-49B6-949F-88D48F5ADC56}"/>
              </a:ext>
            </a:extLst>
          </p:cNvPr>
          <p:cNvSpPr/>
          <p:nvPr/>
        </p:nvSpPr>
        <p:spPr>
          <a:xfrm>
            <a:off x="2789272" y="8210920"/>
            <a:ext cx="2049265" cy="457928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8BCB7B3-D578-48F0-963D-B6A751023D50}"/>
              </a:ext>
            </a:extLst>
          </p:cNvPr>
          <p:cNvSpPr/>
          <p:nvPr/>
        </p:nvSpPr>
        <p:spPr>
          <a:xfrm>
            <a:off x="4828388" y="8210920"/>
            <a:ext cx="2049265" cy="457928"/>
          </a:xfrm>
          <a:prstGeom prst="rect">
            <a:avLst/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025527A-0C5E-4F5C-9E88-49AAA1DDB874}"/>
              </a:ext>
            </a:extLst>
          </p:cNvPr>
          <p:cNvSpPr txBox="1"/>
          <p:nvPr/>
        </p:nvSpPr>
        <p:spPr>
          <a:xfrm>
            <a:off x="2789271" y="8222571"/>
            <a:ext cx="204926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12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L&amp;R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 Liner (10mmHg)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8DCA51B-3B31-417E-944D-8FB59287417C}"/>
              </a:ext>
            </a:extLst>
          </p:cNvPr>
          <p:cNvCxnSpPr>
            <a:cxnSpLocks/>
          </p:cNvCxnSpPr>
          <p:nvPr/>
        </p:nvCxnSpPr>
        <p:spPr>
          <a:xfrm>
            <a:off x="2789272" y="2416574"/>
            <a:ext cx="0" cy="704205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92A2EF4-03F4-4E4B-8639-59418DE3FA3A}"/>
              </a:ext>
            </a:extLst>
          </p:cNvPr>
          <p:cNvCxnSpPr>
            <a:cxnSpLocks/>
          </p:cNvCxnSpPr>
          <p:nvPr/>
        </p:nvCxnSpPr>
        <p:spPr>
          <a:xfrm>
            <a:off x="4833464" y="2816087"/>
            <a:ext cx="0" cy="585276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F817538A-8E7C-43D8-BB55-D83DBB7171AE}"/>
              </a:ext>
            </a:extLst>
          </p:cNvPr>
          <p:cNvSpPr/>
          <p:nvPr/>
        </p:nvSpPr>
        <p:spPr>
          <a:xfrm>
            <a:off x="740008" y="5300949"/>
            <a:ext cx="6137646" cy="393192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Reduced Maintenance Compression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8426537-9266-4C8E-8C34-3C0589A770DF}"/>
              </a:ext>
            </a:extLst>
          </p:cNvPr>
          <p:cNvSpPr/>
          <p:nvPr/>
        </p:nvSpPr>
        <p:spPr>
          <a:xfrm>
            <a:off x="740008" y="7809196"/>
            <a:ext cx="6137646" cy="393192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Support Garment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58D842B-AE89-499A-ADE8-2DD8307DBBEB}"/>
              </a:ext>
            </a:extLst>
          </p:cNvPr>
          <p:cNvSpPr/>
          <p:nvPr/>
        </p:nvSpPr>
        <p:spPr>
          <a:xfrm>
            <a:off x="740008" y="8668847"/>
            <a:ext cx="6137646" cy="3931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Reminder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0" name="Rectangle: Top Corners Rounded 79">
            <a:extLst>
              <a:ext uri="{FF2B5EF4-FFF2-40B4-BE49-F238E27FC236}">
                <a16:creationId xmlns:a16="http://schemas.microsoft.com/office/drawing/2014/main" id="{67097B5F-C175-4E54-B5C6-2A060429B910}"/>
              </a:ext>
            </a:extLst>
          </p:cNvPr>
          <p:cNvSpPr/>
          <p:nvPr/>
        </p:nvSpPr>
        <p:spPr>
          <a:xfrm>
            <a:off x="740006" y="9062301"/>
            <a:ext cx="6137645" cy="367708"/>
          </a:xfrm>
          <a:prstGeom prst="round2SameRect">
            <a:avLst>
              <a:gd name="adj1" fmla="val 0"/>
              <a:gd name="adj2" fmla="val 24065"/>
            </a:avLst>
          </a:prstGeom>
          <a:solidFill>
            <a:srgbClr val="D9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Always measure ankle circumference prior to bandaging and order the correct bandage size. </a:t>
            </a:r>
          </a:p>
        </p:txBody>
      </p:sp>
      <p:sp>
        <p:nvSpPr>
          <p:cNvPr id="7" name="Rectangle: Top Corners Rounded 6">
            <a:extLst>
              <a:ext uri="{FF2B5EF4-FFF2-40B4-BE49-F238E27FC236}">
                <a16:creationId xmlns:a16="http://schemas.microsoft.com/office/drawing/2014/main" id="{60EEBD1D-2291-403C-8C16-323CF717D3BD}"/>
              </a:ext>
            </a:extLst>
          </p:cNvPr>
          <p:cNvSpPr/>
          <p:nvPr/>
        </p:nvSpPr>
        <p:spPr>
          <a:xfrm>
            <a:off x="698913" y="9582595"/>
            <a:ext cx="6165024" cy="585251"/>
          </a:xfrm>
          <a:prstGeom prst="round2SameRect">
            <a:avLst>
              <a:gd name="adj1" fmla="val 15783"/>
              <a:gd name="adj2" fmla="val 15783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information to support any stage of this process, please </a:t>
            </a:r>
            <a:r>
              <a:rPr lang="en-US" sz="1400" b="1" dirty="0">
                <a:solidFill>
                  <a:prstClr val="black"/>
                </a:solidFill>
                <a:latin typeface="Calibri" panose="020F0502020204030204"/>
              </a:rPr>
              <a:t>email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algn="ctr"/>
            <a:r>
              <a:rPr lang="en-US" sz="1400" b="1">
                <a:solidFill>
                  <a:srgbClr val="174F94"/>
                </a:solidFill>
                <a:latin typeface="Raleway SemiBold" panose="020B0703030101060003" pitchFamily="34" charset="0"/>
                <a:cs typeface="Calibri" panose="020F0502020204030204" pitchFamily="34" charset="0"/>
              </a:rPr>
              <a:t>add-tr.lupa.2@nhs.net</a:t>
            </a:r>
            <a:endParaRPr lang="en-US" sz="1050" b="1" dirty="0">
              <a:solidFill>
                <a:srgbClr val="174F94"/>
              </a:solidFill>
              <a:latin typeface="Raleway SemiBold" panose="020B07030301010600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3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CAF0CEDC29C74282C0C53C89249A35" ma:contentTypeVersion="2" ma:contentTypeDescription="Create a new document." ma:contentTypeScope="" ma:versionID="415c4b4281301059ba55ecec30b6f1a9">
  <xsd:schema xmlns:xsd="http://www.w3.org/2001/XMLSchema" xmlns:xs="http://www.w3.org/2001/XMLSchema" xmlns:p="http://schemas.microsoft.com/office/2006/metadata/properties" xmlns:ns2="1ed0a114-f9c9-4fce-9e47-95b7b4733d12" targetNamespace="http://schemas.microsoft.com/office/2006/metadata/properties" ma:root="true" ma:fieldsID="e336cd87fff551aa54e1368050d8e919" ns2:_="">
    <xsd:import namespace="1ed0a114-f9c9-4fce-9e47-95b7b4733d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0a114-f9c9-4fce-9e47-95b7b4733d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844DDF-E00C-4C9F-B03D-CBD17C7568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46EDD9-68D5-41CC-9704-847F4036EE23}">
  <ds:schemaRefs>
    <ds:schemaRef ds:uri="http://schemas.microsoft.com/office/infopath/2007/PartnerControls"/>
    <ds:schemaRef ds:uri="1ed0a114-f9c9-4fce-9e47-95b7b4733d12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CC9E441-2BA3-4A97-BF88-805298646B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d0a114-f9c9-4fce-9e47-95b7b4733d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6416</TotalTime>
  <Words>481</Words>
  <Application>Microsoft Office PowerPoint</Application>
  <PresentationFormat>Custom</PresentationFormat>
  <Paragraphs>139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Raleway SemiBold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Bhargavi Puppala</dc:creator>
  <cp:lastModifiedBy>Dan Kussman</cp:lastModifiedBy>
  <cp:revision>21</cp:revision>
  <dcterms:created xsi:type="dcterms:W3CDTF">2020-09-10T17:38:35Z</dcterms:created>
  <dcterms:modified xsi:type="dcterms:W3CDTF">2020-10-21T00:51:49Z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0x0101001BCAF0CEDC29C74282C0C53C89249A35</vt:lpwstr>
  </property>
</Properties>
</file>