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2" r:id="rId5"/>
  </p:sldMasterIdLst>
  <p:notesMasterIdLst>
    <p:notesMasterId r:id="rId25"/>
  </p:notesMasterIdLst>
  <p:handoutMasterIdLst>
    <p:handoutMasterId r:id="rId26"/>
  </p:handoutMasterIdLst>
  <p:sldIdLst>
    <p:sldId id="257" r:id="rId6"/>
    <p:sldId id="273" r:id="rId7"/>
    <p:sldId id="298" r:id="rId8"/>
    <p:sldId id="299" r:id="rId9"/>
    <p:sldId id="295" r:id="rId10"/>
    <p:sldId id="274" r:id="rId11"/>
    <p:sldId id="305" r:id="rId12"/>
    <p:sldId id="277" r:id="rId13"/>
    <p:sldId id="282" r:id="rId14"/>
    <p:sldId id="278" r:id="rId15"/>
    <p:sldId id="307" r:id="rId16"/>
    <p:sldId id="310" r:id="rId17"/>
    <p:sldId id="309" r:id="rId18"/>
    <p:sldId id="315" r:id="rId19"/>
    <p:sldId id="311" r:id="rId20"/>
    <p:sldId id="316" r:id="rId21"/>
    <p:sldId id="300" r:id="rId22"/>
    <p:sldId id="301" r:id="rId23"/>
    <p:sldId id="314" r:id="rId24"/>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305"/>
            <p14:sldId id="277"/>
            <p14:sldId id="282"/>
            <p14:sldId id="278"/>
            <p14:sldId id="307"/>
            <p14:sldId id="310"/>
            <p14:sldId id="309"/>
            <p14:sldId id="315"/>
            <p14:sldId id="311"/>
            <p14:sldId id="316"/>
            <p14:sldId id="300"/>
            <p14:sldId id="301"/>
            <p14:sldId id="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A939C-15B8-BC34-4C43-BB745B3278A0}" name="GRAY, Christopher (CAMBRIDGE UNIVERSITY HOSPITALS NHS FOUNDATION TRUST)" initials="CG" userId="S::christopher.gray9@nhs.net::ec16891a-4bbe-49af-a384-fa453c8a86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ALL, Amanda (CAMBRIDGE UNIVERSITY HOSPITALS NHS FOUNDATION TRUST)" initials="SA(UHNFT" lastIdx="2" clrIdx="0">
    <p:extLst>
      <p:ext uri="{19B8F6BF-5375-455C-9EA6-DF929625EA0E}">
        <p15:presenceInfo xmlns:p15="http://schemas.microsoft.com/office/powerpoint/2012/main" userId="SMALL, Amanda (CAMBRIDGE UNIVERSITY HOSPITALS NHS FOUNDATION TRUST)" providerId="None"/>
      </p:ext>
    </p:extLst>
  </p:cmAuthor>
  <p:cmAuthor id="2" name="Small, Amanda" initials="SA" lastIdx="5" clrIdx="1"/>
  <p:cmAuthor id="3" name="GRAY, Christopher (CAMBRIDGE UNIVERSITY HOSPITALS NHS FOUNDATION TRUST)" initials="GT" lastIdx="5" clrIdx="2">
    <p:extLst>
      <p:ext uri="{19B8F6BF-5375-455C-9EA6-DF929625EA0E}">
        <p15:presenceInfo xmlns:p15="http://schemas.microsoft.com/office/powerpoint/2012/main" userId="S::christopher.gray9@nhs.net::ec16891a-4bbe-49af-a384-fa453c8a86b7" providerId="AD"/>
      </p:ext>
    </p:extLst>
  </p:cmAuthor>
  <p:cmAuthor id="4" name="GRAY, Christopher (CAMBRIDGE UNIVERSITY HOSPITALS NHS FOUNDATION TRUST)" initials="GC(UHNFT" lastIdx="3" clrIdx="3">
    <p:extLst>
      <p:ext uri="{19B8F6BF-5375-455C-9EA6-DF929625EA0E}">
        <p15:presenceInfo xmlns:p15="http://schemas.microsoft.com/office/powerpoint/2012/main" userId="GRAY, Christopher (CAMBRIDGE UNIVERSITY HOSPITALS NHS FOUNDATION TRUST)" providerId="None"/>
      </p:ext>
    </p:extLst>
  </p:cmAuthor>
  <p:cmAuthor id="5" name="Amanda Small" initials="AS" lastIdx="1" clrIdx="4">
    <p:extLst>
      <p:ext uri="{19B8F6BF-5375-455C-9EA6-DF929625EA0E}">
        <p15:presenceInfo xmlns:p15="http://schemas.microsoft.com/office/powerpoint/2012/main" userId="Amanda Sm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10A73-0B5E-493F-A0A3-5434A7A0A5BF}" v="4" dt="2024-03-21T14:08:49.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60"/>
  </p:normalViewPr>
  <p:slideViewPr>
    <p:cSldViewPr snapToGrid="0">
      <p:cViewPr varScale="1">
        <p:scale>
          <a:sx n="61" d="100"/>
          <a:sy n="61" d="100"/>
        </p:scale>
        <p:origin x="896"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Christopher (CAMBRIDGE UNIVERSITY HOSPITALS NHS FOUNDATION TRUST)" userId="S::christopher.gray9@nhs.net::ec16891a-4bbe-49af-a384-fa453c8a86b7" providerId="AD" clId="Web-{277A5749-F4AD-459E-83EA-88E640224C83}"/>
    <pc:docChg chg="modSld">
      <pc:chgData name="GRAY, Christopher (CAMBRIDGE UNIVERSITY HOSPITALS NHS FOUNDATION TRUST)" userId="S::christopher.gray9@nhs.net::ec16891a-4bbe-49af-a384-fa453c8a86b7" providerId="AD" clId="Web-{277A5749-F4AD-459E-83EA-88E640224C83}" dt="2024-03-15T17:18:25.295" v="2" actId="1076"/>
      <pc:docMkLst>
        <pc:docMk/>
      </pc:docMkLst>
      <pc:sldChg chg="modSp">
        <pc:chgData name="GRAY, Christopher (CAMBRIDGE UNIVERSITY HOSPITALS NHS FOUNDATION TRUST)" userId="S::christopher.gray9@nhs.net::ec16891a-4bbe-49af-a384-fa453c8a86b7" providerId="AD" clId="Web-{277A5749-F4AD-459E-83EA-88E640224C83}" dt="2024-03-15T17:18:25.295" v="2" actId="1076"/>
        <pc:sldMkLst>
          <pc:docMk/>
          <pc:sldMk cId="4173950870" sldId="305"/>
        </pc:sldMkLst>
        <pc:spChg chg="mod">
          <ac:chgData name="GRAY, Christopher (CAMBRIDGE UNIVERSITY HOSPITALS NHS FOUNDATION TRUST)" userId="S::christopher.gray9@nhs.net::ec16891a-4bbe-49af-a384-fa453c8a86b7" providerId="AD" clId="Web-{277A5749-F4AD-459E-83EA-88E640224C83}" dt="2024-03-15T17:18:25.295" v="2" actId="1076"/>
          <ac:spMkLst>
            <pc:docMk/>
            <pc:sldMk cId="4173950870" sldId="305"/>
            <ac:spMk id="4" creationId="{ED410FA3-8C2D-85D9-DCCC-E0F56EA2F0EC}"/>
          </ac:spMkLst>
        </pc:spChg>
      </pc:sldChg>
    </pc:docChg>
  </pc:docChgLst>
  <pc:docChgLst>
    <pc:chgData name="GRAY, Christopher (CAMBRIDGE UNIVERSITY HOSPITALS NHS FOUNDATION TRUST)" userId="ec16891a-4bbe-49af-a384-fa453c8a86b7" providerId="ADAL" clId="{EC53CC99-E9DC-459A-B771-86F1F97A2EC0}"/>
    <pc:docChg chg="custSel modSld">
      <pc:chgData name="GRAY, Christopher (CAMBRIDGE UNIVERSITY HOSPITALS NHS FOUNDATION TRUST)" userId="ec16891a-4bbe-49af-a384-fa453c8a86b7" providerId="ADAL" clId="{EC53CC99-E9DC-459A-B771-86F1F97A2EC0}" dt="2024-03-15T12:30:14.667" v="125" actId="20577"/>
      <pc:docMkLst>
        <pc:docMk/>
      </pc:docMkLst>
      <pc:sldChg chg="addSp delSp modSp mod">
        <pc:chgData name="GRAY, Christopher (CAMBRIDGE UNIVERSITY HOSPITALS NHS FOUNDATION TRUST)" userId="ec16891a-4bbe-49af-a384-fa453c8a86b7" providerId="ADAL" clId="{EC53CC99-E9DC-459A-B771-86F1F97A2EC0}" dt="2024-03-15T12:30:14.667" v="125" actId="20577"/>
        <pc:sldMkLst>
          <pc:docMk/>
          <pc:sldMk cId="3763027027" sldId="295"/>
        </pc:sldMkLst>
        <pc:spChg chg="mod">
          <ac:chgData name="GRAY, Christopher (CAMBRIDGE UNIVERSITY HOSPITALS NHS FOUNDATION TRUST)" userId="ec16891a-4bbe-49af-a384-fa453c8a86b7" providerId="ADAL" clId="{EC53CC99-E9DC-459A-B771-86F1F97A2EC0}" dt="2024-03-15T12:25:58.792" v="12" actId="1076"/>
          <ac:spMkLst>
            <pc:docMk/>
            <pc:sldMk cId="3763027027" sldId="295"/>
            <ac:spMk id="5" creationId="{850C54B4-3855-E99F-EFCC-2B303CBA5613}"/>
          </ac:spMkLst>
        </pc:spChg>
        <pc:spChg chg="mod">
          <ac:chgData name="GRAY, Christopher (CAMBRIDGE UNIVERSITY HOSPITALS NHS FOUNDATION TRUST)" userId="ec16891a-4bbe-49af-a384-fa453c8a86b7" providerId="ADAL" clId="{EC53CC99-E9DC-459A-B771-86F1F97A2EC0}" dt="2024-03-15T12:30:14.667" v="125" actId="20577"/>
          <ac:spMkLst>
            <pc:docMk/>
            <pc:sldMk cId="3763027027" sldId="295"/>
            <ac:spMk id="8" creationId="{00000000-0000-0000-0000-000000000000}"/>
          </ac:spMkLst>
        </pc:spChg>
        <pc:picChg chg="del">
          <ac:chgData name="GRAY, Christopher (CAMBRIDGE UNIVERSITY HOSPITALS NHS FOUNDATION TRUST)" userId="ec16891a-4bbe-49af-a384-fa453c8a86b7" providerId="ADAL" clId="{EC53CC99-E9DC-459A-B771-86F1F97A2EC0}" dt="2024-03-15T12:25:22.193" v="0" actId="478"/>
          <ac:picMkLst>
            <pc:docMk/>
            <pc:sldMk cId="3763027027" sldId="295"/>
            <ac:picMk id="2" creationId="{00000000-0000-0000-0000-000000000000}"/>
          </ac:picMkLst>
        </pc:picChg>
        <pc:picChg chg="del">
          <ac:chgData name="GRAY, Christopher (CAMBRIDGE UNIVERSITY HOSPITALS NHS FOUNDATION TRUST)" userId="ec16891a-4bbe-49af-a384-fa453c8a86b7" providerId="ADAL" clId="{EC53CC99-E9DC-459A-B771-86F1F97A2EC0}" dt="2024-03-15T12:25:38.771" v="4" actId="478"/>
          <ac:picMkLst>
            <pc:docMk/>
            <pc:sldMk cId="3763027027" sldId="295"/>
            <ac:picMk id="3" creationId="{00000000-0000-0000-0000-000000000000}"/>
          </ac:picMkLst>
        </pc:picChg>
        <pc:picChg chg="add mod">
          <ac:chgData name="GRAY, Christopher (CAMBRIDGE UNIVERSITY HOSPITALS NHS FOUNDATION TRUST)" userId="ec16891a-4bbe-49af-a384-fa453c8a86b7" providerId="ADAL" clId="{EC53CC99-E9DC-459A-B771-86F1F97A2EC0}" dt="2024-03-15T12:25:37.062" v="3" actId="208"/>
          <ac:picMkLst>
            <pc:docMk/>
            <pc:sldMk cId="3763027027" sldId="295"/>
            <ac:picMk id="7" creationId="{AB06A803-B6D8-E8FB-73DB-380301E69D24}"/>
          </ac:picMkLst>
        </pc:picChg>
        <pc:picChg chg="add mod">
          <ac:chgData name="GRAY, Christopher (CAMBRIDGE UNIVERSITY HOSPITALS NHS FOUNDATION TRUST)" userId="ec16891a-4bbe-49af-a384-fa453c8a86b7" providerId="ADAL" clId="{EC53CC99-E9DC-459A-B771-86F1F97A2EC0}" dt="2024-03-15T12:25:51.379" v="9" actId="14100"/>
          <ac:picMkLst>
            <pc:docMk/>
            <pc:sldMk cId="3763027027" sldId="295"/>
            <ac:picMk id="9" creationId="{DC68234A-C7E0-1C1D-6862-B4418E1F367F}"/>
          </ac:picMkLst>
        </pc:picChg>
      </pc:sldChg>
    </pc:docChg>
  </pc:docChgLst>
  <pc:docChgLst>
    <pc:chgData name="GRAY, Christopher (CAMBRIDGE UNIVERSITY HOSPITALS NHS FOUNDATION TRUST)" userId="S::christopher.gray9@nhs.net::ec16891a-4bbe-49af-a384-fa453c8a86b7" providerId="AD" clId="Web-{37A10A73-0B5E-493F-A0A3-5434A7A0A5BF}"/>
    <pc:docChg chg="modSld">
      <pc:chgData name="GRAY, Christopher (CAMBRIDGE UNIVERSITY HOSPITALS NHS FOUNDATION TRUST)" userId="S::christopher.gray9@nhs.net::ec16891a-4bbe-49af-a384-fa453c8a86b7" providerId="AD" clId="Web-{37A10A73-0B5E-493F-A0A3-5434A7A0A5BF}" dt="2024-03-21T14:08:49.565" v="1" actId="20577"/>
      <pc:docMkLst>
        <pc:docMk/>
      </pc:docMkLst>
      <pc:sldChg chg="modSp">
        <pc:chgData name="GRAY, Christopher (CAMBRIDGE UNIVERSITY HOSPITALS NHS FOUNDATION TRUST)" userId="S::christopher.gray9@nhs.net::ec16891a-4bbe-49af-a384-fa453c8a86b7" providerId="AD" clId="Web-{37A10A73-0B5E-493F-A0A3-5434A7A0A5BF}" dt="2024-03-21T14:08:49.565" v="1" actId="20577"/>
        <pc:sldMkLst>
          <pc:docMk/>
          <pc:sldMk cId="2216718888" sldId="278"/>
        </pc:sldMkLst>
        <pc:spChg chg="mod">
          <ac:chgData name="GRAY, Christopher (CAMBRIDGE UNIVERSITY HOSPITALS NHS FOUNDATION TRUST)" userId="S::christopher.gray9@nhs.net::ec16891a-4bbe-49af-a384-fa453c8a86b7" providerId="AD" clId="Web-{37A10A73-0B5E-493F-A0A3-5434A7A0A5BF}" dt="2024-03-21T14:08:49.565" v="1" actId="20577"/>
          <ac:spMkLst>
            <pc:docMk/>
            <pc:sldMk cId="2216718888" sldId="278"/>
            <ac:spMk id="11" creationId="{00000000-0000-0000-0000-000000000000}"/>
          </ac:spMkLst>
        </pc:spChg>
      </pc:sldChg>
    </pc:docChg>
  </pc:docChgLst>
  <pc:docChgLst>
    <pc:chgData name="GRAY, Christopher (CAMBRIDGE UNIVERSITY HOSPITALS NHS FOUNDATION TRUST)" userId="S::christopher.gray9@nhs.net::ec16891a-4bbe-49af-a384-fa453c8a86b7" providerId="AD" clId="Web-{C998F76D-0D16-4559-837B-316532B7F1C1}"/>
    <pc:docChg chg="modSld">
      <pc:chgData name="GRAY, Christopher (CAMBRIDGE UNIVERSITY HOSPITALS NHS FOUNDATION TRUST)" userId="S::christopher.gray9@nhs.net::ec16891a-4bbe-49af-a384-fa453c8a86b7" providerId="AD" clId="Web-{C998F76D-0D16-4559-837B-316532B7F1C1}" dt="2024-03-18T13:15:40.115" v="18" actId="20577"/>
      <pc:docMkLst>
        <pc:docMk/>
      </pc:docMkLst>
      <pc:sldChg chg="modSp">
        <pc:chgData name="GRAY, Christopher (CAMBRIDGE UNIVERSITY HOSPITALS NHS FOUNDATION TRUST)" userId="S::christopher.gray9@nhs.net::ec16891a-4bbe-49af-a384-fa453c8a86b7" providerId="AD" clId="Web-{C998F76D-0D16-4559-837B-316532B7F1C1}" dt="2024-03-18T13:15:40.115" v="18" actId="20577"/>
        <pc:sldMkLst>
          <pc:docMk/>
          <pc:sldMk cId="2216718888" sldId="278"/>
        </pc:sldMkLst>
        <pc:spChg chg="mod">
          <ac:chgData name="GRAY, Christopher (CAMBRIDGE UNIVERSITY HOSPITALS NHS FOUNDATION TRUST)" userId="S::christopher.gray9@nhs.net::ec16891a-4bbe-49af-a384-fa453c8a86b7" providerId="AD" clId="Web-{C998F76D-0D16-4559-837B-316532B7F1C1}" dt="2024-03-18T13:14:54.239" v="1" actId="1076"/>
          <ac:spMkLst>
            <pc:docMk/>
            <pc:sldMk cId="2216718888" sldId="278"/>
            <ac:spMk id="2" creationId="{A14F4FE3-E29D-E8B8-473C-5ACF5F6DAEF7}"/>
          </ac:spMkLst>
        </pc:spChg>
        <pc:spChg chg="mod">
          <ac:chgData name="GRAY, Christopher (CAMBRIDGE UNIVERSITY HOSPITALS NHS FOUNDATION TRUST)" userId="S::christopher.gray9@nhs.net::ec16891a-4bbe-49af-a384-fa453c8a86b7" providerId="AD" clId="Web-{C998F76D-0D16-4559-837B-316532B7F1C1}" dt="2024-03-18T13:15:40.115" v="18" actId="20577"/>
          <ac:spMkLst>
            <pc:docMk/>
            <pc:sldMk cId="2216718888" sldId="278"/>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4/11/2024</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4/11/2024</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18</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9074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a:t>
            </a:r>
            <a:r>
              <a:rPr lang="en-US" err="1"/>
              <a:t>centre</a:t>
            </a:r>
            <a:r>
              <a:rPr lang="en-US"/>
              <a:t>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dirty="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17 April </a:t>
            </a:r>
            <a:r>
              <a:rPr lang="en-US" dirty="0"/>
              <a:t>2024</a:t>
            </a:r>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a:t>
            </a:r>
            <a:r>
              <a:rPr lang="en-US" sz="1600" dirty="0" smtClean="0"/>
              <a:t>Szeremeta, </a:t>
            </a:r>
            <a:r>
              <a:rPr lang="en-US" sz="1600" dirty="0"/>
              <a:t>Chief Nurse</a:t>
            </a:r>
          </a:p>
          <a:p>
            <a:r>
              <a:rPr lang="en-US" sz="1600" dirty="0"/>
              <a:t>Amanda </a:t>
            </a:r>
            <a:r>
              <a:rPr lang="en-US" sz="1600" dirty="0" smtClean="0"/>
              <a:t>Small, </a:t>
            </a:r>
            <a:r>
              <a:rPr lang="en-US" sz="1600" dirty="0"/>
              <a:t>Deputy Chief Nurse</a:t>
            </a:r>
          </a:p>
          <a:p>
            <a:r>
              <a:rPr lang="en-US" sz="1600" dirty="0"/>
              <a:t>Christopher </a:t>
            </a:r>
            <a:r>
              <a:rPr lang="en-US" sz="1600" dirty="0" smtClean="0"/>
              <a:t>Gray, </a:t>
            </a:r>
            <a:r>
              <a:rPr lang="en-US" sz="1600" dirty="0"/>
              <a:t>Lead Nurse Safer Staffing </a:t>
            </a:r>
          </a:p>
          <a:p>
            <a:r>
              <a:rPr lang="en-US" sz="1600" dirty="0"/>
              <a:t>Sarah </a:t>
            </a:r>
            <a:r>
              <a:rPr lang="en-US" sz="1600" dirty="0" err="1" smtClean="0"/>
              <a:t>Raper</a:t>
            </a:r>
            <a:r>
              <a:rPr lang="en-US" sz="1600" dirty="0" smtClean="0"/>
              <a:t>, </a:t>
            </a:r>
            <a:r>
              <a:rPr lang="en-US" sz="1600" dirty="0"/>
              <a:t>Project Lead Nurse safe staffing</a:t>
            </a:r>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a:t>Bank Fill Rate and Agency Usage</a:t>
            </a:r>
          </a:p>
        </p:txBody>
      </p:sp>
      <p:sp>
        <p:nvSpPr>
          <p:cNvPr id="11" name="TextBox 10"/>
          <p:cNvSpPr txBox="1"/>
          <p:nvPr/>
        </p:nvSpPr>
        <p:spPr>
          <a:xfrm>
            <a:off x="5935386" y="1028343"/>
            <a:ext cx="5704066" cy="5078313"/>
          </a:xfrm>
          <a:prstGeom prst="rect">
            <a:avLst/>
          </a:prstGeom>
          <a:noFill/>
        </p:spPr>
        <p:txBody>
          <a:bodyPr wrap="square" lIns="91440" tIns="45720" rIns="91440" bIns="45720" rtlCol="0" anchor="t">
            <a:spAutoFit/>
          </a:bodyPr>
          <a:lstStyle/>
          <a:p>
            <a:r>
              <a:rPr lang="en-GB" sz="1200" b="1" dirty="0"/>
              <a:t>Bank fill rate</a:t>
            </a:r>
            <a:endParaRPr lang="en-GB" sz="1200" b="1" dirty="0">
              <a:cs typeface="Arial"/>
            </a:endParaRPr>
          </a:p>
          <a:p>
            <a:endParaRPr lang="en-GB" sz="1200" dirty="0"/>
          </a:p>
          <a:p>
            <a:r>
              <a:rPr lang="en-GB" sz="1200" dirty="0"/>
              <a:t>The Trust’s Staff Bank continues to support the clinical areas with achieving safe staffing levels. Graph 14 and 15 illustrate the trends in bank shift fill rate per week. Overall, we continued to see an increase in  </a:t>
            </a:r>
            <a:r>
              <a:rPr lang="en-GB" sz="1200" dirty="0" smtClean="0"/>
              <a:t>February </a:t>
            </a:r>
            <a:r>
              <a:rPr lang="en-GB" sz="1200" dirty="0"/>
              <a:t>for bank shift requests for registered staff to mitigate those areas who have less than a rota fill of 90% or to cover an unmet </a:t>
            </a:r>
            <a:r>
              <a:rPr lang="en-GB" sz="1200" dirty="0" err="1"/>
              <a:t>specialling</a:t>
            </a:r>
            <a:r>
              <a:rPr lang="en-GB" sz="1200" dirty="0"/>
              <a:t> need.  The number of requests for registered staff is an average of </a:t>
            </a:r>
            <a:r>
              <a:rPr lang="en-GB" sz="1200" dirty="0" smtClean="0"/>
              <a:t>2515 </a:t>
            </a:r>
            <a:r>
              <a:rPr lang="en-GB" sz="1200" dirty="0"/>
              <a:t>shifts per week with an average bank fill rate of </a:t>
            </a:r>
            <a:r>
              <a:rPr lang="en-GB" sz="1200" dirty="0" smtClean="0"/>
              <a:t>78% which </a:t>
            </a:r>
            <a:r>
              <a:rPr lang="en-GB" sz="1200" dirty="0"/>
              <a:t>is a </a:t>
            </a:r>
            <a:r>
              <a:rPr lang="en-GB" sz="1200" dirty="0" smtClean="0"/>
              <a:t>increase </a:t>
            </a:r>
            <a:r>
              <a:rPr lang="en-GB" sz="1200" dirty="0"/>
              <a:t>from </a:t>
            </a:r>
            <a:r>
              <a:rPr lang="en-GB" sz="1200" dirty="0" smtClean="0"/>
              <a:t>77.3% </a:t>
            </a:r>
            <a:r>
              <a:rPr lang="en-GB" sz="1200" dirty="0"/>
              <a:t>in </a:t>
            </a:r>
            <a:r>
              <a:rPr lang="en-GB" sz="1200" dirty="0" smtClean="0"/>
              <a:t>January. </a:t>
            </a:r>
            <a:r>
              <a:rPr lang="en-GB" sz="1200" dirty="0"/>
              <a:t>    </a:t>
            </a:r>
            <a:endParaRPr lang="en-GB" sz="1200" dirty="0">
              <a:cs typeface="Arial"/>
            </a:endParaRPr>
          </a:p>
          <a:p>
            <a:endParaRPr lang="en-GB" sz="1200" dirty="0">
              <a:cs typeface="Arial"/>
            </a:endParaRPr>
          </a:p>
          <a:p>
            <a:r>
              <a:rPr lang="en-GB" sz="1200" dirty="0"/>
              <a:t>The number of requests for Health care support workers and Maternity support workers remains high with an average of </a:t>
            </a:r>
            <a:r>
              <a:rPr lang="en-GB" sz="1200" dirty="0" smtClean="0"/>
              <a:t>2344 </a:t>
            </a:r>
            <a:r>
              <a:rPr lang="en-GB" sz="1200" dirty="0"/>
              <a:t>shifts per week with an average bank fill rate of </a:t>
            </a:r>
            <a:r>
              <a:rPr lang="en-GB" sz="1200" dirty="0" smtClean="0"/>
              <a:t>61.28% </a:t>
            </a:r>
            <a:r>
              <a:rPr lang="en-GB" sz="1200" dirty="0"/>
              <a:t>this is an </a:t>
            </a:r>
            <a:r>
              <a:rPr lang="en-GB" sz="1200" dirty="0" smtClean="0"/>
              <a:t>decrease </a:t>
            </a:r>
            <a:r>
              <a:rPr lang="en-GB" sz="1200" dirty="0"/>
              <a:t>from </a:t>
            </a:r>
            <a:r>
              <a:rPr lang="en-GB" sz="1200" dirty="0" smtClean="0"/>
              <a:t>70.36% </a:t>
            </a:r>
            <a:r>
              <a:rPr lang="en-GB" sz="1200" dirty="0"/>
              <a:t>in </a:t>
            </a:r>
            <a:r>
              <a:rPr lang="en-GB" sz="1200" dirty="0" smtClean="0"/>
              <a:t>January.</a:t>
            </a:r>
            <a:endParaRPr lang="en-GB" sz="1200" dirty="0">
              <a:cs typeface="Arial"/>
            </a:endParaRPr>
          </a:p>
          <a:p>
            <a:endParaRPr lang="en-GB" sz="1200" dirty="0">
              <a:solidFill>
                <a:srgbClr val="FF0000"/>
              </a:solidFill>
              <a:cs typeface="Arial"/>
            </a:endParaRPr>
          </a:p>
          <a:p>
            <a:r>
              <a:rPr lang="en-GB" sz="1200" dirty="0"/>
              <a:t>In addition to bank workers, we have the equivalent of </a:t>
            </a:r>
            <a:r>
              <a:rPr lang="en-GB" sz="1200" dirty="0" smtClean="0"/>
              <a:t>15.8 </a:t>
            </a:r>
            <a:r>
              <a:rPr lang="en-GB" sz="1200" dirty="0"/>
              <a:t>WTE agency workers working (15.79 WTE in January) across the divisions to support staffing challenges in the short This agency usage had been reducing but to support the emergency department, critical care and opening additional beds within reconfiguration there has been a need to increase to support safe staffing. </a:t>
            </a:r>
            <a:endParaRPr lang="en-GB" sz="1200" dirty="0">
              <a:cs typeface="Arial"/>
            </a:endParaRPr>
          </a:p>
          <a:p>
            <a:endParaRPr lang="en-GB" sz="1200" dirty="0">
              <a:cs typeface="Arial"/>
            </a:endParaRPr>
          </a:p>
          <a:p>
            <a:r>
              <a:rPr lang="en-GB" sz="1200" dirty="0"/>
              <a:t>Short term pay enhancements for bank shifts have been put in place to support staff being deployed.   Any bank enhancements in place are reviewed regularly (at least on a 6-weekly basis) through the weekly bank enhancement meeting and are for fixed periods of time.</a:t>
            </a:r>
            <a:endParaRPr lang="en-GB" sz="1200" dirty="0">
              <a:cs typeface="Arial"/>
            </a:endParaRPr>
          </a:p>
          <a:p>
            <a:endParaRPr lang="en-GB" sz="1200" dirty="0">
              <a:cs typeface="Aria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a:t>Graph 15 HCSW/MSW bank fill rate per week</a:t>
            </a:r>
          </a:p>
        </p:txBody>
      </p:sp>
      <p:pic>
        <p:nvPicPr>
          <p:cNvPr id="4" name="Picture 3"/>
          <p:cNvPicPr>
            <a:picLocks noChangeAspect="1"/>
          </p:cNvPicPr>
          <p:nvPr/>
        </p:nvPicPr>
        <p:blipFill>
          <a:blip r:embed="rId2"/>
          <a:stretch>
            <a:fillRect/>
          </a:stretch>
        </p:blipFill>
        <p:spPr>
          <a:xfrm>
            <a:off x="185217" y="1013559"/>
            <a:ext cx="4876518" cy="2272261"/>
          </a:xfrm>
          <a:prstGeom prst="rect">
            <a:avLst/>
          </a:prstGeom>
        </p:spPr>
      </p:pic>
      <p:pic>
        <p:nvPicPr>
          <p:cNvPr id="6" name="Picture 5"/>
          <p:cNvPicPr>
            <a:picLocks noChangeAspect="1"/>
          </p:cNvPicPr>
          <p:nvPr/>
        </p:nvPicPr>
        <p:blipFill>
          <a:blip r:embed="rId3"/>
          <a:stretch>
            <a:fillRect/>
          </a:stretch>
        </p:blipFill>
        <p:spPr>
          <a:xfrm>
            <a:off x="185217" y="3622371"/>
            <a:ext cx="4876518" cy="2269253"/>
          </a:xfrm>
          <a:prstGeom prst="rect">
            <a:avLst/>
          </a:prstGeom>
        </p:spPr>
      </p:pic>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Division </a:t>
            </a:r>
          </a:p>
          <a:p>
            <a:endParaRPr lang="en-GB" sz="2000" dirty="0"/>
          </a:p>
        </p:txBody>
      </p:sp>
      <p:pic>
        <p:nvPicPr>
          <p:cNvPr id="4" name="Picture 3"/>
          <p:cNvPicPr>
            <a:picLocks noChangeAspect="1"/>
          </p:cNvPicPr>
          <p:nvPr/>
        </p:nvPicPr>
        <p:blipFill>
          <a:blip r:embed="rId2"/>
          <a:stretch>
            <a:fillRect/>
          </a:stretch>
        </p:blipFill>
        <p:spPr>
          <a:xfrm>
            <a:off x="177800" y="1300162"/>
            <a:ext cx="11709400" cy="4257675"/>
          </a:xfrm>
          <a:prstGeom prst="rect">
            <a:avLst/>
          </a:prstGeom>
        </p:spPr>
      </p:pic>
    </p:spTree>
    <p:extLst>
      <p:ext uri="{BB962C8B-B14F-4D97-AF65-F5344CB8AC3E}">
        <p14:creationId xmlns:p14="http://schemas.microsoft.com/office/powerpoint/2010/main" val="341349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200" y="1016000"/>
            <a:ext cx="11176000" cy="4968874"/>
          </a:xfrm>
          <a:prstGeom prst="rect">
            <a:avLst/>
          </a:prstGeom>
        </p:spPr>
      </p:pic>
    </p:spTree>
    <p:extLst>
      <p:ext uri="{BB962C8B-B14F-4D97-AF65-F5344CB8AC3E}">
        <p14:creationId xmlns:p14="http://schemas.microsoft.com/office/powerpoint/2010/main" val="282892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300" y="952500"/>
            <a:ext cx="11074400" cy="4991100"/>
          </a:xfrm>
          <a:prstGeom prst="rect">
            <a:avLst/>
          </a:prstGeom>
        </p:spPr>
      </p:pic>
    </p:spTree>
    <p:extLst>
      <p:ext uri="{BB962C8B-B14F-4D97-AF65-F5344CB8AC3E}">
        <p14:creationId xmlns:p14="http://schemas.microsoft.com/office/powerpoint/2010/main" val="347732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650" y="1009650"/>
            <a:ext cx="11449050" cy="4943475"/>
          </a:xfrm>
          <a:prstGeom prst="rect">
            <a:avLst/>
          </a:prstGeom>
        </p:spPr>
      </p:pic>
    </p:spTree>
    <p:extLst>
      <p:ext uri="{BB962C8B-B14F-4D97-AF65-F5344CB8AC3E}">
        <p14:creationId xmlns:p14="http://schemas.microsoft.com/office/powerpoint/2010/main" val="214556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9550" y="962025"/>
            <a:ext cx="11449050" cy="5000626"/>
          </a:xfrm>
          <a:prstGeom prst="rect">
            <a:avLst/>
          </a:prstGeom>
        </p:spPr>
      </p:pic>
    </p:spTree>
    <p:extLst>
      <p:ext uri="{BB962C8B-B14F-4D97-AF65-F5344CB8AC3E}">
        <p14:creationId xmlns:p14="http://schemas.microsoft.com/office/powerpoint/2010/main" val="222758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925" y="1047750"/>
            <a:ext cx="11915776" cy="4829175"/>
          </a:xfrm>
          <a:prstGeom prst="rect">
            <a:avLst/>
          </a:prstGeom>
        </p:spPr>
      </p:pic>
    </p:spTree>
    <p:extLst>
      <p:ext uri="{BB962C8B-B14F-4D97-AF65-F5344CB8AC3E}">
        <p14:creationId xmlns:p14="http://schemas.microsoft.com/office/powerpoint/2010/main" val="390217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pic>
        <p:nvPicPr>
          <p:cNvPr id="4" name="Picture 3"/>
          <p:cNvPicPr>
            <a:picLocks noChangeAspect="1"/>
          </p:cNvPicPr>
          <p:nvPr/>
        </p:nvPicPr>
        <p:blipFill>
          <a:blip r:embed="rId2"/>
          <a:stretch>
            <a:fillRect/>
          </a:stretch>
        </p:blipFill>
        <p:spPr>
          <a:xfrm>
            <a:off x="1600199" y="751341"/>
            <a:ext cx="9034653" cy="5173972"/>
          </a:xfrm>
          <a:prstGeom prst="rect">
            <a:avLst/>
          </a:prstGeom>
        </p:spPr>
      </p:pic>
    </p:spTree>
    <p:extLst>
      <p:ext uri="{BB962C8B-B14F-4D97-AF65-F5344CB8AC3E}">
        <p14:creationId xmlns:p14="http://schemas.microsoft.com/office/powerpoint/2010/main" val="1079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a:t>
            </a:r>
            <a:r>
              <a:rPr lang="en-GB" sz="2000" dirty="0" smtClean="0"/>
              <a:t>RN</a:t>
            </a:r>
            <a:endParaRPr lang="en-GB" sz="2000" dirty="0"/>
          </a:p>
        </p:txBody>
      </p:sp>
      <p:pic>
        <p:nvPicPr>
          <p:cNvPr id="3" name="Picture 2"/>
          <p:cNvPicPr>
            <a:picLocks noChangeAspect="1"/>
          </p:cNvPicPr>
          <p:nvPr/>
        </p:nvPicPr>
        <p:blipFill>
          <a:blip r:embed="rId3"/>
          <a:stretch>
            <a:fillRect/>
          </a:stretch>
        </p:blipFill>
        <p:spPr>
          <a:xfrm>
            <a:off x="2002535" y="735292"/>
            <a:ext cx="8290941" cy="5226596"/>
          </a:xfrm>
          <a:prstGeom prst="rect">
            <a:avLst/>
          </a:prstGeom>
        </p:spPr>
      </p:pic>
    </p:spTree>
    <p:extLst>
      <p:ext uri="{BB962C8B-B14F-4D97-AF65-F5344CB8AC3E}">
        <p14:creationId xmlns:p14="http://schemas.microsoft.com/office/powerpoint/2010/main" val="405566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E48491AD-6EC6-043D-EF26-C867B6A50847}"/>
              </a:ext>
            </a:extLst>
          </p:cNvPr>
          <p:cNvSpPr txBox="1">
            <a:spLocks/>
          </p:cNvSpPr>
          <p:nvPr/>
        </p:nvSpPr>
        <p:spPr>
          <a:xfrm>
            <a:off x="307496" y="336552"/>
            <a:ext cx="9402111" cy="398740"/>
          </a:xfrm>
          <a:prstGeom prst="rect">
            <a:avLst/>
          </a:prstGeom>
        </p:spPr>
        <p:txBody>
          <a:bodyPr/>
          <a:lstStyle>
            <a:lvl1pPr marL="0" indent="0" algn="l" defTabSz="914400" rtl="0" eaLnBrk="1" latinLnBrk="0" hangingPunct="1">
              <a:lnSpc>
                <a:spcPct val="90000"/>
              </a:lnSpc>
              <a:spcBef>
                <a:spcPts val="1000"/>
              </a:spcBef>
              <a:spcAft>
                <a:spcPts val="600"/>
              </a:spcAft>
              <a:buFont typeface="Arial"/>
              <a:buNone/>
              <a:tabLst/>
              <a:defRPr sz="1000" b="1" kern="1200" baseline="0">
                <a:solidFill>
                  <a:schemeClr val="bg1">
                    <a:lumMod val="50000"/>
                  </a:schemeClr>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solidFill>
                  <a:schemeClr val="tx1"/>
                </a:solidFill>
              </a:rPr>
              <a:t>Appendix </a:t>
            </a:r>
            <a:r>
              <a:rPr lang="en-GB" sz="2000" dirty="0" smtClean="0">
                <a:solidFill>
                  <a:schemeClr val="tx1"/>
                </a:solidFill>
              </a:rPr>
              <a:t>4: </a:t>
            </a:r>
            <a:r>
              <a:rPr lang="en-GB" sz="2000" dirty="0">
                <a:solidFill>
                  <a:schemeClr val="tx1"/>
                </a:solidFill>
              </a:rPr>
              <a:t>Band 2 HCSW Recruitment pipeline</a:t>
            </a:r>
          </a:p>
        </p:txBody>
      </p:sp>
      <p:pic>
        <p:nvPicPr>
          <p:cNvPr id="3" name="Picture 2"/>
          <p:cNvPicPr>
            <a:picLocks noChangeAspect="1"/>
          </p:cNvPicPr>
          <p:nvPr/>
        </p:nvPicPr>
        <p:blipFill>
          <a:blip r:embed="rId2"/>
          <a:stretch>
            <a:fillRect/>
          </a:stretch>
        </p:blipFill>
        <p:spPr>
          <a:xfrm>
            <a:off x="2804656" y="1029616"/>
            <a:ext cx="4846701" cy="4741010"/>
          </a:xfrm>
          <a:prstGeom prst="rect">
            <a:avLst/>
          </a:prstGeom>
        </p:spPr>
      </p:pic>
    </p:spTree>
    <p:extLst>
      <p:ext uri="{BB962C8B-B14F-4D97-AF65-F5344CB8AC3E}">
        <p14:creationId xmlns:p14="http://schemas.microsoft.com/office/powerpoint/2010/main" val="332801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a:t>Executive Summary </a:t>
            </a:r>
            <a:endParaRPr lang="en-GB" sz="2000">
              <a:solidFill>
                <a:srgbClr val="FF0000"/>
              </a:solidFill>
            </a:endParaRPr>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a:p>
        </p:txBody>
      </p:sp>
      <p:sp>
        <p:nvSpPr>
          <p:cNvPr id="7" name="Content Placeholder 4"/>
          <p:cNvSpPr txBox="1">
            <a:spLocks/>
          </p:cNvSpPr>
          <p:nvPr/>
        </p:nvSpPr>
        <p:spPr>
          <a:xfrm>
            <a:off x="307497" y="987200"/>
            <a:ext cx="11623549" cy="513686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a:solidFill>
                <a:srgbClr val="FF0000"/>
              </a:solidFill>
            </a:endParaRPr>
          </a:p>
        </p:txBody>
      </p:sp>
      <p:sp>
        <p:nvSpPr>
          <p:cNvPr id="5" name="Content Placeholder 4">
            <a:extLst>
              <a:ext uri="{FF2B5EF4-FFF2-40B4-BE49-F238E27FC236}">
                <a16:creationId xmlns:a16="http://schemas.microsoft.com/office/drawing/2014/main" id="{CFBFC15F-6D0A-BAB9-149D-4C7B691E105C}"/>
              </a:ext>
            </a:extLst>
          </p:cNvPr>
          <p:cNvSpPr txBox="1">
            <a:spLocks/>
          </p:cNvSpPr>
          <p:nvPr/>
        </p:nvSpPr>
        <p:spPr>
          <a:xfrm>
            <a:off x="333757" y="679625"/>
            <a:ext cx="11020043" cy="5191176"/>
          </a:xfrm>
          <a:prstGeom prst="rect">
            <a:avLst/>
          </a:prstGeom>
        </p:spPr>
        <p:txBody>
          <a:bodyPr>
            <a:noAutofit/>
          </a:bodyPr>
          <a:lst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r>
              <a:rPr lang="en-GB" sz="1200" b="0" dirty="0"/>
              <a:t>This slide set provides an overview of the Nursing and Midwifery staffing position for February 2024. </a:t>
            </a:r>
          </a:p>
          <a:p>
            <a:pPr marL="0" indent="0" algn="just"/>
            <a:r>
              <a:rPr lang="en-US" sz="1200" b="0" dirty="0"/>
              <a:t>The vacancy position in February </a:t>
            </a:r>
            <a:r>
              <a:rPr lang="en-US" sz="1200" b="0" dirty="0" smtClean="0"/>
              <a:t>has remained relatively static for </a:t>
            </a:r>
            <a:r>
              <a:rPr lang="en-US" sz="1200" b="0" dirty="0"/>
              <a:t>Registered Children’s Nurses (</a:t>
            </a:r>
            <a:r>
              <a:rPr lang="en-US" sz="1200" b="0" dirty="0" smtClean="0"/>
              <a:t>RSCNs</a:t>
            </a:r>
            <a:r>
              <a:rPr lang="en-US" sz="1200" b="0" dirty="0" smtClean="0"/>
              <a:t>) at 20.6</a:t>
            </a:r>
            <a:r>
              <a:rPr lang="en-US" sz="1200" b="0" dirty="0"/>
              <a:t>% </a:t>
            </a:r>
            <a:r>
              <a:rPr lang="en-US" sz="1200" b="0" dirty="0" smtClean="0"/>
              <a:t>(20.8% in January), </a:t>
            </a:r>
            <a:r>
              <a:rPr lang="en-US" sz="1200" b="0" dirty="0"/>
              <a:t>Registered Midwives (</a:t>
            </a:r>
            <a:r>
              <a:rPr lang="en-US" sz="1200" b="0" dirty="0" smtClean="0"/>
              <a:t>RMs</a:t>
            </a:r>
            <a:r>
              <a:rPr lang="en-US" sz="1200" b="0" dirty="0"/>
              <a:t>) </a:t>
            </a:r>
            <a:r>
              <a:rPr lang="en-US" sz="1200" b="0" dirty="0" smtClean="0"/>
              <a:t>at 0.36</a:t>
            </a:r>
            <a:r>
              <a:rPr lang="en-US" sz="1200" b="0" dirty="0"/>
              <a:t>% </a:t>
            </a:r>
            <a:r>
              <a:rPr lang="en-US" sz="1200" b="0" dirty="0" smtClean="0"/>
              <a:t>(-0.8</a:t>
            </a:r>
            <a:r>
              <a:rPr lang="en-US" sz="1200" b="0" dirty="0"/>
              <a:t>% in January) and Maternity Care Assistants (</a:t>
            </a:r>
            <a:r>
              <a:rPr lang="en-US" sz="1200" b="0" dirty="0" smtClean="0"/>
              <a:t>MCAs) </a:t>
            </a:r>
            <a:r>
              <a:rPr lang="en-US" sz="1200" b="0" dirty="0" smtClean="0"/>
              <a:t>at 10.7</a:t>
            </a:r>
            <a:r>
              <a:rPr lang="en-US" sz="1200" b="0" dirty="0"/>
              <a:t>% (10.3% in January). T</a:t>
            </a:r>
            <a:r>
              <a:rPr lang="en-US" sz="1200" b="0" dirty="0" smtClean="0"/>
              <a:t>here </a:t>
            </a:r>
            <a:r>
              <a:rPr lang="en-US" sz="1200" b="0" dirty="0"/>
              <a:t>has been a reduction in the vacancy </a:t>
            </a:r>
            <a:r>
              <a:rPr lang="en-US" sz="1200" b="0" dirty="0" smtClean="0"/>
              <a:t>rate for Registered </a:t>
            </a:r>
            <a:r>
              <a:rPr lang="en-US" sz="1200" b="0" dirty="0"/>
              <a:t>Nurses (</a:t>
            </a:r>
            <a:r>
              <a:rPr lang="en-US" sz="1200" b="0" dirty="0" smtClean="0"/>
              <a:t>RNs</a:t>
            </a:r>
            <a:r>
              <a:rPr lang="en-US" sz="1200" b="0" dirty="0"/>
              <a:t>) </a:t>
            </a:r>
            <a:r>
              <a:rPr lang="en-US" sz="1200" b="0" dirty="0" smtClean="0"/>
              <a:t>to 7.7</a:t>
            </a:r>
            <a:r>
              <a:rPr lang="en-US" sz="1200" b="0" dirty="0"/>
              <a:t>% </a:t>
            </a:r>
            <a:r>
              <a:rPr lang="en-US" sz="1200" b="0" dirty="0" smtClean="0"/>
              <a:t>from 9.2</a:t>
            </a:r>
            <a:r>
              <a:rPr lang="en-US" sz="1200" b="0" dirty="0"/>
              <a:t>% in </a:t>
            </a:r>
            <a:r>
              <a:rPr lang="en-US" sz="1200" b="0" dirty="0" smtClean="0"/>
              <a:t>January </a:t>
            </a:r>
            <a:r>
              <a:rPr lang="en-US" sz="1200" b="0" dirty="0"/>
              <a:t>and Health Care Support Workers (</a:t>
            </a:r>
            <a:r>
              <a:rPr lang="en-US" sz="1200" b="0" dirty="0" smtClean="0"/>
              <a:t>HCSWs) </a:t>
            </a:r>
            <a:r>
              <a:rPr lang="en-US" sz="1200" b="0" dirty="0" smtClean="0"/>
              <a:t>to </a:t>
            </a:r>
            <a:r>
              <a:rPr lang="en-US" sz="1200" b="0" dirty="0"/>
              <a:t>13.8% </a:t>
            </a:r>
            <a:r>
              <a:rPr lang="en-US" sz="1200" b="0" dirty="0" smtClean="0"/>
              <a:t>from 14.8</a:t>
            </a:r>
            <a:r>
              <a:rPr lang="en-US" sz="1200" b="0" dirty="0"/>
              <a:t>% in </a:t>
            </a:r>
            <a:r>
              <a:rPr lang="en-US" sz="1200" b="0" dirty="0" smtClean="0"/>
              <a:t>January.  </a:t>
            </a:r>
            <a:r>
              <a:rPr lang="en-US" sz="1200" b="0" dirty="0"/>
              <a:t>The turnover rate in February remains high but is relatively static in all areas </a:t>
            </a:r>
            <a:r>
              <a:rPr lang="en-US" sz="1200" b="0" dirty="0" smtClean="0"/>
              <a:t>with HCSW </a:t>
            </a:r>
            <a:r>
              <a:rPr lang="en-US" sz="1200" b="0" dirty="0"/>
              <a:t>(including </a:t>
            </a:r>
            <a:r>
              <a:rPr lang="en-US" sz="1200" b="0" dirty="0" smtClean="0"/>
              <a:t>MCAs</a:t>
            </a:r>
            <a:r>
              <a:rPr lang="en-US" sz="1200" b="0" dirty="0"/>
              <a:t>) </a:t>
            </a:r>
            <a:r>
              <a:rPr lang="en-US" sz="1200" b="0" dirty="0" smtClean="0"/>
              <a:t>at 15.2</a:t>
            </a:r>
            <a:r>
              <a:rPr lang="en-US" sz="1200" b="0" dirty="0"/>
              <a:t>% (15.1% in January), RNs </a:t>
            </a:r>
            <a:r>
              <a:rPr lang="en-US" sz="1200" b="0" dirty="0" smtClean="0"/>
              <a:t>at 10</a:t>
            </a:r>
            <a:r>
              <a:rPr lang="en-US" sz="1200" b="0" dirty="0"/>
              <a:t>% (10.2% in January), RMs </a:t>
            </a:r>
            <a:r>
              <a:rPr lang="en-US" sz="1200" b="0" dirty="0" smtClean="0"/>
              <a:t>at 12</a:t>
            </a:r>
            <a:r>
              <a:rPr lang="en-US" sz="1200" b="0" dirty="0"/>
              <a:t>% (12.3% in January) and </a:t>
            </a:r>
            <a:r>
              <a:rPr lang="en-US" sz="1200" b="0" dirty="0" smtClean="0"/>
              <a:t>RSCN’s</a:t>
            </a:r>
            <a:r>
              <a:rPr lang="en-US" sz="1200" b="0" dirty="0"/>
              <a:t> </a:t>
            </a:r>
            <a:r>
              <a:rPr lang="en-US" sz="1200" b="0" dirty="0" smtClean="0"/>
              <a:t>at </a:t>
            </a:r>
            <a:r>
              <a:rPr lang="en-US" sz="1200" b="0" dirty="0"/>
              <a:t>14.5% (</a:t>
            </a:r>
            <a:r>
              <a:rPr lang="en-US" sz="1200" b="0" dirty="0" smtClean="0"/>
              <a:t>14.9</a:t>
            </a:r>
            <a:r>
              <a:rPr lang="en-US" sz="1200" b="0" dirty="0"/>
              <a:t>% in January).</a:t>
            </a:r>
            <a:r>
              <a:rPr lang="en-US" sz="1200" b="0" dirty="0">
                <a:cs typeface="Arial"/>
              </a:rPr>
              <a:t> </a:t>
            </a:r>
            <a:r>
              <a:rPr lang="en-US" sz="1200" b="0" dirty="0"/>
              <a:t>The main reason for leaving for all staff groups is voluntary resignation – relocation. The leavers destination data demonstrates that 29.5% of RNs and 36.4% of RMs are leaving to take up employment in other NHS </a:t>
            </a:r>
            <a:r>
              <a:rPr lang="en-GB" sz="1200" b="0" dirty="0"/>
              <a:t>organisations</a:t>
            </a:r>
            <a:r>
              <a:rPr lang="en-US" sz="1200" b="0" dirty="0"/>
              <a:t>.</a:t>
            </a:r>
            <a:r>
              <a:rPr lang="en-US" sz="1200" b="0" dirty="0">
                <a:solidFill>
                  <a:srgbClr val="FF0000"/>
                </a:solidFill>
              </a:rPr>
              <a:t> </a:t>
            </a:r>
            <a:r>
              <a:rPr lang="en-US" sz="1200" b="0" dirty="0"/>
              <a:t>21.2% of RMs are leaving for no employment compared to 9.5% of RNs.  Conversely, the leavers destination is unknown for the majority of HCSWs (</a:t>
            </a:r>
            <a:r>
              <a:rPr lang="en-US" sz="1200" b="0" dirty="0" smtClean="0"/>
              <a:t>45%) </a:t>
            </a:r>
            <a:r>
              <a:rPr lang="en-US" sz="1200" b="0" dirty="0"/>
              <a:t>and 11.5% are leaving for no employment. </a:t>
            </a:r>
          </a:p>
          <a:p>
            <a:pPr marL="0" indent="0" algn="just"/>
            <a:r>
              <a:rPr lang="en-GB" sz="1200" b="0" dirty="0"/>
              <a:t>The planned versus actual staffing report demonstrates that 11 clinical areas reported &lt;90% overall rota fill in February (12 in January). The overall </a:t>
            </a:r>
            <a:r>
              <a:rPr lang="en-US" sz="1200" b="0" dirty="0"/>
              <a:t>fill rate for maternity </a:t>
            </a:r>
            <a:r>
              <a:rPr lang="en-GB" sz="1200" b="0" dirty="0"/>
              <a:t>has increased to 98.2% compared to 92.1% in January. </a:t>
            </a:r>
            <a:r>
              <a:rPr lang="en-US" sz="1200" b="0" dirty="0"/>
              <a:t>The total unavailability of the workforce working time in January has decreased by 0.1%% to 28.4%. T</a:t>
            </a:r>
            <a:r>
              <a:rPr lang="en-GB" sz="1200" b="0" dirty="0"/>
              <a:t>he majority of unavailability (14.9%) is due to planned annual leave. Sickness absence has decreased slightly in February to 6.8% (7.4% in January). Additionally, 1.3% of working time was unavailable due to other leave, 3.5% was due to study leave and 1.9% was due to supernumerary time.  </a:t>
            </a:r>
            <a:r>
              <a:rPr lang="en-GB" sz="1200" b="0" dirty="0" smtClean="0"/>
              <a:t>Any decrease in fill </a:t>
            </a:r>
            <a:r>
              <a:rPr lang="en-GB" sz="1200" b="0" dirty="0"/>
              <a:t>rate </a:t>
            </a:r>
            <a:r>
              <a:rPr lang="en-GB" sz="1200" b="0" dirty="0" smtClean="0"/>
              <a:t>within </a:t>
            </a:r>
            <a:r>
              <a:rPr lang="en-GB" sz="1200" b="0" dirty="0"/>
              <a:t>midwifery </a:t>
            </a:r>
            <a:r>
              <a:rPr lang="en-GB" sz="1200" b="0" dirty="0" smtClean="0"/>
              <a:t>is </a:t>
            </a:r>
            <a:r>
              <a:rPr lang="en-GB" sz="1200" b="0" dirty="0"/>
              <a:t>mitigated through acuity assessment and redeployment of non-clinical, managerial and specialist staff to cover gaps. Where safety concerns arise the escalation to divert policy is activated to balance risk and maintain safety. During these incidences 1:1 </a:t>
            </a:r>
            <a:r>
              <a:rPr lang="en-GB" sz="1200" b="0" dirty="0" smtClean="0"/>
              <a:t>midwifery care </a:t>
            </a:r>
            <a:r>
              <a:rPr lang="en-GB" sz="1200" b="0" dirty="0"/>
              <a:t>is maintained, and supernumerary status of the coordinator is a priority.</a:t>
            </a:r>
            <a:endParaRPr lang="en-GB" sz="1200" b="0" dirty="0">
              <a:cs typeface="Arial"/>
            </a:endParaRPr>
          </a:p>
          <a:p>
            <a:pPr marL="0" indent="0" algn="just"/>
            <a:r>
              <a:rPr lang="en-GB" sz="1200" b="0" dirty="0"/>
              <a:t>In order to mitigate staffing risks, the </a:t>
            </a:r>
            <a:r>
              <a:rPr lang="en-US" sz="1200" b="0" dirty="0"/>
              <a:t>number of requests for bank workers remains high with an average of 2515</a:t>
            </a:r>
            <a:r>
              <a:rPr lang="en-GB" sz="1200" b="0" dirty="0"/>
              <a:t> </a:t>
            </a:r>
            <a:r>
              <a:rPr lang="en-US" sz="1200" b="0" dirty="0"/>
              <a:t>shifts per week requested for registered staff and 2344</a:t>
            </a:r>
            <a:r>
              <a:rPr lang="en-GB" sz="1200" b="0" dirty="0"/>
              <a:t> </a:t>
            </a:r>
            <a:r>
              <a:rPr lang="en-US" sz="1200" b="0" dirty="0"/>
              <a:t>shifts requested for Health care support workers and Maternity support workers per week with an average bank fill rate of 78</a:t>
            </a:r>
            <a:r>
              <a:rPr lang="en-GB" sz="1200" b="0" dirty="0"/>
              <a:t>% </a:t>
            </a:r>
            <a:r>
              <a:rPr lang="en-US" sz="1200" b="0" dirty="0"/>
              <a:t>for registered staff and 61.28</a:t>
            </a:r>
            <a:r>
              <a:rPr lang="en-GB" sz="1200" b="0" dirty="0"/>
              <a:t>%</a:t>
            </a:r>
            <a:r>
              <a:rPr lang="en-US" sz="1200" b="0" dirty="0"/>
              <a:t> for Health Care Support workers. In addition, the equivalent of 15.8 WTE agency workers are working across the divisions (15.79 WTE in January).  Despite this, redeployment of nurses and midwives has remained necessary due to staff unavailability, with an average of </a:t>
            </a:r>
            <a:r>
              <a:rPr lang="en-US" sz="1200" b="0" dirty="0" smtClean="0"/>
              <a:t>300 </a:t>
            </a:r>
            <a:r>
              <a:rPr lang="en-US" sz="1200" b="0" dirty="0"/>
              <a:t>working hours being redeployed each day. </a:t>
            </a:r>
            <a:r>
              <a:rPr lang="en-US" sz="1200" b="0" dirty="0">
                <a:solidFill>
                  <a:srgbClr val="FF0000"/>
                </a:solidFill>
              </a:rPr>
              <a:t>  </a:t>
            </a:r>
            <a:endParaRPr lang="en-US" sz="1200" b="0" dirty="0">
              <a:solidFill>
                <a:srgbClr val="FF0000"/>
              </a:solidFill>
              <a:cs typeface="Arial"/>
            </a:endParaRPr>
          </a:p>
          <a:p>
            <a:pPr marL="0" indent="0" algn="just"/>
            <a:r>
              <a:rPr lang="en-US" sz="1200" b="0" dirty="0"/>
              <a:t>The number of occasions that 1 critical care nurse has needed to care for more than 1 level 3 patient has decreased in February to 14 occasions compared to 26 in January.  Additionally, there have been 77 occasions in February where there has been no side room coordinator (113 in January). Any concerns with regards to critical care staffing are escalated through the senior nurse of the day.  Staffing has been supported through the use of temporary workers (agency and bank), enhanced bank rates and registered staff (non critical care trained) are redeployed from the operational pool and clinical areas on a shift-by-shift basis. Critical care have opened 3 of the beds that were closed due to staffing resulting in 55 open beds rather than 59 beds.  Recruitment is ongoing to the vacant positions with a plan to open the remaining 4 beds when vacancy allows.</a:t>
            </a:r>
          </a:p>
          <a:p>
            <a:endParaRPr lang="en-US" sz="1100" b="0" dirty="0">
              <a:solidFill>
                <a:srgbClr val="FF0000"/>
              </a:solidFill>
            </a:endParaRPr>
          </a:p>
          <a:p>
            <a:pPr marL="0" indent="0"/>
            <a:endParaRPr lang="en-GB" sz="1100" b="0" dirty="0">
              <a:solidFill>
                <a:srgbClr val="FF0000"/>
              </a:solidFill>
            </a:endParaRPr>
          </a:p>
          <a:p>
            <a:endParaRPr lang="en-US" sz="1100" b="0" dirty="0">
              <a:solidFill>
                <a:srgbClr val="FF0000"/>
              </a:solidFill>
            </a:endParaRPr>
          </a:p>
          <a:p>
            <a:pPr marL="0" indent="0"/>
            <a:endParaRPr lang="en-GB" sz="1100" b="0" dirty="0">
              <a:solidFill>
                <a:srgbClr val="FF0000"/>
              </a:solidFill>
            </a:endParaRPr>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a:t>Combined Nursing and Midwifery Staffing Position Vacancy Rates </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a:t>		</a:t>
            </a:r>
          </a:p>
          <a:p>
            <a:r>
              <a:rPr lang="en-GB" b="1"/>
              <a:t>					</a:t>
            </a:r>
          </a:p>
          <a:p>
            <a:endParaRPr lang="en-GB" b="1"/>
          </a:p>
          <a:p>
            <a:endParaRPr lang="en-GB" b="1">
              <a:solidFill>
                <a:srgbClr val="FF0000"/>
              </a:solidFill>
            </a:endParaRPr>
          </a:p>
          <a:p>
            <a:endParaRPr lang="en-GB" b="1">
              <a:solidFill>
                <a:srgbClr val="FF0000"/>
              </a:solidFill>
            </a:endParaRPr>
          </a:p>
          <a:p>
            <a:endParaRPr lang="en-US"/>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a:p>
        </p:txBody>
      </p:sp>
      <p:sp>
        <p:nvSpPr>
          <p:cNvPr id="8" name="TextBox 7"/>
          <p:cNvSpPr txBox="1"/>
          <p:nvPr/>
        </p:nvSpPr>
        <p:spPr>
          <a:xfrm>
            <a:off x="5731375" y="808186"/>
            <a:ext cx="6019948" cy="4524315"/>
          </a:xfrm>
          <a:prstGeom prst="rect">
            <a:avLst/>
          </a:prstGeom>
          <a:noFill/>
        </p:spPr>
        <p:txBody>
          <a:bodyPr wrap="square" lIns="91440" tIns="45720" rIns="91440" bIns="45720" rtlCol="0" anchor="t">
            <a:spAutoFit/>
          </a:bodyPr>
          <a:lstStyle/>
          <a:p>
            <a:r>
              <a:rPr lang="en-GB" sz="1400" b="1" dirty="0"/>
              <a:t>Vacancy position</a:t>
            </a:r>
          </a:p>
          <a:p>
            <a:endParaRPr lang="en-GB" sz="1400" b="1" dirty="0">
              <a:cs typeface="Arial"/>
            </a:endParaRPr>
          </a:p>
          <a:p>
            <a:r>
              <a:rPr lang="en-US" sz="1400" dirty="0"/>
              <a:t>The combined vacancy rate for Registered Nurses (</a:t>
            </a:r>
            <a:r>
              <a:rPr lang="en-US" sz="1400" dirty="0" smtClean="0"/>
              <a:t>RNs</a:t>
            </a:r>
            <a:r>
              <a:rPr lang="en-US" sz="1400" dirty="0"/>
              <a:t>) and Registered Midwives (</a:t>
            </a:r>
            <a:r>
              <a:rPr lang="en-US" sz="1400" dirty="0" smtClean="0"/>
              <a:t>RMs</a:t>
            </a:r>
            <a:r>
              <a:rPr lang="en-US" sz="1400" dirty="0"/>
              <a:t>) has decreased to 7.2% in February from 8.5% in January. The vacancy rate for Health care support workers (</a:t>
            </a:r>
            <a:r>
              <a:rPr lang="en-US" sz="1400" dirty="0" smtClean="0"/>
              <a:t>HCSWs</a:t>
            </a:r>
            <a:r>
              <a:rPr lang="en-US" sz="1400" dirty="0"/>
              <a:t>) including Maternity Care Assistants (</a:t>
            </a:r>
            <a:r>
              <a:rPr lang="en-US" sz="1400" dirty="0" smtClean="0"/>
              <a:t>MCAs</a:t>
            </a:r>
            <a:r>
              <a:rPr lang="en-US" sz="1400" dirty="0"/>
              <a:t>) has decreased to 13.8% in February (14.6% in January).  When broken down further into Nursing and Midwifery specific vacancies, the MCA workforce vacancy rate has increased </a:t>
            </a:r>
            <a:r>
              <a:rPr lang="en-US" sz="1400" dirty="0" smtClean="0"/>
              <a:t>slightly to </a:t>
            </a:r>
            <a:r>
              <a:rPr lang="en-US" sz="1400" dirty="0"/>
              <a:t>10.7% from 10.3% in January. The HCSW vacancy rate (</a:t>
            </a:r>
            <a:r>
              <a:rPr lang="en-US" sz="1400" dirty="0" err="1"/>
              <a:t>excl</a:t>
            </a:r>
            <a:r>
              <a:rPr lang="en-US" sz="1400" dirty="0"/>
              <a:t> MCA) has decreased to 13.8% from 14.8% in January.  </a:t>
            </a:r>
            <a:endParaRPr lang="en-US" sz="1400" dirty="0">
              <a:cs typeface="Arial"/>
            </a:endParaRPr>
          </a:p>
          <a:p>
            <a:endParaRPr lang="en-US" sz="1400" dirty="0">
              <a:solidFill>
                <a:srgbClr val="FF0000"/>
              </a:solidFill>
              <a:cs typeface="Arial"/>
            </a:endParaRPr>
          </a:p>
          <a:p>
            <a:r>
              <a:rPr lang="en-US" sz="1400" dirty="0"/>
              <a:t>The HCSW (including </a:t>
            </a:r>
            <a:r>
              <a:rPr lang="en-US" sz="1400" dirty="0" smtClean="0"/>
              <a:t>MCAs</a:t>
            </a:r>
            <a:r>
              <a:rPr lang="en-US" sz="1400" dirty="0"/>
              <a:t>) turnover rate remains high </a:t>
            </a:r>
            <a:r>
              <a:rPr lang="en-US" sz="1400" dirty="0" smtClean="0"/>
              <a:t>at 15.2% (15.1</a:t>
            </a:r>
            <a:r>
              <a:rPr lang="en-US" sz="1400" dirty="0"/>
              <a:t>% in </a:t>
            </a:r>
            <a:r>
              <a:rPr lang="en-US" sz="1400" dirty="0" smtClean="0"/>
              <a:t>January).</a:t>
            </a:r>
            <a:r>
              <a:rPr lang="en-US" sz="1400" dirty="0"/>
              <a:t>  The main reason for HCSWs leaving is voluntary resignation – relocation (31.4%) and the next highest reason is voluntary resignation – work life balance (24.6%).  The leavers destination is unknown for the majority of HCSWs (45%), 15.2% of </a:t>
            </a:r>
            <a:r>
              <a:rPr lang="en-US" sz="1400" dirty="0" smtClean="0"/>
              <a:t>HCSWs </a:t>
            </a:r>
            <a:r>
              <a:rPr lang="en-US" sz="1400" dirty="0"/>
              <a:t>are leaving to take up employment in other NHS </a:t>
            </a:r>
            <a:r>
              <a:rPr lang="en-GB" sz="1400" dirty="0"/>
              <a:t>organisations</a:t>
            </a:r>
            <a:r>
              <a:rPr lang="en-US" sz="1400" dirty="0"/>
              <a:t> and 11.5% are leaving for no employment.</a:t>
            </a:r>
            <a:endParaRPr lang="en-US" sz="1400" dirty="0">
              <a:cs typeface="Arial"/>
            </a:endParaRPr>
          </a:p>
          <a:p>
            <a:r>
              <a:rPr lang="en-GB" sz="1400" dirty="0">
                <a:solidFill>
                  <a:srgbClr val="FF0000"/>
                </a:solidFill>
              </a:rPr>
              <a:t>        </a:t>
            </a:r>
            <a:endParaRPr lang="en-US" sz="1400" dirty="0">
              <a:solidFill>
                <a:srgbClr val="FF0000"/>
              </a:solidFill>
            </a:endParaRPr>
          </a:p>
          <a:p>
            <a:endParaRPr lang="en-GB" sz="1200" dirty="0">
              <a:solidFill>
                <a:srgbClr val="FF0000"/>
              </a:solidFill>
            </a:endParaRPr>
          </a:p>
          <a:p>
            <a:endParaRPr lang="en-GB" sz="1000" dirty="0">
              <a:solidFill>
                <a:srgbClr val="FF0000"/>
              </a:solidFill>
            </a:endParaRPr>
          </a:p>
        </p:txBody>
      </p:sp>
      <p:pic>
        <p:nvPicPr>
          <p:cNvPr id="12" name="Picture 11"/>
          <p:cNvPicPr>
            <a:picLocks noChangeAspect="1"/>
          </p:cNvPicPr>
          <p:nvPr/>
        </p:nvPicPr>
        <p:blipFill>
          <a:blip r:embed="rId3"/>
          <a:stretch>
            <a:fillRect/>
          </a:stretch>
        </p:blipFill>
        <p:spPr>
          <a:xfrm>
            <a:off x="340323" y="951433"/>
            <a:ext cx="5156290" cy="2238375"/>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340323" y="3629007"/>
            <a:ext cx="5156290" cy="2324100"/>
          </a:xfrm>
          <a:prstGeom prst="rect">
            <a:avLst/>
          </a:prstGeom>
          <a:ln>
            <a:solidFill>
              <a:schemeClr val="tx1"/>
            </a:solidFill>
          </a:ln>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Staffing Position Vacancy Rates for Registered Nurses and Registered Midwives</a:t>
            </a:r>
            <a:endParaRPr lang="en-GB" sz="200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a:t>		</a:t>
            </a:r>
          </a:p>
          <a:p>
            <a:r>
              <a:rPr lang="en-GB" b="1"/>
              <a:t>					</a:t>
            </a:r>
          </a:p>
          <a:p>
            <a:endParaRPr lang="en-GB" b="1"/>
          </a:p>
          <a:p>
            <a:endParaRPr lang="en-GB" b="1">
              <a:solidFill>
                <a:srgbClr val="FF0000"/>
              </a:solidFill>
            </a:endParaRPr>
          </a:p>
          <a:p>
            <a:endParaRPr lang="en-GB" b="1">
              <a:solidFill>
                <a:srgbClr val="FF0000"/>
              </a:solidFill>
            </a:endParaRPr>
          </a:p>
          <a:p>
            <a:endParaRPr lang="en-US"/>
          </a:p>
        </p:txBody>
      </p:sp>
      <p:sp>
        <p:nvSpPr>
          <p:cNvPr id="8" name="TextBox 7"/>
          <p:cNvSpPr txBox="1"/>
          <p:nvPr/>
        </p:nvSpPr>
        <p:spPr>
          <a:xfrm>
            <a:off x="5960512" y="599971"/>
            <a:ext cx="5847556" cy="4832092"/>
          </a:xfrm>
          <a:prstGeom prst="rect">
            <a:avLst/>
          </a:prstGeom>
          <a:noFill/>
        </p:spPr>
        <p:txBody>
          <a:bodyPr wrap="square" rtlCol="0">
            <a:spAutoFit/>
          </a:bodyPr>
          <a:lstStyle/>
          <a:p>
            <a:endParaRPr lang="en-GB" sz="1400" b="1" dirty="0" smtClean="0"/>
          </a:p>
          <a:p>
            <a:r>
              <a:rPr lang="en-GB" sz="1400" b="1" dirty="0" smtClean="0"/>
              <a:t>Vacancy </a:t>
            </a:r>
            <a:r>
              <a:rPr lang="en-GB" sz="1400" b="1" dirty="0"/>
              <a:t>position</a:t>
            </a:r>
          </a:p>
          <a:p>
            <a:endParaRPr lang="en-GB" sz="1400" b="1" dirty="0"/>
          </a:p>
          <a:p>
            <a:r>
              <a:rPr lang="en-US" sz="1400" dirty="0"/>
              <a:t>The vacancy rate for </a:t>
            </a:r>
            <a:r>
              <a:rPr lang="en-US" sz="1400" dirty="0" smtClean="0"/>
              <a:t>RNs </a:t>
            </a:r>
            <a:r>
              <a:rPr lang="en-US" sz="1400" dirty="0"/>
              <a:t>working in adult areas has decreased to 7.7% in February (9.2% in January) as illustrated in Graph 3. The vacancy rate for registered children's nurses has </a:t>
            </a:r>
            <a:r>
              <a:rPr lang="en-US" sz="1400" dirty="0" smtClean="0"/>
              <a:t>remained relatively static at 20.8</a:t>
            </a:r>
            <a:r>
              <a:rPr lang="en-US" sz="1400" dirty="0"/>
              <a:t>% (</a:t>
            </a:r>
            <a:r>
              <a:rPr lang="en-US" sz="1400" dirty="0" smtClean="0"/>
              <a:t>20.6</a:t>
            </a:r>
            <a:r>
              <a:rPr lang="en-US" sz="1400" dirty="0"/>
              <a:t>% in </a:t>
            </a:r>
            <a:r>
              <a:rPr lang="en-US" sz="1400" dirty="0" smtClean="0"/>
              <a:t>January).  </a:t>
            </a:r>
            <a:endParaRPr lang="en-US" sz="1400" dirty="0"/>
          </a:p>
          <a:p>
            <a:endParaRPr lang="en-US" sz="1400" dirty="0"/>
          </a:p>
          <a:p>
            <a:r>
              <a:rPr lang="en-US" sz="1400" dirty="0"/>
              <a:t>The vacancy rate for Registered Midwives has increased </a:t>
            </a:r>
            <a:r>
              <a:rPr lang="en-US" sz="1400" dirty="0" smtClean="0"/>
              <a:t>slightly </a:t>
            </a:r>
            <a:r>
              <a:rPr lang="en-US" sz="1400" dirty="0"/>
              <a:t>to 0.36% in February compared to -0.8% in January illustrated in Graph 4.  </a:t>
            </a:r>
          </a:p>
          <a:p>
            <a:endParaRPr lang="en-US" sz="1400" dirty="0"/>
          </a:p>
          <a:p>
            <a:r>
              <a:rPr lang="en-US" sz="1400" dirty="0"/>
              <a:t>The turnover rate in </a:t>
            </a:r>
            <a:r>
              <a:rPr lang="en-US" sz="1400" dirty="0" smtClean="0"/>
              <a:t>February </a:t>
            </a:r>
            <a:r>
              <a:rPr lang="en-US" sz="1400" dirty="0"/>
              <a:t>remains </a:t>
            </a:r>
            <a:r>
              <a:rPr lang="en-US" sz="1400" dirty="0" smtClean="0"/>
              <a:t>high, 10</a:t>
            </a:r>
            <a:r>
              <a:rPr lang="en-US" sz="1400" dirty="0"/>
              <a:t>% for RNs in adult areas (10.2% in January), </a:t>
            </a:r>
            <a:r>
              <a:rPr lang="en-US" sz="1400" dirty="0" smtClean="0"/>
              <a:t>12% for </a:t>
            </a:r>
            <a:r>
              <a:rPr lang="en-US" sz="1400" dirty="0"/>
              <a:t>RMs </a:t>
            </a:r>
            <a:r>
              <a:rPr lang="en-US" sz="1400" dirty="0" smtClean="0"/>
              <a:t>(12.3</a:t>
            </a:r>
            <a:r>
              <a:rPr lang="en-US" sz="1400" dirty="0"/>
              <a:t>% in January) and </a:t>
            </a:r>
            <a:r>
              <a:rPr lang="en-US" sz="1400" dirty="0" smtClean="0"/>
              <a:t>14.5% registered </a:t>
            </a:r>
            <a:r>
              <a:rPr lang="en-US" sz="1400" dirty="0"/>
              <a:t>children's nurses </a:t>
            </a:r>
            <a:r>
              <a:rPr lang="en-US" sz="1400" dirty="0" smtClean="0"/>
              <a:t>(14.9</a:t>
            </a:r>
            <a:r>
              <a:rPr lang="en-US" sz="1400" dirty="0"/>
              <a:t>% in January).  The main reasons for RMs leaving is voluntary resignation – relocation (33.3%) and the next highest reason is voluntary resignation – work life balance (21.2%). The main reason for </a:t>
            </a:r>
            <a:r>
              <a:rPr lang="en-US" sz="1400" dirty="0" smtClean="0"/>
              <a:t>RNs </a:t>
            </a:r>
            <a:r>
              <a:rPr lang="en-US" sz="1400" dirty="0"/>
              <a:t>leaving is voluntary resignation – relocation (40.9%). The leavers destination data demonstrates that 29.5% of RNs and 36.4% of RMs are leaving to take up employment in other NHS </a:t>
            </a:r>
            <a:r>
              <a:rPr lang="en-US" sz="1400" dirty="0" err="1"/>
              <a:t>organisations</a:t>
            </a:r>
            <a:r>
              <a:rPr lang="en-US" sz="1400" dirty="0"/>
              <a:t>.  21.2% of RMs are leaving for no employment compared with 9.5% of RNs. </a:t>
            </a:r>
            <a:endParaRPr lang="en-GB" sz="1400" dirty="0"/>
          </a:p>
          <a:p>
            <a:r>
              <a:rPr lang="en-GB" sz="1400" dirty="0">
                <a:solidFill>
                  <a:srgbClr val="FF0000"/>
                </a:solidFill>
              </a:rPr>
              <a:t>        </a:t>
            </a:r>
            <a:endParaRPr lang="en-US" sz="1400" dirty="0">
              <a:solidFill>
                <a:srgbClr val="FF0000"/>
              </a:solidFill>
            </a:endParaRPr>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a:p>
        </p:txBody>
      </p:sp>
      <p:pic>
        <p:nvPicPr>
          <p:cNvPr id="11" name="Picture 10"/>
          <p:cNvPicPr>
            <a:picLocks noChangeAspect="1"/>
          </p:cNvPicPr>
          <p:nvPr/>
        </p:nvPicPr>
        <p:blipFill>
          <a:blip r:embed="rId3"/>
          <a:stretch>
            <a:fillRect/>
          </a:stretch>
        </p:blipFill>
        <p:spPr>
          <a:xfrm>
            <a:off x="307495" y="905242"/>
            <a:ext cx="5379147" cy="2190750"/>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307494" y="3693662"/>
            <a:ext cx="5379147" cy="2152650"/>
          </a:xfrm>
          <a:prstGeom prst="rect">
            <a:avLst/>
          </a:prstGeom>
          <a:ln>
            <a:solidFill>
              <a:schemeClr val="tx1"/>
            </a:solidFill>
          </a:ln>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a:t>Unavailability for Registered Nurses, Midwives and Health Care Support Workers</a:t>
            </a:r>
            <a:endParaRPr lang="en-GB" sz="2000">
              <a:solidFill>
                <a:srgbClr val="FF0000"/>
              </a:solidFill>
            </a:endParaRPr>
          </a:p>
        </p:txBody>
      </p:sp>
      <p:sp>
        <p:nvSpPr>
          <p:cNvPr id="8" name="TextBox 7"/>
          <p:cNvSpPr txBox="1"/>
          <p:nvPr/>
        </p:nvSpPr>
        <p:spPr>
          <a:xfrm>
            <a:off x="5987333" y="1087771"/>
            <a:ext cx="5592295" cy="4524315"/>
          </a:xfrm>
          <a:prstGeom prst="rect">
            <a:avLst/>
          </a:prstGeom>
          <a:noFill/>
        </p:spPr>
        <p:txBody>
          <a:bodyPr wrap="square" lIns="91440" tIns="45720" rIns="91440" bIns="45720" rtlCol="0" anchor="t">
            <a:spAutoFit/>
          </a:bodyPr>
          <a:lstStyle/>
          <a:p>
            <a:pPr lvl="0">
              <a:defRPr/>
            </a:pPr>
            <a:r>
              <a:rPr lang="en-GB" sz="1400" b="1" dirty="0"/>
              <a:t>Unavailability of staff</a:t>
            </a:r>
            <a:endParaRPr lang="en-GB" sz="1400" b="1" dirty="0">
              <a:cs typeface="Arial"/>
            </a:endParaRPr>
          </a:p>
          <a:p>
            <a:pPr lvl="0">
              <a:defRPr/>
            </a:pPr>
            <a:endParaRPr lang="en-GB" sz="1400" b="1" dirty="0">
              <a:cs typeface="Arial"/>
            </a:endParaRPr>
          </a:p>
          <a:p>
            <a:pPr lvl="0">
              <a:defRPr/>
            </a:pPr>
            <a:r>
              <a:rPr lang="en-GB" sz="1400" dirty="0"/>
              <a:t>Unavailability relates to periods of time where an employee has been given leave from their regular duties. This might be due to circumstances such as annual leave, sick leave, study leave, carers leave etc.</a:t>
            </a:r>
            <a:endParaRPr lang="en-GB" sz="1400" dirty="0">
              <a:cs typeface="Arial"/>
            </a:endParaRPr>
          </a:p>
          <a:p>
            <a:pPr lvl="0">
              <a:defRPr/>
            </a:pPr>
            <a:endParaRPr lang="en-GB" sz="1400" dirty="0">
              <a:solidFill>
                <a:srgbClr val="FF0000"/>
              </a:solidFill>
              <a:cs typeface="Arial"/>
            </a:endParaRPr>
          </a:p>
          <a:p>
            <a:pPr>
              <a:defRPr/>
            </a:pPr>
            <a:r>
              <a:rPr lang="en-GB" sz="1400" dirty="0"/>
              <a:t>The total unavailability </a:t>
            </a:r>
            <a:r>
              <a:rPr lang="en-US" sz="1400" dirty="0"/>
              <a:t>of the workforce working time in February has decreased by 0.1% to 28.4% as illustrated in Graph 5. </a:t>
            </a:r>
            <a:endParaRPr lang="en-US" sz="1400" dirty="0">
              <a:cs typeface="Arial"/>
            </a:endParaRPr>
          </a:p>
          <a:p>
            <a:pPr lvl="0">
              <a:defRPr/>
            </a:pPr>
            <a:endParaRPr lang="en-GB" sz="1400" dirty="0">
              <a:cs typeface="Arial"/>
            </a:endParaRPr>
          </a:p>
          <a:p>
            <a:pPr>
              <a:defRPr/>
            </a:pPr>
            <a:r>
              <a:rPr lang="en-GB" sz="1400" dirty="0"/>
              <a:t>Graph 6 illustrates the percentage breakdown of the type of unavailability.  The majority of unavailability (14.9%) was due to planned annual leave which would have been accounted for in the department rosters. There was a high percentage of unplanned leave that would have impacted upon fill rates within the rosters.  In February, sickness absence has remained high but has slightly decreased </a:t>
            </a:r>
            <a:r>
              <a:rPr lang="en-GB" sz="1400" dirty="0" smtClean="0"/>
              <a:t>to </a:t>
            </a:r>
            <a:r>
              <a:rPr lang="en-GB" sz="1400" dirty="0"/>
              <a:t>6.8% </a:t>
            </a:r>
            <a:r>
              <a:rPr lang="en-GB" sz="1400" dirty="0" smtClean="0"/>
              <a:t>from 7.4</a:t>
            </a:r>
            <a:r>
              <a:rPr lang="en-GB" sz="1400" dirty="0"/>
              <a:t>% </a:t>
            </a:r>
            <a:r>
              <a:rPr lang="en-GB" sz="1400" dirty="0" smtClean="0"/>
              <a:t>in January. </a:t>
            </a:r>
            <a:r>
              <a:rPr lang="en-GB" sz="1400" dirty="0"/>
              <a:t>  Supernumerary has reduced to 1.9</a:t>
            </a:r>
            <a:r>
              <a:rPr lang="en-GB" sz="1400" dirty="0" smtClean="0"/>
              <a:t>%, </a:t>
            </a:r>
            <a:r>
              <a:rPr lang="en-GB" sz="1400" dirty="0"/>
              <a:t>s</a:t>
            </a:r>
            <a:r>
              <a:rPr lang="en-GB" sz="1400" dirty="0" smtClean="0"/>
              <a:t>tudy </a:t>
            </a:r>
            <a:r>
              <a:rPr lang="en-GB" sz="1400" dirty="0"/>
              <a:t>leave has remained at 3.5% </a:t>
            </a:r>
            <a:r>
              <a:rPr lang="en-GB" sz="1400" dirty="0" smtClean="0"/>
              <a:t>however</a:t>
            </a:r>
            <a:r>
              <a:rPr lang="en-GB" sz="1400" dirty="0"/>
              <a:t>, </a:t>
            </a:r>
            <a:r>
              <a:rPr lang="en-GB" sz="1400" dirty="0" smtClean="0"/>
              <a:t>other </a:t>
            </a:r>
            <a:r>
              <a:rPr lang="en-GB" sz="1400" dirty="0"/>
              <a:t>leave has increased to 1.3%.      </a:t>
            </a:r>
            <a:r>
              <a:rPr lang="en-GB" sz="1400" dirty="0">
                <a:solidFill>
                  <a:srgbClr val="FF0000"/>
                </a:solidFill>
              </a:rPr>
              <a:t>  </a:t>
            </a:r>
            <a:endParaRPr lang="en-US" sz="1400" dirty="0">
              <a:solidFill>
                <a:srgbClr val="FF0000"/>
              </a:solidFill>
            </a:endParaRPr>
          </a:p>
          <a:p>
            <a:pPr lvl="0">
              <a:defRPr/>
            </a:pPr>
            <a:endParaRPr lang="en-GB" sz="1200" dirty="0">
              <a:solidFill>
                <a:srgbClr val="FF0000"/>
              </a:solidFill>
            </a:endParaRPr>
          </a:p>
          <a:p>
            <a:pPr lvl="0">
              <a:defRPr/>
            </a:pPr>
            <a:endParaRPr lang="en-GB" sz="1000" dirty="0">
              <a:solidFill>
                <a:srgbClr val="FF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5. Unavailability of staff</a:t>
            </a: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Graph 6. Types of absence</a:t>
            </a:r>
          </a:p>
        </p:txBody>
      </p:sp>
      <p:pic>
        <p:nvPicPr>
          <p:cNvPr id="7" name="Picture 6">
            <a:extLst>
              <a:ext uri="{FF2B5EF4-FFF2-40B4-BE49-F238E27FC236}">
                <a16:creationId xmlns:a16="http://schemas.microsoft.com/office/drawing/2014/main" id="{AB06A803-B6D8-E8FB-73DB-380301E69D24}"/>
              </a:ext>
            </a:extLst>
          </p:cNvPr>
          <p:cNvPicPr>
            <a:picLocks noChangeAspect="1"/>
          </p:cNvPicPr>
          <p:nvPr/>
        </p:nvPicPr>
        <p:blipFill>
          <a:blip r:embed="rId3"/>
          <a:stretch>
            <a:fillRect/>
          </a:stretch>
        </p:blipFill>
        <p:spPr>
          <a:xfrm>
            <a:off x="1188238" y="922686"/>
            <a:ext cx="3743268" cy="2548349"/>
          </a:xfrm>
          <a:prstGeom prst="rect">
            <a:avLst/>
          </a:prstGeom>
          <a:ln>
            <a:solidFill>
              <a:schemeClr val="tx1"/>
            </a:solidFill>
          </a:ln>
        </p:spPr>
      </p:pic>
      <p:pic>
        <p:nvPicPr>
          <p:cNvPr id="9" name="Picture 8">
            <a:extLst>
              <a:ext uri="{FF2B5EF4-FFF2-40B4-BE49-F238E27FC236}">
                <a16:creationId xmlns:a16="http://schemas.microsoft.com/office/drawing/2014/main" id="{DC68234A-C7E0-1C1D-6862-B4418E1F367F}"/>
              </a:ext>
            </a:extLst>
          </p:cNvPr>
          <p:cNvPicPr>
            <a:picLocks noChangeAspect="1"/>
          </p:cNvPicPr>
          <p:nvPr/>
        </p:nvPicPr>
        <p:blipFill>
          <a:blip r:embed="rId4"/>
          <a:stretch>
            <a:fillRect/>
          </a:stretch>
        </p:blipFill>
        <p:spPr>
          <a:xfrm>
            <a:off x="1256467" y="3913771"/>
            <a:ext cx="3743268" cy="1928266"/>
          </a:xfrm>
          <a:prstGeom prst="rect">
            <a:avLst/>
          </a:prstGeom>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3785652"/>
          </a:xfrm>
          <a:prstGeom prst="rect">
            <a:avLst/>
          </a:prstGeom>
          <a:noFill/>
        </p:spPr>
        <p:txBody>
          <a:bodyPr wrap="square" lIns="91440" tIns="45720" rIns="91440" bIns="45720" rtlCol="0" anchor="t">
            <a:spAutoFit/>
          </a:bodyPr>
          <a:lstStyle/>
          <a:p>
            <a:r>
              <a:rPr lang="en-GB" sz="1200" b="1" dirty="0"/>
              <a:t>Planned versus actual staffing</a:t>
            </a:r>
          </a:p>
          <a:p>
            <a:r>
              <a:rPr lang="en-GB" sz="1200" dirty="0"/>
              <a:t>Graph 7 illustrates trend data for all wards reporting &lt; 90% rota fill.  </a:t>
            </a:r>
            <a:r>
              <a:rPr lang="en-US" sz="1200" dirty="0"/>
              <a:t>The number of areas reporting &lt;90% </a:t>
            </a:r>
            <a:r>
              <a:rPr lang="en-GB" sz="1200" dirty="0"/>
              <a:t>rota</a:t>
            </a:r>
            <a:r>
              <a:rPr lang="en-US" sz="1200" dirty="0"/>
              <a:t> fill for registered RN/RM</a:t>
            </a:r>
            <a:r>
              <a:rPr lang="en-GB" sz="1200" dirty="0"/>
              <a:t> has increased to 24 in February from 20 in January</a:t>
            </a:r>
            <a:r>
              <a:rPr lang="en-US" sz="1200" dirty="0"/>
              <a:t>. The number of areas reporting &lt;90% </a:t>
            </a:r>
            <a:r>
              <a:rPr lang="en-US" sz="1200" dirty="0" err="1"/>
              <a:t>rota</a:t>
            </a:r>
            <a:r>
              <a:rPr lang="en-US" sz="1200" dirty="0"/>
              <a:t> fill for HCSWs in February has decreased to 9 from 11 in January.  The number of ward areas reporting overall fill rates of &lt;90% in February has decreased to 11 compared to 12 in January.  </a:t>
            </a:r>
            <a:r>
              <a:rPr lang="en-GB" sz="1200" dirty="0"/>
              <a:t>Appendix 1. details the exception reports for all areas reporting RN/RM fill rates of &lt;90%.  </a:t>
            </a:r>
            <a:endParaRPr lang="en-GB" sz="1200" dirty="0">
              <a:cs typeface="Arial"/>
            </a:endParaRPr>
          </a:p>
          <a:p>
            <a:endParaRPr lang="en-GB" sz="1200" dirty="0"/>
          </a:p>
          <a:p>
            <a:r>
              <a:rPr lang="en-US" sz="1200" dirty="0"/>
              <a:t>The number of occasions that 1 critical care nurse has needed to care for more than 1 level 3 patient has decreased in February to 14 occasions compared to 26 in January.   Additionally, there have been 77 occasions </a:t>
            </a:r>
            <a:r>
              <a:rPr lang="en-US" sz="1200" dirty="0" smtClean="0"/>
              <a:t>where </a:t>
            </a:r>
            <a:r>
              <a:rPr lang="en-US" sz="1200" dirty="0"/>
              <a:t>there has been no side room coordinator (113 in January). Any concerns with regards to critical care staffing is escalated through the senior nurse of the day.  Staffing has been supported through the use of temporary workers (agency and bank) and registered staff (non critical care trained) are redeployed from the operational pool and clinical areas on a shift-by-shift basis. There was also short-term agreement to pay critical care trained staff bank enhancement to reduce the over all amount of GPICS breaches. Critical care have opened 3 of the beds that were closed due to staffing resulting in 55 open beds rather than 59 beds.  Recruitment is ongoing to the vacant positions with a plan to open the remaining 4 beds when vacancy allows.</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a:t>Planned versus actual staffing</a:t>
            </a:r>
          </a:p>
        </p:txBody>
      </p:sp>
      <p:sp>
        <p:nvSpPr>
          <p:cNvPr id="10" name="TextBox 9"/>
          <p:cNvSpPr txBox="1"/>
          <p:nvPr/>
        </p:nvSpPr>
        <p:spPr>
          <a:xfrm>
            <a:off x="5804039" y="4702905"/>
            <a:ext cx="3106563" cy="276999"/>
          </a:xfrm>
          <a:prstGeom prst="rect">
            <a:avLst/>
          </a:prstGeom>
          <a:noFill/>
        </p:spPr>
        <p:txBody>
          <a:bodyPr wrap="square" rtlCol="0">
            <a:spAutoFit/>
          </a:bodyPr>
          <a:lstStyle/>
          <a:p>
            <a:r>
              <a:rPr lang="en-GB" sz="1200" b="1"/>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04039" y="4999670"/>
            <a:ext cx="5891338" cy="830997"/>
          </a:xfrm>
          <a:prstGeom prst="rect">
            <a:avLst/>
          </a:prstGeom>
          <a:noFill/>
        </p:spPr>
        <p:txBody>
          <a:bodyPr wrap="square" rtlCol="0">
            <a:spAutoFit/>
          </a:bodyPr>
          <a:lstStyle/>
          <a:p>
            <a:r>
              <a:rPr lang="en-GB" sz="1200" dirty="0"/>
              <a:t>Graph 8 illustrates that the overall fill rate for maternity has increased to 98.2% in February form 92% in January which is higher than the 12-month average of 92.1%.  The lowest fill rates have been seen on Lady Mary Ward (88%). Mitigated through redeployment of staff where required to meet acuity needs. </a:t>
            </a:r>
          </a:p>
        </p:txBody>
      </p:sp>
      <p:pic>
        <p:nvPicPr>
          <p:cNvPr id="5" name="Picture 4"/>
          <p:cNvPicPr>
            <a:picLocks noChangeAspect="1"/>
          </p:cNvPicPr>
          <p:nvPr/>
        </p:nvPicPr>
        <p:blipFill>
          <a:blip r:embed="rId3"/>
          <a:stretch>
            <a:fillRect/>
          </a:stretch>
        </p:blipFill>
        <p:spPr>
          <a:xfrm>
            <a:off x="234372" y="802845"/>
            <a:ext cx="5547431" cy="2083778"/>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23312" y="3445772"/>
            <a:ext cx="5547431" cy="2176461"/>
          </a:xfrm>
          <a:prstGeom prst="rect">
            <a:avLst/>
          </a:prstGeom>
          <a:solidFill>
            <a:schemeClr val="tx1"/>
          </a:solidFill>
          <a:ln>
            <a:solidFill>
              <a:schemeClr val="tx1"/>
            </a:solidFill>
          </a:ln>
        </p:spPr>
      </p:pic>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a:t>Staff deployment</a:t>
            </a:r>
          </a:p>
          <a:p>
            <a:endParaRPr lang="en-GB"/>
          </a:p>
          <a:p>
            <a:endParaRPr lang="en-GB"/>
          </a:p>
        </p:txBody>
      </p:sp>
      <p:sp>
        <p:nvSpPr>
          <p:cNvPr id="5" name="TextBox 4"/>
          <p:cNvSpPr txBox="1"/>
          <p:nvPr/>
        </p:nvSpPr>
        <p:spPr>
          <a:xfrm>
            <a:off x="5873987" y="713453"/>
            <a:ext cx="5856873" cy="2169825"/>
          </a:xfrm>
          <a:prstGeom prst="rect">
            <a:avLst/>
          </a:prstGeom>
          <a:noFill/>
        </p:spPr>
        <p:txBody>
          <a:bodyPr wrap="square" lIns="91440" tIns="45720" rIns="91440" bIns="45720" rtlCol="0" anchor="t">
            <a:spAutoFit/>
          </a:bodyPr>
          <a:lstStyle/>
          <a:p>
            <a:r>
              <a:rPr lang="en-GB" sz="1400" b="1" dirty="0"/>
              <a:t>Staff deployment</a:t>
            </a:r>
            <a:endParaRPr lang="en-GB" sz="1400" b="1" dirty="0">
              <a:cs typeface="Arial"/>
            </a:endParaRPr>
          </a:p>
          <a:p>
            <a:endParaRPr lang="en-GB" sz="1200" dirty="0"/>
          </a:p>
          <a:p>
            <a:r>
              <a:rPr lang="en-GB" sz="1100" dirty="0"/>
              <a:t>Graph 9 illustrates the movement of staff across wards to support safe staffing to ensure patient safety. This includes staff who are moved on an ad hoc basis (shift by shift) and shows which division they are deployed to. </a:t>
            </a:r>
            <a:endParaRPr lang="en-GB" sz="1100" dirty="0">
              <a:cs typeface="Arial"/>
            </a:endParaRPr>
          </a:p>
          <a:p>
            <a:endParaRPr lang="en-GB" sz="1100" dirty="0">
              <a:cs typeface="Arial"/>
            </a:endParaRPr>
          </a:p>
          <a:p>
            <a:r>
              <a:rPr lang="en-GB" sz="1100" dirty="0"/>
              <a:t>The number of substantive staff redeployed has decreased in February with </a:t>
            </a:r>
            <a:r>
              <a:rPr lang="en-GB" sz="1100" dirty="0" smtClean="0"/>
              <a:t>300 </a:t>
            </a:r>
            <a:r>
              <a:rPr lang="en-US" sz="1100" dirty="0" smtClean="0"/>
              <a:t>working </a:t>
            </a:r>
            <a:r>
              <a:rPr lang="en-US" sz="1100" dirty="0"/>
              <a:t>hours being redeployed per day in February </a:t>
            </a:r>
            <a:r>
              <a:rPr lang="en-US" sz="1100" dirty="0" smtClean="0"/>
              <a:t>(</a:t>
            </a:r>
            <a:r>
              <a:rPr lang="en-GB" sz="1100" dirty="0"/>
              <a:t>367.5</a:t>
            </a:r>
            <a:r>
              <a:rPr lang="en-US" sz="1100" dirty="0"/>
              <a:t> hours in January). </a:t>
            </a:r>
            <a:r>
              <a:rPr lang="en-GB" sz="1100" dirty="0"/>
              <a:t>This equates to 26.11 long day or night shifts per day.  Staffing is also being supported by the operational pool whereby bank staff book a bank shift on the understanding that they will work anywhere in the trust where support is required. </a:t>
            </a:r>
            <a:r>
              <a:rPr lang="en-GB" sz="1100" dirty="0">
                <a:solidFill>
                  <a:srgbClr val="FF0000"/>
                </a:solidFill>
              </a:rPr>
              <a:t>	</a:t>
            </a:r>
            <a:endParaRPr lang="en-GB" sz="1100" dirty="0">
              <a:solidFill>
                <a:srgbClr val="FF0000"/>
              </a:solidFill>
              <a:cs typeface="Arial"/>
            </a:endParaRPr>
          </a:p>
          <a:p>
            <a:endParaRPr lang="en-GB" sz="1000" dirty="0">
              <a:solidFill>
                <a:srgbClr val="FF0000"/>
              </a:solidFill>
            </a:endParaRPr>
          </a:p>
        </p:txBody>
      </p:sp>
      <p:sp>
        <p:nvSpPr>
          <p:cNvPr id="18" name="Content Placeholder 13"/>
          <p:cNvSpPr>
            <a:spLocks noGrp="1"/>
          </p:cNvSpPr>
          <p:nvPr>
            <p:ph sz="quarter" idx="16"/>
          </p:nvPr>
        </p:nvSpPr>
        <p:spPr>
          <a:xfrm>
            <a:off x="358052" y="3219181"/>
            <a:ext cx="3314935" cy="340457"/>
          </a:xfrm>
        </p:spPr>
        <p:txBody>
          <a:bodyPr/>
          <a:lstStyle/>
          <a:p>
            <a:r>
              <a:rPr lang="en-GB" sz="1400"/>
              <a:t>Nursing Pipeline</a:t>
            </a:r>
          </a:p>
          <a:p>
            <a:endParaRPr lang="en-GB"/>
          </a:p>
          <a:p>
            <a:endParaRPr lang="en-GB"/>
          </a:p>
        </p:txBody>
      </p:sp>
      <p:sp>
        <p:nvSpPr>
          <p:cNvPr id="6" name="TextBox 5"/>
          <p:cNvSpPr txBox="1"/>
          <p:nvPr/>
        </p:nvSpPr>
        <p:spPr>
          <a:xfrm>
            <a:off x="249629" y="3429000"/>
            <a:ext cx="11768200" cy="2631490"/>
          </a:xfrm>
          <a:prstGeom prst="rect">
            <a:avLst/>
          </a:prstGeom>
          <a:noFill/>
        </p:spPr>
        <p:txBody>
          <a:bodyPr wrap="square" rtlCol="0">
            <a:spAutoFit/>
          </a:bodyPr>
          <a:lstStyle/>
          <a:p>
            <a:r>
              <a:rPr lang="en-US" sz="1100" dirty="0"/>
              <a:t>Appendix 2 provides detail on the forecasted position in relation to the number of adult RN vacancies based on FTE and includes UK experienced, UK newly qualified, apprenticeship route, EU and international up to March 2025. The current forecast demonstrates a year end band 5 RN vacancy position of </a:t>
            </a:r>
            <a:r>
              <a:rPr lang="en-US" sz="1100" dirty="0" smtClean="0"/>
              <a:t>1.6% </a:t>
            </a:r>
            <a:r>
              <a:rPr lang="en-US" sz="1100" dirty="0"/>
              <a:t>which exceeds the target of </a:t>
            </a:r>
            <a:r>
              <a:rPr lang="en-US" sz="1100" dirty="0" smtClean="0"/>
              <a:t>5%. </a:t>
            </a:r>
            <a:r>
              <a:rPr lang="en-GB" sz="1100" dirty="0" smtClean="0"/>
              <a:t>The </a:t>
            </a:r>
            <a:r>
              <a:rPr lang="en-GB" sz="1100" dirty="0"/>
              <a:t>RN adult pipeline for </a:t>
            </a:r>
            <a:r>
              <a:rPr lang="en-GB" sz="1100" dirty="0" smtClean="0"/>
              <a:t>2024/25 </a:t>
            </a:r>
            <a:r>
              <a:rPr lang="en-GB" sz="1100" dirty="0"/>
              <a:t>now reflects the reduction in international recruitment. This is a national concern and has been escalated to NHS England. Work is being undertaken to explore RN Recruitment initiatives including increasing the International Recruitment pay band and reviewing our shortlisting criteria.</a:t>
            </a:r>
            <a:endParaRPr lang="en-GB" sz="1100" dirty="0">
              <a:cs typeface="Arial"/>
            </a:endParaRPr>
          </a:p>
          <a:p>
            <a:endParaRPr lang="en-US" sz="1100" dirty="0">
              <a:cs typeface="Arial"/>
            </a:endParaRPr>
          </a:p>
          <a:p>
            <a:r>
              <a:rPr lang="en-US" sz="1100" dirty="0"/>
              <a:t>Appendix 3 provides detail on the forecasted position in relation to the number of </a:t>
            </a:r>
            <a:r>
              <a:rPr lang="en-US" sz="1100" dirty="0" err="1"/>
              <a:t>Paediatric</a:t>
            </a:r>
            <a:r>
              <a:rPr lang="en-US" sz="1100" dirty="0"/>
              <a:t> band 5 RN </a:t>
            </a:r>
            <a:r>
              <a:rPr lang="en-US" sz="1100" dirty="0" smtClean="0"/>
              <a:t>up </a:t>
            </a:r>
            <a:r>
              <a:rPr lang="en-US" sz="1100" dirty="0"/>
              <a:t>to March 2025. Numbers are based on those interviewed and offered positions in addition to planned campaigns. The current forecast demonstrates a year end band 5 </a:t>
            </a:r>
            <a:r>
              <a:rPr lang="en-US" sz="1100" dirty="0" err="1"/>
              <a:t>Paediatric</a:t>
            </a:r>
            <a:r>
              <a:rPr lang="en-US" sz="1100" dirty="0"/>
              <a:t> RN vacancy position of 20.97% the predicted year end March 2025 </a:t>
            </a:r>
            <a:r>
              <a:rPr lang="en-US" sz="1100" dirty="0" smtClean="0"/>
              <a:t>of 3.21%.</a:t>
            </a:r>
            <a:endParaRPr lang="en-US" sz="1100" dirty="0"/>
          </a:p>
          <a:p>
            <a:endParaRPr lang="en-US" sz="1100" dirty="0">
              <a:solidFill>
                <a:srgbClr val="FF0000"/>
              </a:solidFill>
              <a:cs typeface="Arial"/>
            </a:endParaRPr>
          </a:p>
          <a:p>
            <a:r>
              <a:rPr lang="en-US" sz="1100" dirty="0"/>
              <a:t>Appendix 4 provides detail on the forecasted position in relation to number of HCSW vacancies up to March 2025. </a:t>
            </a:r>
            <a:r>
              <a:rPr lang="en-GB" sz="1100" dirty="0"/>
              <a:t>The predicted year end vacancy rate is </a:t>
            </a:r>
            <a:r>
              <a:rPr lang="en-GB" sz="1100" dirty="0" smtClean="0"/>
              <a:t>13.3%.</a:t>
            </a:r>
            <a:r>
              <a:rPr lang="en-US" sz="1100" dirty="0" smtClean="0"/>
              <a:t> </a:t>
            </a:r>
            <a:r>
              <a:rPr lang="en-GB" sz="1100" dirty="0"/>
              <a:t>Due to some HCSWs being moved over to Band 3 HCSW position numbers prior to 01 February this has caused some discrepancies in the ESR </a:t>
            </a:r>
            <a:r>
              <a:rPr lang="en-GB" sz="1100" dirty="0" smtClean="0"/>
              <a:t>data leading to an </a:t>
            </a:r>
            <a:r>
              <a:rPr lang="en-GB" sz="1100" dirty="0"/>
              <a:t>increased vacancy rate with this amalgamation, however our intention is to mitigate any increase by centralising all band 3 HCSW vacancies</a:t>
            </a:r>
            <a:r>
              <a:rPr lang="en-GB" sz="1100" dirty="0" smtClean="0"/>
              <a:t>.</a:t>
            </a:r>
            <a:r>
              <a:rPr lang="en-US" sz="1100" dirty="0"/>
              <a:t> </a:t>
            </a:r>
            <a:r>
              <a:rPr lang="en-US" sz="1100" dirty="0" smtClean="0"/>
              <a:t>The </a:t>
            </a:r>
            <a:r>
              <a:rPr lang="en-US" sz="1100" dirty="0"/>
              <a:t>predicted year </a:t>
            </a:r>
            <a:r>
              <a:rPr lang="en-US" sz="1100" dirty="0" smtClean="0"/>
              <a:t>vacancy at end </a:t>
            </a:r>
            <a:r>
              <a:rPr lang="en-US" sz="1100" dirty="0"/>
              <a:t>March 2025 </a:t>
            </a:r>
            <a:r>
              <a:rPr lang="en-US" sz="1100" dirty="0" smtClean="0"/>
              <a:t>is 0.9%.</a:t>
            </a:r>
          </a:p>
          <a:p>
            <a:endParaRPr lang="en-US" sz="1100" dirty="0">
              <a:cs typeface="Arial"/>
            </a:endParaRPr>
          </a:p>
          <a:p>
            <a:r>
              <a:rPr lang="en-US" sz="1100" dirty="0"/>
              <a:t>Whilst the recruitment pipeline is positive with multiple pipelines including apprenticeship routes, domestic and international recruitment, the predicted numbers are only achievable if the appropriate infrastructure is in place to support.</a:t>
            </a:r>
            <a:endParaRPr lang="en-GB" sz="1100" dirty="0"/>
          </a:p>
          <a:p>
            <a:endParaRPr lang="en-US" sz="1100" dirty="0">
              <a:solidFill>
                <a:srgbClr val="FF0000"/>
              </a:solidFill>
            </a:endParaRPr>
          </a:p>
        </p:txBody>
      </p:sp>
      <p:sp>
        <p:nvSpPr>
          <p:cNvPr id="22" name="Content Placeholder 13"/>
          <p:cNvSpPr>
            <a:spLocks noGrp="1"/>
          </p:cNvSpPr>
          <p:nvPr>
            <p:ph sz="quarter" idx="16"/>
          </p:nvPr>
        </p:nvSpPr>
        <p:spPr>
          <a:xfrm>
            <a:off x="249629" y="6427113"/>
            <a:ext cx="3314935" cy="340457"/>
          </a:xfrm>
        </p:spPr>
        <p:txBody>
          <a:bodyPr/>
          <a:lstStyle/>
          <a:p>
            <a:endParaRPr lang="en-GB"/>
          </a:p>
          <a:p>
            <a:endParaRPr lang="en-GB"/>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a:p>
        </p:txBody>
      </p:sp>
      <p:pic>
        <p:nvPicPr>
          <p:cNvPr id="7" name="Picture 6"/>
          <p:cNvPicPr>
            <a:picLocks noChangeAspect="1"/>
          </p:cNvPicPr>
          <p:nvPr/>
        </p:nvPicPr>
        <p:blipFill>
          <a:blip r:embed="rId3"/>
          <a:stretch>
            <a:fillRect/>
          </a:stretch>
        </p:blipFill>
        <p:spPr>
          <a:xfrm>
            <a:off x="358051" y="677008"/>
            <a:ext cx="5228933" cy="2431827"/>
          </a:xfrm>
          <a:prstGeom prst="rect">
            <a:avLst/>
          </a:prstGeom>
        </p:spPr>
      </p:pic>
    </p:spTree>
    <p:extLst>
      <p:ext uri="{BB962C8B-B14F-4D97-AF65-F5344CB8AC3E}">
        <p14:creationId xmlns:p14="http://schemas.microsoft.com/office/powerpoint/2010/main" val="4173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a:t>Red flags</a:t>
            </a:r>
          </a:p>
        </p:txBody>
      </p:sp>
      <p:sp>
        <p:nvSpPr>
          <p:cNvPr id="6" name="TextBox 5"/>
          <p:cNvSpPr txBox="1"/>
          <p:nvPr/>
        </p:nvSpPr>
        <p:spPr>
          <a:xfrm>
            <a:off x="6196779" y="649362"/>
            <a:ext cx="5582340" cy="2400657"/>
          </a:xfrm>
          <a:prstGeom prst="rect">
            <a:avLst/>
          </a:prstGeom>
          <a:noFill/>
        </p:spPr>
        <p:txBody>
          <a:bodyPr wrap="square" lIns="91440" tIns="45720" rIns="91440" bIns="45720" rtlCol="0" anchor="t">
            <a:spAutoFit/>
          </a:bodyPr>
          <a:lstStyle/>
          <a:p>
            <a:r>
              <a:rPr lang="en-GB" sz="1000" b="1" dirty="0"/>
              <a:t>Red Flags</a:t>
            </a:r>
            <a:endParaRPr lang="en-GB" sz="1000" b="1" dirty="0">
              <a:cs typeface="Arial"/>
            </a:endParaRPr>
          </a:p>
          <a:p>
            <a:endParaRPr lang="en-GB" sz="1000" b="1" dirty="0">
              <a:cs typeface="Arial"/>
            </a:endParaRPr>
          </a:p>
          <a:p>
            <a:r>
              <a:rPr lang="en-GB" sz="10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endParaRPr lang="en-GB" sz="1000" dirty="0">
              <a:cs typeface="Arial"/>
            </a:endParaRPr>
          </a:p>
          <a:p>
            <a:endParaRPr lang="en-GB" sz="1000" dirty="0"/>
          </a:p>
          <a:p>
            <a:r>
              <a:rPr lang="en-GB" sz="1000" b="1" dirty="0"/>
              <a:t>Nursing red flags</a:t>
            </a:r>
            <a:endParaRPr lang="en-GB" sz="1000" b="1" dirty="0">
              <a:cs typeface="Arial" panose="020B0604020202020204"/>
            </a:endParaRPr>
          </a:p>
          <a:p>
            <a:endParaRPr lang="en-GB" sz="1000" dirty="0">
              <a:cs typeface="Arial"/>
            </a:endParaRPr>
          </a:p>
          <a:p>
            <a:r>
              <a:rPr lang="en-GB" sz="1000" dirty="0"/>
              <a:t>Graph 10 illustrates that there has been an increase in the number of red flags reported with 312 reported in February.  The highest number of red flags reported in February was in relation to an unmet 1:1 </a:t>
            </a:r>
            <a:r>
              <a:rPr lang="en-GB" sz="1000" dirty="0" err="1"/>
              <a:t>specialling</a:t>
            </a:r>
            <a:r>
              <a:rPr lang="en-GB" sz="1000" dirty="0"/>
              <a:t> requirement (127 compared with 60 in January). A trust wide improvement project focusing on </a:t>
            </a:r>
            <a:r>
              <a:rPr lang="en-GB" sz="1000" dirty="0" err="1"/>
              <a:t>specialling</a:t>
            </a:r>
            <a:r>
              <a:rPr lang="en-GB" sz="1000" dirty="0"/>
              <a:t> is being developed to review </a:t>
            </a:r>
            <a:r>
              <a:rPr lang="en-GB" sz="1000" dirty="0" err="1"/>
              <a:t>specialling</a:t>
            </a:r>
            <a:r>
              <a:rPr lang="en-GB" sz="1000" dirty="0"/>
              <a:t> across the organisation.  There has been an increase in 2 reportable red flags in February with the remaining all reducing. The increase was seen in o</a:t>
            </a:r>
            <a:r>
              <a:rPr lang="en-GB" sz="1000" dirty="0" smtClean="0"/>
              <a:t>mission </a:t>
            </a:r>
            <a:r>
              <a:rPr lang="en-GB" sz="1000" dirty="0"/>
              <a:t>of planned mobilisation/washes/</a:t>
            </a:r>
            <a:r>
              <a:rPr lang="en-GB" sz="1000" dirty="0" err="1"/>
              <a:t>obs</a:t>
            </a:r>
            <a:r>
              <a:rPr lang="en-GB" sz="1000" dirty="0"/>
              <a:t> </a:t>
            </a:r>
            <a:r>
              <a:rPr lang="en-GB" sz="1000" dirty="0" smtClean="0"/>
              <a:t>and </a:t>
            </a:r>
            <a:r>
              <a:rPr lang="en-GB" sz="1000" dirty="0"/>
              <a:t>unplanned omission in providing medications. </a:t>
            </a:r>
            <a:endParaRPr lang="en-GB" sz="1000" dirty="0">
              <a:cs typeface="Arial"/>
            </a:endParaRPr>
          </a:p>
        </p:txBody>
      </p:sp>
      <p:sp>
        <p:nvSpPr>
          <p:cNvPr id="8" name="TextBox 7"/>
          <p:cNvSpPr txBox="1"/>
          <p:nvPr/>
        </p:nvSpPr>
        <p:spPr>
          <a:xfrm>
            <a:off x="6196779" y="3429000"/>
            <a:ext cx="5615527" cy="1938992"/>
          </a:xfrm>
          <a:prstGeom prst="rect">
            <a:avLst/>
          </a:prstGeom>
          <a:noFill/>
        </p:spPr>
        <p:txBody>
          <a:bodyPr wrap="square" rtlCol="0">
            <a:spAutoFit/>
          </a:bodyPr>
          <a:lstStyle/>
          <a:p>
            <a:r>
              <a:rPr lang="en-GB" sz="1000" b="1" dirty="0"/>
              <a:t>Maternity red flags</a:t>
            </a:r>
          </a:p>
          <a:p>
            <a:endParaRPr lang="en-GB" sz="1000" b="1" dirty="0"/>
          </a:p>
          <a:p>
            <a:r>
              <a:rPr lang="en-GB" sz="1000" dirty="0"/>
              <a:t>The number of maternity red flags has decreased slightly from </a:t>
            </a:r>
            <a:r>
              <a:rPr lang="en-GB" sz="1000" dirty="0" smtClean="0"/>
              <a:t>179 in January </a:t>
            </a:r>
            <a:r>
              <a:rPr lang="en-GB" sz="1000" dirty="0"/>
              <a:t>to 156 in February.  Graph 11 illustrates the red flags that have been reported with the highest reported </a:t>
            </a:r>
            <a:r>
              <a:rPr lang="en-GB" sz="1000" dirty="0" smtClean="0"/>
              <a:t>being Delay </a:t>
            </a:r>
            <a:r>
              <a:rPr lang="en-GB" sz="1000" dirty="0"/>
              <a:t>of &gt;2hours or more between admission for induction and initiation of process or subsequent prostaglandin administration where required (40% in February 38% in January). 2 other red flags have also increased Delay &gt;6 hours in transfer to delivery unit during </a:t>
            </a:r>
            <a:r>
              <a:rPr lang="en-GB" sz="1000" dirty="0" smtClean="0"/>
              <a:t>induction of labour </a:t>
            </a:r>
            <a:r>
              <a:rPr lang="en-GB" sz="1000" dirty="0"/>
              <a:t>(16% in February 11.7% in January) and unable to facilitate staff break (3.8% in  February 0% in </a:t>
            </a:r>
            <a:r>
              <a:rPr lang="en-GB" sz="1000" dirty="0" smtClean="0"/>
              <a:t>January). </a:t>
            </a:r>
            <a:r>
              <a:rPr lang="en-GB" sz="1000" dirty="0"/>
              <a:t>All other red flags have seen a reduction. </a:t>
            </a:r>
            <a:r>
              <a:rPr lang="en-US" sz="1000" dirty="0" smtClean="0"/>
              <a:t>High </a:t>
            </a:r>
            <a:r>
              <a:rPr lang="en-US" sz="1000" dirty="0"/>
              <a:t>numbers of unresolved red flags that cannot be mitigated will trigger escalation to divert policy with actions including:- redeployment of staff to higher acuity areas, seeking support from system for elective work such as caesarean sections and inductions of </a:t>
            </a:r>
            <a:r>
              <a:rPr lang="en-GB" sz="1000" dirty="0"/>
              <a:t>labour</a:t>
            </a:r>
            <a:r>
              <a:rPr lang="en-US" sz="1000" dirty="0"/>
              <a:t>.</a:t>
            </a:r>
            <a:endParaRPr lang="en-GB" sz="1000" dirty="0"/>
          </a:p>
        </p:txBody>
      </p:sp>
      <p:pic>
        <p:nvPicPr>
          <p:cNvPr id="9" name="Picture 8"/>
          <p:cNvPicPr>
            <a:picLocks noChangeAspect="1"/>
          </p:cNvPicPr>
          <p:nvPr/>
        </p:nvPicPr>
        <p:blipFill>
          <a:blip r:embed="rId3"/>
          <a:stretch>
            <a:fillRect/>
          </a:stretch>
        </p:blipFill>
        <p:spPr>
          <a:xfrm>
            <a:off x="307494" y="577983"/>
            <a:ext cx="5687726" cy="2622417"/>
          </a:xfrm>
          <a:prstGeom prst="rect">
            <a:avLst/>
          </a:prstGeom>
        </p:spPr>
      </p:pic>
      <p:pic>
        <p:nvPicPr>
          <p:cNvPr id="11" name="Picture 10"/>
          <p:cNvPicPr>
            <a:picLocks noChangeAspect="1"/>
          </p:cNvPicPr>
          <p:nvPr/>
        </p:nvPicPr>
        <p:blipFill>
          <a:blip r:embed="rId4"/>
          <a:stretch>
            <a:fillRect/>
          </a:stretch>
        </p:blipFill>
        <p:spPr>
          <a:xfrm>
            <a:off x="307494" y="3271605"/>
            <a:ext cx="5687726" cy="2690284"/>
          </a:xfrm>
          <a:prstGeom prst="rect">
            <a:avLst/>
          </a:prstGeom>
        </p:spPr>
      </p:pic>
    </p:spTree>
    <p:extLst>
      <p:ext uri="{BB962C8B-B14F-4D97-AF65-F5344CB8AC3E}">
        <p14:creationId xmlns:p14="http://schemas.microsoft.com/office/powerpoint/2010/main" val="211487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14114" y="613723"/>
            <a:ext cx="6418384" cy="4639247"/>
          </a:xfrm>
        </p:spPr>
        <p:txBody>
          <a:bodyPr lIns="0" tIns="0" rIns="0" bIns="0" anchor="t"/>
          <a:lstStyle/>
          <a:p>
            <a:r>
              <a:rPr lang="en-GB" sz="1200" b="1" dirty="0"/>
              <a:t>Incidents reported relating to staff shortages</a:t>
            </a:r>
          </a:p>
          <a:p>
            <a:r>
              <a:rPr lang="en-GB" sz="1200" dirty="0"/>
              <a:t>Graph 12 illustrates the trend in Safety Learning Reports (SLRs) completed in relation to nurse staffing. In February there were 54 incidents reported compared to 62 in January. </a:t>
            </a:r>
          </a:p>
          <a:p>
            <a:r>
              <a:rPr lang="en-GB" sz="1200" dirty="0"/>
              <a:t>The majority of the incidents related to staffing levels in February were reported by division D  with 19. The highest reporting area being Ward D7 (10). </a:t>
            </a:r>
          </a:p>
          <a:p>
            <a:r>
              <a:rPr lang="en-GB" sz="1200" b="1" dirty="0"/>
              <a:t>Care hours per patient day (CHPPD)</a:t>
            </a:r>
            <a:endParaRPr lang="en-GB" sz="1200" b="1" dirty="0">
              <a:cs typeface="Arial"/>
            </a:endParaRPr>
          </a:p>
          <a:p>
            <a:r>
              <a:rPr lang="en-GB" sz="1200" dirty="0"/>
              <a:t>Care hours per patient day (CHPPD) is the total number of hours worked on the roster (clinical staff including AHPs) divided by the bed state captured at 23.59 each day. NHS Improvement began collecting care hours per patient day formally in May 2016 as part of the Carter Programme. All Trusts are required to report this figure externally. </a:t>
            </a:r>
            <a:endParaRPr lang="en-GB" sz="1200" dirty="0">
              <a:cs typeface="Arial"/>
            </a:endParaRPr>
          </a:p>
          <a:p>
            <a:r>
              <a:rPr lang="en-GB" sz="1200" dirty="0"/>
              <a:t>CUH CHPPD recorded for February has increased to 9.43 from 9.36 in January however this remains below other </a:t>
            </a:r>
            <a:r>
              <a:rPr lang="en-GB" sz="1200" dirty="0" err="1"/>
              <a:t>Shelford</a:t>
            </a:r>
            <a:r>
              <a:rPr lang="en-GB" sz="1200" dirty="0"/>
              <a:t> hospitals (9.6).</a:t>
            </a:r>
            <a:endParaRPr lang="en-GB" sz="1000" b="1" dirty="0">
              <a:cs typeface="Arial"/>
            </a:endParaRPr>
          </a:p>
          <a:p>
            <a:r>
              <a:rPr lang="en-GB" sz="1200" dirty="0"/>
              <a:t>In maternity, from 1 April 2021, the total number of patients now includes babies in addition to transitional care areas and mothers who are registered as a patient. CHPPD for the delivery unit in January has decreased to 16.51 (18.04 in January). </a:t>
            </a:r>
            <a:endParaRPr lang="en-GB" sz="1200" dirty="0">
              <a:cs typeface="Arial"/>
            </a:endParaRPr>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a:t>Graph 13: Care Hours Per Patient Day (CHPPD)</a:t>
            </a:r>
          </a:p>
        </p:txBody>
      </p:sp>
      <p:pic>
        <p:nvPicPr>
          <p:cNvPr id="5" name="Picture 4"/>
          <p:cNvPicPr>
            <a:picLocks noChangeAspect="1"/>
          </p:cNvPicPr>
          <p:nvPr/>
        </p:nvPicPr>
        <p:blipFill>
          <a:blip r:embed="rId3"/>
          <a:stretch>
            <a:fillRect/>
          </a:stretch>
        </p:blipFill>
        <p:spPr>
          <a:xfrm>
            <a:off x="196600" y="436680"/>
            <a:ext cx="5073032" cy="2902840"/>
          </a:xfrm>
          <a:prstGeom prst="rect">
            <a:avLst/>
          </a:prstGeom>
        </p:spPr>
      </p:pic>
      <p:pic>
        <p:nvPicPr>
          <p:cNvPr id="6" name="Picture 5"/>
          <p:cNvPicPr>
            <a:picLocks noChangeAspect="1"/>
          </p:cNvPicPr>
          <p:nvPr/>
        </p:nvPicPr>
        <p:blipFill>
          <a:blip r:embed="rId4"/>
          <a:stretch>
            <a:fillRect/>
          </a:stretch>
        </p:blipFill>
        <p:spPr>
          <a:xfrm>
            <a:off x="196601" y="3684909"/>
            <a:ext cx="5073032" cy="2240403"/>
          </a:xfrm>
          <a:prstGeom prst="rect">
            <a:avLst/>
          </a:prstGeom>
        </p:spPr>
      </p:pic>
    </p:spTree>
    <p:extLst>
      <p:ext uri="{BB962C8B-B14F-4D97-AF65-F5344CB8AC3E}">
        <p14:creationId xmlns:p14="http://schemas.microsoft.com/office/powerpoint/2010/main" val="2262183393"/>
      </p:ext>
    </p:extLst>
  </p:cSld>
  <p:clrMapOvr>
    <a:masterClrMapping/>
  </p:clrMapOvr>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dec3adb-d09d-4241-b3ea-64297592f072">
      <UserInfo>
        <DisplayName>GARRATT, Claire (CAMBRIDGE UNIVERSITY HOSPITALS NHS FOUNDATION TRUST)</DisplayName>
        <AccountId>19</AccountId>
        <AccountType/>
      </UserInfo>
      <UserInfo>
        <DisplayName>WILKINSON, Meg (CAMBRIDGE UNIVERSITY HOSPITALS NHS FOUNDATION TRUST)</DisplayName>
        <AccountId>21</AccountId>
        <AccountType/>
      </UserInfo>
    </SharedWithUsers>
    <_activity xmlns="791676c0-7620-4d05-9a7f-6b36c858852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45800B745A6C42AEEDD284E86EF1F1" ma:contentTypeVersion="13" ma:contentTypeDescription="Create a new document." ma:contentTypeScope="" ma:versionID="de8ec6a106474c9b93b6de65ed0ff023">
  <xsd:schema xmlns:xsd="http://www.w3.org/2001/XMLSchema" xmlns:xs="http://www.w3.org/2001/XMLSchema" xmlns:p="http://schemas.microsoft.com/office/2006/metadata/properties" xmlns:ns1="http://schemas.microsoft.com/sharepoint/v3" xmlns:ns3="0dec3adb-d09d-4241-b3ea-64297592f072" xmlns:ns4="791676c0-7620-4d05-9a7f-6b36c8588526" targetNamespace="http://schemas.microsoft.com/office/2006/metadata/properties" ma:root="true" ma:fieldsID="45a58c4cfd3f25a5ad5ef02ff7889890" ns1:_="" ns3:_="" ns4:_="">
    <xsd:import namespace="http://schemas.microsoft.com/sharepoint/v3"/>
    <xsd:import namespace="0dec3adb-d09d-4241-b3ea-64297592f072"/>
    <xsd:import namespace="791676c0-7620-4d05-9a7f-6b36c8588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1:_ip_UnifiedCompliancePolicyProperties" minOccurs="0"/>
                <xsd:element ref="ns1:_ip_UnifiedCompliancePolicyUIAction" minOccurs="0"/>
                <xsd:element ref="ns4:MediaServiceDateTaken" minOccurs="0"/>
                <xsd:element ref="ns4:MediaServiceObjectDetectorVersions" minOccurs="0"/>
                <xsd:element ref="ns4:MediaServiceAutoTags"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ec3adb-d09d-4241-b3ea-64297592f0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1676c0-7620-4d05-9a7f-6b36c85885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7EA7BF-54F5-4225-9EA9-A545C225684A}">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0dec3adb-d09d-4241-b3ea-64297592f072"/>
    <ds:schemaRef ds:uri="791676c0-7620-4d05-9a7f-6b36c8588526"/>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851DC047-B088-4B47-AEAA-E2384367D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ec3adb-d09d-4241-b3ea-64297592f072"/>
    <ds:schemaRef ds:uri="791676c0-7620-4d05-9a7f-6b36c8588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355A6F-CCD6-4F37-9022-B6ABA2EF5B1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648</TotalTime>
  <Words>3150</Words>
  <Application>Microsoft Office PowerPoint</Application>
  <PresentationFormat>Widescreen</PresentationFormat>
  <Paragraphs>120</Paragraphs>
  <Slides>19</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 (CAMBRIDGE UNIVERSITY HOSPITALS NHS FOUNDATION TRUST)</cp:lastModifiedBy>
  <cp:revision>44</cp:revision>
  <cp:lastPrinted>2024-01-04T13:41:31Z</cp:lastPrinted>
  <dcterms:created xsi:type="dcterms:W3CDTF">2021-01-14T12:16:07Z</dcterms:created>
  <dcterms:modified xsi:type="dcterms:W3CDTF">2024-04-11T16:35:50Z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0x010100F045800B745A6C42AEEDD284E86EF1F1</vt:lpwstr>
  </property>
</Properties>
</file>