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16_84207228.xml" ContentType="application/vnd.ms-powerpoint.comments+xml"/>
  <Override PartName="/docMetadata/LabelInfo.xml" ContentType="application/vnd.ms-office.classificationlabels+xml"/>
  <Override PartName="/ppt/authors.xml" ContentType="application/vnd.ms-powerpoint.author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72" r:id="rId5"/>
  </p:sldMasterIdLst>
  <p:notesMasterIdLst>
    <p:notesMasterId r:id="rId24"/>
  </p:notesMasterIdLst>
  <p:handoutMasterIdLst>
    <p:handoutMasterId r:id="rId25"/>
  </p:handoutMasterIdLst>
  <p:sldIdLst>
    <p:sldId id="257" r:id="rId6"/>
    <p:sldId id="273" r:id="rId7"/>
    <p:sldId id="298" r:id="rId8"/>
    <p:sldId id="299" r:id="rId9"/>
    <p:sldId id="295" r:id="rId10"/>
    <p:sldId id="274" r:id="rId11"/>
    <p:sldId id="305" r:id="rId12"/>
    <p:sldId id="277" r:id="rId13"/>
    <p:sldId id="282" r:id="rId14"/>
    <p:sldId id="278" r:id="rId15"/>
    <p:sldId id="307" r:id="rId16"/>
    <p:sldId id="309" r:id="rId17"/>
    <p:sldId id="310" r:id="rId18"/>
    <p:sldId id="311" r:id="rId19"/>
    <p:sldId id="312" r:id="rId20"/>
    <p:sldId id="313" r:id="rId21"/>
    <p:sldId id="300" r:id="rId22"/>
    <p:sldId id="301" r:id="rId23"/>
  </p:sldIdLst>
  <p:sldSz cx="12192000" cy="6858000"/>
  <p:notesSz cx="7102475" cy="10233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9EA159A-0E57-46CC-8640-E921CE5CDD4B}">
          <p14:sldIdLst>
            <p14:sldId id="257"/>
            <p14:sldId id="273"/>
            <p14:sldId id="298"/>
            <p14:sldId id="299"/>
            <p14:sldId id="295"/>
            <p14:sldId id="274"/>
            <p14:sldId id="305"/>
            <p14:sldId id="277"/>
            <p14:sldId id="282"/>
            <p14:sldId id="278"/>
            <p14:sldId id="307"/>
            <p14:sldId id="309"/>
            <p14:sldId id="310"/>
            <p14:sldId id="311"/>
            <p14:sldId id="312"/>
            <p14:sldId id="313"/>
            <p14:sldId id="300"/>
            <p14:sldId id="30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9A939C-15B8-BC34-4C43-BB745B3278A0}" name="GRAY, Christopher (CAMBRIDGE UNIVERSITY HOSPITALS NHS FOUNDATION TRUST)" initials="CG" userId="S::christopher.gray9@nhs.net::ec16891a-4bbe-49af-a384-fa453c8a86b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MALL, Amanda (CAMBRIDGE UNIVERSITY HOSPITALS NHS FOUNDATION TRUST)" initials="SA(UHNFT" lastIdx="2" clrIdx="0">
    <p:extLst>
      <p:ext uri="{19B8F6BF-5375-455C-9EA6-DF929625EA0E}">
        <p15:presenceInfo xmlns:p15="http://schemas.microsoft.com/office/powerpoint/2012/main" userId="SMALL, Amanda (CAMBRIDGE UNIVERSITY HOSPITALS NHS FOUNDATION TRUST)" providerId="None"/>
      </p:ext>
    </p:extLst>
  </p:cmAuthor>
  <p:cmAuthor id="2" name="Small, Amanda" initials="SA" lastIdx="5" clrIdx="1"/>
  <p:cmAuthor id="3" name="GRAY, Christopher (CAMBRIDGE UNIVERSITY HOSPITALS NHS FOUNDATION TRUST)" initials="GT" lastIdx="5" clrIdx="2">
    <p:extLst>
      <p:ext uri="{19B8F6BF-5375-455C-9EA6-DF929625EA0E}">
        <p15:presenceInfo xmlns:p15="http://schemas.microsoft.com/office/powerpoint/2012/main" userId="S::christopher.gray9@nhs.net::ec16891a-4bbe-49af-a384-fa453c8a86b7" providerId="AD"/>
      </p:ext>
    </p:extLst>
  </p:cmAuthor>
  <p:cmAuthor id="4" name="GRAY, Christopher (CAMBRIDGE UNIVERSITY HOSPITALS NHS FOUNDATION TRUST)" initials="GC(UHNFT" lastIdx="3" clrIdx="3">
    <p:extLst>
      <p:ext uri="{19B8F6BF-5375-455C-9EA6-DF929625EA0E}">
        <p15:presenceInfo xmlns:p15="http://schemas.microsoft.com/office/powerpoint/2012/main" userId="GRAY, Christopher (CAMBRIDGE UNIVERSITY HOSPITALS NHS FOUNDATION TRUST)" providerId="None"/>
      </p:ext>
    </p:extLst>
  </p:cmAuthor>
  <p:cmAuthor id="5" name="Amanda Small" initials="AS" lastIdx="1" clrIdx="4">
    <p:extLst>
      <p:ext uri="{19B8F6BF-5375-455C-9EA6-DF929625EA0E}">
        <p15:presenceInfo xmlns:p15="http://schemas.microsoft.com/office/powerpoint/2012/main" userId="Amanda Sma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35" autoAdjust="0"/>
    <p:restoredTop sz="94660"/>
  </p:normalViewPr>
  <p:slideViewPr>
    <p:cSldViewPr snapToGrid="0">
      <p:cViewPr varScale="1">
        <p:scale>
          <a:sx n="61" d="100"/>
          <a:sy n="61" d="100"/>
        </p:scale>
        <p:origin x="1072" y="6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Gray" userId="6b35436240c8ac61" providerId="LiveId" clId="{9A3C00E6-D445-4174-B1EE-321744C08CD5}"/>
    <pc:docChg chg="modSld">
      <pc:chgData name="Chris Gray" userId="6b35436240c8ac61" providerId="LiveId" clId="{9A3C00E6-D445-4174-B1EE-321744C08CD5}" dt="2024-01-31T16:46:47.627" v="2" actId="404"/>
      <pc:docMkLst>
        <pc:docMk/>
      </pc:docMkLst>
      <pc:sldChg chg="modSp mod">
        <pc:chgData name="Chris Gray" userId="6b35436240c8ac61" providerId="LiveId" clId="{9A3C00E6-D445-4174-B1EE-321744C08CD5}" dt="2024-01-31T16:46:47.627" v="2" actId="404"/>
        <pc:sldMkLst>
          <pc:docMk/>
          <pc:sldMk cId="4091193793" sldId="273"/>
        </pc:sldMkLst>
        <pc:spChg chg="mod">
          <ac:chgData name="Chris Gray" userId="6b35436240c8ac61" providerId="LiveId" clId="{9A3C00E6-D445-4174-B1EE-321744C08CD5}" dt="2024-01-31T16:46:47.627" v="2" actId="404"/>
          <ac:spMkLst>
            <pc:docMk/>
            <pc:sldMk cId="4091193793" sldId="273"/>
            <ac:spMk id="6" creationId="{7126FB55-7EC4-2644-1A3D-C8A85EA82FC6}"/>
          </ac:spMkLst>
        </pc:spChg>
      </pc:sldChg>
    </pc:docChg>
  </pc:docChgLst>
</pc:chgInfo>
</file>

<file path=ppt/comments/modernComment_116_84207228.xml><?xml version="1.0" encoding="utf-8"?>
<p188:cmLst xmlns:a="http://schemas.openxmlformats.org/drawingml/2006/main" xmlns:r="http://schemas.openxmlformats.org/officeDocument/2006/relationships" xmlns:p188="http://schemas.microsoft.com/office/powerpoint/2018/8/main">
  <p188:cm id="{2721D4AF-AAB0-4354-AB10-54B60FE0FE5D}" authorId="{979A939C-15B8-BC34-4C43-BB745B3278A0}" created="2024-01-31T11:32:02.805">
    <ac:txMkLst xmlns:ac="http://schemas.microsoft.com/office/drawing/2013/main/command">
      <pc:docMk xmlns:pc="http://schemas.microsoft.com/office/powerpoint/2013/main/command"/>
      <pc:sldMk xmlns:pc="http://schemas.microsoft.com/office/powerpoint/2013/main/command" cId="2216718888" sldId="278"/>
      <ac:spMk id="11" creationId="{00000000-0000-0000-0000-000000000000}"/>
      <ac:txMk cp="1127" len="529">
        <ac:context len="1659" hash="2291740963"/>
      </ac:txMk>
    </ac:txMkLst>
    <p188:pos x="5640918" y="3924441"/>
    <p188:txBody>
      <a:bodyPr/>
      <a:lstStyle/>
      <a:p>
        <a:r>
          <a:rPr lang="en-GB"/>
          <a:t>Hi Amanda, I don’t know if want to mention the work with did with target ops pool for December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3428"/>
          </a:xfrm>
          <a:prstGeom prst="rect">
            <a:avLst/>
          </a:prstGeom>
        </p:spPr>
        <p:txBody>
          <a:bodyPr vert="horz" lIns="99057" tIns="49528" rIns="99057" bIns="49528" rtlCol="0"/>
          <a:lstStyle>
            <a:lvl1pPr algn="l">
              <a:defRPr sz="1300"/>
            </a:lvl1pPr>
          </a:lstStyle>
          <a:p>
            <a:endParaRPr lang="en-US"/>
          </a:p>
        </p:txBody>
      </p:sp>
      <p:sp>
        <p:nvSpPr>
          <p:cNvPr id="3" name="Date Placeholder 2"/>
          <p:cNvSpPr>
            <a:spLocks noGrp="1"/>
          </p:cNvSpPr>
          <p:nvPr>
            <p:ph type="dt" sz="quarter" idx="1"/>
          </p:nvPr>
        </p:nvSpPr>
        <p:spPr>
          <a:xfrm>
            <a:off x="4023092" y="0"/>
            <a:ext cx="3077739" cy="513428"/>
          </a:xfrm>
          <a:prstGeom prst="rect">
            <a:avLst/>
          </a:prstGeom>
        </p:spPr>
        <p:txBody>
          <a:bodyPr vert="horz" lIns="99057" tIns="49528" rIns="99057" bIns="49528" rtlCol="0"/>
          <a:lstStyle>
            <a:lvl1pPr algn="r">
              <a:defRPr sz="1300"/>
            </a:lvl1pPr>
          </a:lstStyle>
          <a:p>
            <a:fld id="{1E1129E1-D328-B746-9CC0-7B9EBF8223D7}" type="datetimeFigureOut">
              <a:t>2/8/2024</a:t>
            </a:fld>
            <a:endParaRPr lang="en-US"/>
          </a:p>
        </p:txBody>
      </p:sp>
      <p:sp>
        <p:nvSpPr>
          <p:cNvPr id="4" name="Footer Placeholder 3"/>
          <p:cNvSpPr>
            <a:spLocks noGrp="1"/>
          </p:cNvSpPr>
          <p:nvPr>
            <p:ph type="ftr" sz="quarter" idx="2"/>
          </p:nvPr>
        </p:nvSpPr>
        <p:spPr>
          <a:xfrm>
            <a:off x="0" y="9719598"/>
            <a:ext cx="3077739" cy="513427"/>
          </a:xfrm>
          <a:prstGeom prst="rect">
            <a:avLst/>
          </a:prstGeom>
        </p:spPr>
        <p:txBody>
          <a:bodyPr vert="horz" lIns="99057" tIns="49528" rIns="99057" bIns="49528" rtlCol="0" anchor="b"/>
          <a:lstStyle>
            <a:lvl1pPr algn="l">
              <a:defRPr sz="1300"/>
            </a:lvl1pPr>
          </a:lstStyle>
          <a:p>
            <a:endParaRPr lang="en-US"/>
          </a:p>
        </p:txBody>
      </p:sp>
      <p:sp>
        <p:nvSpPr>
          <p:cNvPr id="5" name="Slide Number Placeholder 4"/>
          <p:cNvSpPr>
            <a:spLocks noGrp="1"/>
          </p:cNvSpPr>
          <p:nvPr>
            <p:ph type="sldNum" sz="quarter" idx="3"/>
          </p:nvPr>
        </p:nvSpPr>
        <p:spPr>
          <a:xfrm>
            <a:off x="4023092" y="9719598"/>
            <a:ext cx="3077739" cy="513427"/>
          </a:xfrm>
          <a:prstGeom prst="rect">
            <a:avLst/>
          </a:prstGeom>
        </p:spPr>
        <p:txBody>
          <a:bodyPr vert="horz" lIns="99057" tIns="49528" rIns="99057" bIns="49528" rtlCol="0" anchor="b"/>
          <a:lstStyle>
            <a:lvl1pPr algn="r">
              <a:defRPr sz="1300"/>
            </a:lvl1pPr>
          </a:lstStyle>
          <a:p>
            <a:fld id="{8E987601-8A91-7446-886B-751609DB2936}" type="slidenum">
              <a:t>‹#›</a:t>
            </a:fld>
            <a:endParaRPr lang="en-US"/>
          </a:p>
        </p:txBody>
      </p:sp>
    </p:spTree>
    <p:extLst>
      <p:ext uri="{BB962C8B-B14F-4D97-AF65-F5344CB8AC3E}">
        <p14:creationId xmlns:p14="http://schemas.microsoft.com/office/powerpoint/2010/main" val="533735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3428"/>
          </a:xfrm>
          <a:prstGeom prst="rect">
            <a:avLst/>
          </a:prstGeom>
        </p:spPr>
        <p:txBody>
          <a:bodyPr vert="horz" lIns="99057" tIns="49528" rIns="99057" bIns="49528" rtlCol="0"/>
          <a:lstStyle>
            <a:lvl1pPr algn="l">
              <a:defRPr sz="1300"/>
            </a:lvl1pPr>
          </a:lstStyle>
          <a:p>
            <a:endParaRPr lang="en-US"/>
          </a:p>
        </p:txBody>
      </p:sp>
      <p:sp>
        <p:nvSpPr>
          <p:cNvPr id="3" name="Date Placeholder 2"/>
          <p:cNvSpPr>
            <a:spLocks noGrp="1"/>
          </p:cNvSpPr>
          <p:nvPr>
            <p:ph type="dt" idx="1"/>
          </p:nvPr>
        </p:nvSpPr>
        <p:spPr>
          <a:xfrm>
            <a:off x="4023092" y="0"/>
            <a:ext cx="3077739" cy="513428"/>
          </a:xfrm>
          <a:prstGeom prst="rect">
            <a:avLst/>
          </a:prstGeom>
        </p:spPr>
        <p:txBody>
          <a:bodyPr vert="horz" lIns="99057" tIns="49528" rIns="99057" bIns="49528" rtlCol="0"/>
          <a:lstStyle>
            <a:lvl1pPr algn="r">
              <a:defRPr sz="1300"/>
            </a:lvl1pPr>
          </a:lstStyle>
          <a:p>
            <a:fld id="{40B0DB40-3F96-CC4B-84D4-CD6F986D22BD}" type="datetimeFigureOut">
              <a:t>2/8/2024</a:t>
            </a:fld>
            <a:endParaRPr lang="en-US"/>
          </a:p>
        </p:txBody>
      </p:sp>
      <p:sp>
        <p:nvSpPr>
          <p:cNvPr id="4" name="Slide Image Placeholder 3"/>
          <p:cNvSpPr>
            <a:spLocks noGrp="1" noRot="1" noChangeAspect="1"/>
          </p:cNvSpPr>
          <p:nvPr>
            <p:ph type="sldImg" idx="2"/>
          </p:nvPr>
        </p:nvSpPr>
        <p:spPr>
          <a:xfrm>
            <a:off x="482600" y="1279525"/>
            <a:ext cx="6137275" cy="3452813"/>
          </a:xfrm>
          <a:prstGeom prst="rect">
            <a:avLst/>
          </a:prstGeom>
          <a:noFill/>
          <a:ln w="12700">
            <a:solidFill>
              <a:prstClr val="black"/>
            </a:solidFill>
          </a:ln>
        </p:spPr>
        <p:txBody>
          <a:bodyPr vert="horz" lIns="99057" tIns="49528" rIns="99057" bIns="49528" rtlCol="0" anchor="ctr"/>
          <a:lstStyle/>
          <a:p>
            <a:endParaRPr lang="en-US"/>
          </a:p>
        </p:txBody>
      </p:sp>
      <p:sp>
        <p:nvSpPr>
          <p:cNvPr id="5" name="Notes Placeholder 4"/>
          <p:cNvSpPr>
            <a:spLocks noGrp="1"/>
          </p:cNvSpPr>
          <p:nvPr>
            <p:ph type="body" sz="quarter" idx="3"/>
          </p:nvPr>
        </p:nvSpPr>
        <p:spPr>
          <a:xfrm>
            <a:off x="710248" y="4924643"/>
            <a:ext cx="5681980" cy="4029254"/>
          </a:xfrm>
          <a:prstGeom prst="rect">
            <a:avLst/>
          </a:prstGeom>
        </p:spPr>
        <p:txBody>
          <a:bodyPr vert="horz" lIns="99057" tIns="49528" rIns="99057" bIns="495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19598"/>
            <a:ext cx="3077739" cy="513427"/>
          </a:xfrm>
          <a:prstGeom prst="rect">
            <a:avLst/>
          </a:prstGeom>
        </p:spPr>
        <p:txBody>
          <a:bodyPr vert="horz" lIns="99057" tIns="49528" rIns="99057" bIns="49528" rtlCol="0" anchor="b"/>
          <a:lstStyle>
            <a:lvl1pPr algn="l">
              <a:defRPr sz="1300"/>
            </a:lvl1pPr>
          </a:lstStyle>
          <a:p>
            <a:endParaRPr lang="en-US"/>
          </a:p>
        </p:txBody>
      </p:sp>
      <p:sp>
        <p:nvSpPr>
          <p:cNvPr id="7" name="Slide Number Placeholder 6"/>
          <p:cNvSpPr>
            <a:spLocks noGrp="1"/>
          </p:cNvSpPr>
          <p:nvPr>
            <p:ph type="sldNum" sz="quarter" idx="5"/>
          </p:nvPr>
        </p:nvSpPr>
        <p:spPr>
          <a:xfrm>
            <a:off x="4023092" y="9719598"/>
            <a:ext cx="3077739" cy="513427"/>
          </a:xfrm>
          <a:prstGeom prst="rect">
            <a:avLst/>
          </a:prstGeom>
        </p:spPr>
        <p:txBody>
          <a:bodyPr vert="horz" lIns="99057" tIns="49528" rIns="99057" bIns="49528" rtlCol="0" anchor="b"/>
          <a:lstStyle>
            <a:lvl1pPr algn="r">
              <a:defRPr sz="1300"/>
            </a:lvl1pPr>
          </a:lstStyle>
          <a:p>
            <a:fld id="{B3E1EA6D-1D97-C245-97DB-427E6C7389DC}" type="slidenum">
              <a:t>‹#›</a:t>
            </a:fld>
            <a:endParaRPr lang="en-US"/>
          </a:p>
        </p:txBody>
      </p:sp>
    </p:spTree>
    <p:extLst>
      <p:ext uri="{BB962C8B-B14F-4D97-AF65-F5344CB8AC3E}">
        <p14:creationId xmlns:p14="http://schemas.microsoft.com/office/powerpoint/2010/main" val="1605162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E1EA6D-1D97-C245-97DB-427E6C7389DC}" type="slidenum">
              <a:rPr lang="uk-UA"/>
              <a:t>1</a:t>
            </a:fld>
            <a:endParaRPr lang="uk-UA"/>
          </a:p>
        </p:txBody>
      </p:sp>
    </p:spTree>
    <p:extLst>
      <p:ext uri="{BB962C8B-B14F-4D97-AF65-F5344CB8AC3E}">
        <p14:creationId xmlns:p14="http://schemas.microsoft.com/office/powerpoint/2010/main" val="826195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3E1EA6D-1D97-C245-97DB-427E6C7389DC}" type="slidenum">
              <a:rPr lang="en-GB" smtClean="0"/>
              <a:t>18</a:t>
            </a:fld>
            <a:endParaRPr lang="en-GB"/>
          </a:p>
        </p:txBody>
      </p:sp>
    </p:spTree>
    <p:extLst>
      <p:ext uri="{BB962C8B-B14F-4D97-AF65-F5344CB8AC3E}">
        <p14:creationId xmlns:p14="http://schemas.microsoft.com/office/powerpoint/2010/main" val="1486913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E1EA6D-1D97-C245-97DB-427E6C7389DC}" type="slidenum">
              <a:rPr lang="uk-UA"/>
              <a:t>2</a:t>
            </a:fld>
            <a:endParaRPr lang="uk-UA"/>
          </a:p>
        </p:txBody>
      </p:sp>
    </p:spTree>
    <p:extLst>
      <p:ext uri="{BB962C8B-B14F-4D97-AF65-F5344CB8AC3E}">
        <p14:creationId xmlns:p14="http://schemas.microsoft.com/office/powerpoint/2010/main" val="2449385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E1EA6D-1D97-C245-97DB-427E6C7389DC}" type="slidenum">
              <a:rPr lang="uk-UA"/>
              <a:t>3</a:t>
            </a:fld>
            <a:endParaRPr lang="uk-UA"/>
          </a:p>
        </p:txBody>
      </p:sp>
    </p:spTree>
    <p:extLst>
      <p:ext uri="{BB962C8B-B14F-4D97-AF65-F5344CB8AC3E}">
        <p14:creationId xmlns:p14="http://schemas.microsoft.com/office/powerpoint/2010/main" val="3650303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E1EA6D-1D97-C245-97DB-427E6C7389DC}" type="slidenum">
              <a:rPr lang="uk-UA"/>
              <a:t>4</a:t>
            </a:fld>
            <a:endParaRPr lang="uk-UA"/>
          </a:p>
        </p:txBody>
      </p:sp>
    </p:spTree>
    <p:extLst>
      <p:ext uri="{BB962C8B-B14F-4D97-AF65-F5344CB8AC3E}">
        <p14:creationId xmlns:p14="http://schemas.microsoft.com/office/powerpoint/2010/main" val="2291228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E1EA6D-1D97-C245-97DB-427E6C7389DC}" type="slidenum">
              <a:rPr kumimoji="0" lang="uk-UA"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uk-UA"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1122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E1EA6D-1D97-C245-97DB-427E6C7389DC}" type="slidenum">
              <a:rPr lang="uk-UA"/>
              <a:t>6</a:t>
            </a:fld>
            <a:endParaRPr lang="uk-UA"/>
          </a:p>
        </p:txBody>
      </p:sp>
    </p:spTree>
    <p:extLst>
      <p:ext uri="{BB962C8B-B14F-4D97-AF65-F5344CB8AC3E}">
        <p14:creationId xmlns:p14="http://schemas.microsoft.com/office/powerpoint/2010/main" val="3707941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E1EA6D-1D97-C245-97DB-427E6C7389DC}" type="slidenum">
              <a:rPr lang="uk-UA"/>
              <a:t>7</a:t>
            </a:fld>
            <a:endParaRPr lang="uk-UA"/>
          </a:p>
        </p:txBody>
      </p:sp>
    </p:spTree>
    <p:extLst>
      <p:ext uri="{BB962C8B-B14F-4D97-AF65-F5344CB8AC3E}">
        <p14:creationId xmlns:p14="http://schemas.microsoft.com/office/powerpoint/2010/main" val="1907471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3E1EA6D-1D97-C245-97DB-427E6C7389DC}" type="slidenum">
              <a:rPr lang="en-GB" smtClean="0"/>
              <a:t>8</a:t>
            </a:fld>
            <a:endParaRPr lang="en-GB"/>
          </a:p>
        </p:txBody>
      </p:sp>
    </p:spTree>
    <p:extLst>
      <p:ext uri="{BB962C8B-B14F-4D97-AF65-F5344CB8AC3E}">
        <p14:creationId xmlns:p14="http://schemas.microsoft.com/office/powerpoint/2010/main" val="784433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E1EA6D-1D97-C245-97DB-427E6C7389DC}" type="slidenum">
              <a:rPr lang="en-GB" smtClean="0"/>
              <a:t>9</a:t>
            </a:fld>
            <a:endParaRPr lang="en-GB"/>
          </a:p>
        </p:txBody>
      </p:sp>
    </p:spTree>
    <p:extLst>
      <p:ext uri="{BB962C8B-B14F-4D97-AF65-F5344CB8AC3E}">
        <p14:creationId xmlns:p14="http://schemas.microsoft.com/office/powerpoint/2010/main" val="16921368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Style 1">
    <p:spTree>
      <p:nvGrpSpPr>
        <p:cNvPr id="1" name=""/>
        <p:cNvGrpSpPr/>
        <p:nvPr/>
      </p:nvGrpSpPr>
      <p:grpSpPr>
        <a:xfrm>
          <a:off x="0" y="0"/>
          <a:ext cx="0" cy="0"/>
          <a:chOff x="0" y="0"/>
          <a:chExt cx="0" cy="0"/>
        </a:xfrm>
      </p:grpSpPr>
      <p:cxnSp>
        <p:nvCxnSpPr>
          <p:cNvPr id="26" name="Straight Connector 25"/>
          <p:cNvCxnSpPr/>
          <p:nvPr userDrawn="1"/>
        </p:nvCxnSpPr>
        <p:spPr>
          <a:xfrm>
            <a:off x="66456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userDrawn="1"/>
        </p:nvSpPr>
        <p:spPr>
          <a:xfrm>
            <a:off x="10615064" y="3961685"/>
            <a:ext cx="1229989" cy="1231106"/>
          </a:xfrm>
          <a:prstGeom prst="rect">
            <a:avLst/>
          </a:prstGeom>
          <a:noFill/>
        </p:spPr>
        <p:txBody>
          <a:bodyPr wrap="square" lIns="0" tIns="0" rIns="0" bIns="0" rtlCol="0">
            <a:spAutoFit/>
          </a:bodyPr>
          <a:lstStyle/>
          <a:p>
            <a:pPr algn="r"/>
            <a:r>
              <a:rPr lang="en-US" sz="2000" b="1">
                <a:solidFill>
                  <a:srgbClr val="0067A5"/>
                </a:solidFill>
                <a:latin typeface="Arial" charset="0"/>
                <a:ea typeface="Arial" charset="0"/>
                <a:cs typeface="Arial" charset="0"/>
              </a:rPr>
              <a:t>Together</a:t>
            </a:r>
          </a:p>
          <a:p>
            <a:pPr algn="r"/>
            <a:r>
              <a:rPr lang="en-US" sz="2000" b="1">
                <a:latin typeface="Arial" charset="0"/>
                <a:ea typeface="Arial" charset="0"/>
                <a:cs typeface="Arial" charset="0"/>
              </a:rPr>
              <a:t>Safe</a:t>
            </a:r>
          </a:p>
          <a:p>
            <a:pPr algn="r"/>
            <a:r>
              <a:rPr lang="en-US" sz="2000" b="1">
                <a:latin typeface="Arial" charset="0"/>
                <a:ea typeface="Arial" charset="0"/>
                <a:cs typeface="Arial" charset="0"/>
              </a:rPr>
              <a:t>Kind</a:t>
            </a:r>
          </a:p>
          <a:p>
            <a:pPr algn="r"/>
            <a:r>
              <a:rPr lang="en-US" sz="2000" b="1">
                <a:latin typeface="Arial" charset="0"/>
                <a:ea typeface="Arial" charset="0"/>
                <a:cs typeface="Arial" charset="0"/>
              </a:rPr>
              <a:t>Excellent</a:t>
            </a:r>
          </a:p>
        </p:txBody>
      </p:sp>
      <p:sp>
        <p:nvSpPr>
          <p:cNvPr id="44" name="Content Placeholder 43"/>
          <p:cNvSpPr>
            <a:spLocks noGrp="1"/>
          </p:cNvSpPr>
          <p:nvPr>
            <p:ph sz="quarter" idx="13" hasCustomPrompt="1"/>
          </p:nvPr>
        </p:nvSpPr>
        <p:spPr>
          <a:xfrm>
            <a:off x="307497" y="411163"/>
            <a:ext cx="5818188" cy="3484181"/>
          </a:xfrm>
          <a:prstGeom prst="rect">
            <a:avLst/>
          </a:prstGeom>
        </p:spPr>
        <p:txBody>
          <a:bodyPr lIns="0" tIns="0" rIns="0" bIns="0"/>
          <a:lstStyle>
            <a:lvl1pPr marL="0" indent="0">
              <a:buNone/>
              <a:defRPr sz="7000" b="1" baseline="0">
                <a:latin typeface="Arial" charset="0"/>
                <a:ea typeface="Arial" charset="0"/>
                <a:cs typeface="Arial" charset="0"/>
              </a:defRPr>
            </a:lvl1pPr>
            <a:lvl2pPr>
              <a:defRPr sz="2000" b="1">
                <a:latin typeface="Arial" charset="0"/>
                <a:ea typeface="Arial" charset="0"/>
                <a:cs typeface="Arial" charset="0"/>
              </a:defRPr>
            </a:lvl2pPr>
            <a:lvl3pPr>
              <a:defRPr sz="2000">
                <a:latin typeface="Arial" charset="0"/>
                <a:ea typeface="Arial" charset="0"/>
                <a:cs typeface="Arial" charset="0"/>
              </a:defRPr>
            </a:lvl3pPr>
            <a:lvl4pPr>
              <a:defRPr sz="1600" b="1">
                <a:latin typeface="Arial" charset="0"/>
                <a:ea typeface="Arial" charset="0"/>
                <a:cs typeface="Arial" charset="0"/>
              </a:defRPr>
            </a:lvl4pPr>
            <a:lvl5pPr>
              <a:defRPr sz="1200">
                <a:latin typeface="Arial" charset="0"/>
                <a:ea typeface="Arial" charset="0"/>
                <a:cs typeface="Arial" charset="0"/>
              </a:defRPr>
            </a:lvl5pPr>
          </a:lstStyle>
          <a:p>
            <a:pPr lvl="0"/>
            <a:r>
              <a:rPr lang="en-US"/>
              <a:t>Add doc. heading here</a:t>
            </a:r>
          </a:p>
        </p:txBody>
      </p:sp>
      <p:sp>
        <p:nvSpPr>
          <p:cNvPr id="50" name="Content Placeholder 49"/>
          <p:cNvSpPr>
            <a:spLocks noGrp="1"/>
          </p:cNvSpPr>
          <p:nvPr>
            <p:ph sz="quarter" idx="15" hasCustomPrompt="1"/>
          </p:nvPr>
        </p:nvSpPr>
        <p:spPr>
          <a:xfrm>
            <a:off x="307975" y="6373801"/>
            <a:ext cx="4748213" cy="374471"/>
          </a:xfrm>
          <a:prstGeom prst="rect">
            <a:avLst/>
          </a:prstGeom>
        </p:spPr>
        <p:txBody>
          <a:bodyPr lIns="0" tIns="0" rIns="0" bIns="0"/>
          <a:lstStyle>
            <a:lvl1pPr marL="0" indent="0">
              <a:buNone/>
              <a:defRPr sz="1200" b="1" i="0">
                <a:latin typeface="Arial" charset="0"/>
                <a:ea typeface="Arial" charset="0"/>
                <a:cs typeface="Arial" charset="0"/>
              </a:defRPr>
            </a:lvl1pPr>
          </a:lstStyle>
          <a:p>
            <a:pPr lvl="0"/>
            <a:r>
              <a:rPr lang="en-US"/>
              <a:t>Add date here</a:t>
            </a:r>
          </a:p>
        </p:txBody>
      </p:sp>
      <p:sp>
        <p:nvSpPr>
          <p:cNvPr id="55" name="Content Placeholder 54"/>
          <p:cNvSpPr>
            <a:spLocks noGrp="1"/>
          </p:cNvSpPr>
          <p:nvPr>
            <p:ph sz="quarter" idx="16" hasCustomPrompt="1"/>
          </p:nvPr>
        </p:nvSpPr>
        <p:spPr>
          <a:xfrm>
            <a:off x="307975" y="4267200"/>
            <a:ext cx="5818188" cy="1604963"/>
          </a:xfrm>
          <a:prstGeom prst="rect">
            <a:avLst/>
          </a:prstGeom>
        </p:spPr>
        <p:txBody>
          <a:bodyPr lIns="0" tIns="0" rIns="0" bIns="0"/>
          <a:lstStyle>
            <a:lvl1pPr marL="0" indent="0">
              <a:lnSpc>
                <a:spcPct val="100000"/>
              </a:lnSpc>
              <a:spcAft>
                <a:spcPts val="0"/>
              </a:spcAft>
              <a:buNone/>
              <a:defRPr sz="2000" b="1" baseline="0">
                <a:latin typeface="Arial" charset="0"/>
                <a:ea typeface="Arial" charset="0"/>
                <a:cs typeface="Arial" charset="0"/>
              </a:defRPr>
            </a:lvl1pPr>
            <a:lvl2pPr marL="0" indent="0">
              <a:lnSpc>
                <a:spcPct val="100000"/>
              </a:lnSpc>
              <a:buNone/>
              <a:tabLst/>
              <a:defRPr sz="2000" baseline="0">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Add author’s name here</a:t>
            </a:r>
          </a:p>
          <a:p>
            <a:pPr lvl="1"/>
            <a:r>
              <a:rPr lang="en-US"/>
              <a:t>Add author’s title here</a:t>
            </a:r>
          </a:p>
        </p:txBody>
      </p:sp>
      <p:sp>
        <p:nvSpPr>
          <p:cNvPr id="12" name="Rectangle 11"/>
          <p:cNvSpPr/>
          <p:nvPr userDrawn="1"/>
        </p:nvSpPr>
        <p:spPr>
          <a:xfrm>
            <a:off x="6655125" y="5562818"/>
            <a:ext cx="1284595" cy="1295182"/>
          </a:xfrm>
          <a:prstGeom prst="rect">
            <a:avLst/>
          </a:prstGeom>
          <a:solidFill>
            <a:srgbClr val="0070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Rectangle 12"/>
          <p:cNvSpPr/>
          <p:nvPr userDrawn="1"/>
        </p:nvSpPr>
        <p:spPr>
          <a:xfrm>
            <a:off x="7930195" y="5562818"/>
            <a:ext cx="4261805" cy="1295182"/>
          </a:xfrm>
          <a:prstGeom prst="rect">
            <a:avLst/>
          </a:prstGeom>
          <a:solidFill>
            <a:srgbClr val="E7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a:off x="6645600" y="5562818"/>
            <a:ext cx="554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5908" y="176334"/>
            <a:ext cx="2958313" cy="1436232"/>
          </a:xfrm>
          <a:prstGeom prst="rect">
            <a:avLst/>
          </a:prstGeom>
        </p:spPr>
      </p:pic>
      <p:cxnSp>
        <p:nvCxnSpPr>
          <p:cNvPr id="3" name="Straight Connector 2"/>
          <p:cNvCxnSpPr/>
          <p:nvPr userDrawn="1"/>
        </p:nvCxnSpPr>
        <p:spPr>
          <a:xfrm>
            <a:off x="7930195" y="5562818"/>
            <a:ext cx="0" cy="1295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8418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 and quote slide">
    <p:spTree>
      <p:nvGrpSpPr>
        <p:cNvPr id="1" name=""/>
        <p:cNvGrpSpPr/>
        <p:nvPr/>
      </p:nvGrpSpPr>
      <p:grpSpPr>
        <a:xfrm>
          <a:off x="0" y="0"/>
          <a:ext cx="0" cy="0"/>
          <a:chOff x="0" y="0"/>
          <a:chExt cx="0" cy="0"/>
        </a:xfrm>
      </p:grpSpPr>
      <p:sp>
        <p:nvSpPr>
          <p:cNvPr id="10" name="Rectangle 9"/>
          <p:cNvSpPr/>
          <p:nvPr userDrawn="1"/>
        </p:nvSpPr>
        <p:spPr>
          <a:xfrm>
            <a:off x="5622925" y="0"/>
            <a:ext cx="6569075" cy="6023998"/>
          </a:xfrm>
          <a:prstGeom prst="rect">
            <a:avLst/>
          </a:prstGeom>
          <a:solidFill>
            <a:srgbClr val="E7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p:cNvSpPr>
            <a:spLocks noGrp="1"/>
          </p:cNvSpPr>
          <p:nvPr>
            <p:ph type="pic" sz="quarter" idx="10" hasCustomPrompt="1"/>
          </p:nvPr>
        </p:nvSpPr>
        <p:spPr>
          <a:xfrm>
            <a:off x="0" y="0"/>
            <a:ext cx="5622925" cy="6023998"/>
          </a:xfrm>
          <a:prstGeom prst="rect">
            <a:avLst/>
          </a:prstGeom>
        </p:spPr>
        <p:txBody>
          <a:bodyPr/>
          <a:lstStyle>
            <a:lvl1pPr marL="0" indent="0">
              <a:buNone/>
              <a:defRPr sz="1000" baseline="0">
                <a:solidFill>
                  <a:schemeClr val="bg1">
                    <a:lumMod val="50000"/>
                  </a:schemeClr>
                </a:solidFill>
              </a:defRPr>
            </a:lvl1pPr>
          </a:lstStyle>
          <a:p>
            <a:r>
              <a:rPr lang="en-US"/>
              <a:t>Square picture placeholder box.</a:t>
            </a:r>
            <a:br>
              <a:rPr lang="en-US"/>
            </a:br>
            <a:r>
              <a:rPr lang="en-US"/>
              <a:t>Place picture in this box. Either drag it onto the picture box or click the icon in the centre of the image. </a:t>
            </a:r>
            <a:br>
              <a:rPr lang="en-US"/>
            </a:br>
            <a:r>
              <a:rPr lang="en-US"/>
              <a:t>Make sure it bleeds all round (no white space) and do not distort the image to fit. </a:t>
            </a:r>
            <a:br>
              <a:rPr lang="en-US"/>
            </a:br>
            <a:r>
              <a:rPr lang="en-US"/>
              <a:t>Note this text will disappear when the image is placed in this box. </a:t>
            </a:r>
            <a:br>
              <a:rPr lang="en-US"/>
            </a:br>
            <a:endParaRPr lang="en-US"/>
          </a:p>
        </p:txBody>
      </p:sp>
      <p:sp>
        <p:nvSpPr>
          <p:cNvPr id="12" name="Content Placeholder 15"/>
          <p:cNvSpPr>
            <a:spLocks noGrp="1"/>
          </p:cNvSpPr>
          <p:nvPr>
            <p:ph sz="quarter" idx="11" hasCustomPrompt="1"/>
          </p:nvPr>
        </p:nvSpPr>
        <p:spPr>
          <a:xfrm>
            <a:off x="307497" y="6290997"/>
            <a:ext cx="4983162" cy="387350"/>
          </a:xfrm>
          <a:prstGeom prst="rect">
            <a:avLst/>
          </a:prstGeom>
        </p:spPr>
        <p:txBody>
          <a:bodyPr lIns="0" tIns="0" rIns="0" bIns="0"/>
          <a:lstStyle>
            <a:lvl1pPr marL="0" indent="0">
              <a:buNone/>
              <a:defRPr sz="1800" b="1" i="0">
                <a:latin typeface="Arial" charset="0"/>
                <a:ea typeface="Arial" charset="0"/>
                <a:cs typeface="Arial" charset="0"/>
              </a:defRPr>
            </a:lvl1pPr>
          </a:lstStyle>
          <a:p>
            <a:pPr lvl="0"/>
            <a:r>
              <a:rPr lang="en-US"/>
              <a:t>Add sub-heading here if needed</a:t>
            </a:r>
          </a:p>
        </p:txBody>
      </p:sp>
      <p:sp>
        <p:nvSpPr>
          <p:cNvPr id="15"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indent="0">
              <a:buNone/>
              <a:defRPr sz="1600" b="0">
                <a:solidFill>
                  <a:srgbClr val="0070AD"/>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a:solidFill>
                  <a:srgbClr val="0070AD"/>
                </a:solidFill>
                <a:latin typeface="Arial" charset="0"/>
                <a:ea typeface="Arial" charset="0"/>
                <a:cs typeface="Arial" charset="0"/>
              </a:rPr>
              <a:t>Title of your presentation</a:t>
            </a:r>
          </a:p>
        </p:txBody>
      </p:sp>
      <p:sp>
        <p:nvSpPr>
          <p:cNvPr id="17" name="Rectangle 16"/>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sp>
        <p:nvSpPr>
          <p:cNvPr id="13" name="Content Placeholder 15"/>
          <p:cNvSpPr>
            <a:spLocks noGrp="1"/>
          </p:cNvSpPr>
          <p:nvPr>
            <p:ph sz="quarter" idx="17" hasCustomPrompt="1"/>
          </p:nvPr>
        </p:nvSpPr>
        <p:spPr>
          <a:xfrm>
            <a:off x="6756400" y="506378"/>
            <a:ext cx="3382963" cy="4514130"/>
          </a:xfrm>
          <a:prstGeom prst="rect">
            <a:avLst/>
          </a:prstGeom>
        </p:spPr>
        <p:txBody>
          <a:bodyPr lIns="0" tIns="0" rIns="0" bIns="0" anchor="b"/>
          <a:lstStyle>
            <a:lvl1pPr marL="0" indent="0">
              <a:lnSpc>
                <a:spcPct val="100000"/>
              </a:lnSpc>
              <a:buNone/>
              <a:defRPr sz="2000" b="1" baseline="0">
                <a:solidFill>
                  <a:schemeClr val="tx1"/>
                </a:solidFill>
              </a:defRPr>
            </a:lvl1pPr>
            <a:lvl2pPr marL="12700" indent="0">
              <a:buNone/>
              <a:tabLst/>
              <a:defRPr sz="1600" b="1">
                <a:solidFill>
                  <a:srgbClr val="0070AD"/>
                </a:solidFill>
              </a:defRPr>
            </a:lvl2pPr>
            <a:lvl3pPr marL="914400" indent="0">
              <a:buNone/>
              <a:defRPr/>
            </a:lvl3pPr>
            <a:lvl4pPr marL="1371600" indent="0">
              <a:buNone/>
              <a:defRPr/>
            </a:lvl4pPr>
            <a:lvl5pPr marL="1828800" indent="0">
              <a:buNone/>
              <a:defRPr/>
            </a:lvl5pPr>
          </a:lstStyle>
          <a:p>
            <a:pPr lvl="0"/>
            <a:r>
              <a:rPr lang="en-US"/>
              <a:t>“Caption and/or quote text” on this page is Arial Bold 20pt</a:t>
            </a:r>
          </a:p>
        </p:txBody>
      </p:sp>
      <p:sp>
        <p:nvSpPr>
          <p:cNvPr id="14" name="Content Placeholder 15"/>
          <p:cNvSpPr>
            <a:spLocks noGrp="1"/>
          </p:cNvSpPr>
          <p:nvPr>
            <p:ph sz="quarter" idx="18" hasCustomPrompt="1"/>
          </p:nvPr>
        </p:nvSpPr>
        <p:spPr>
          <a:xfrm>
            <a:off x="6756399" y="5306932"/>
            <a:ext cx="3382963" cy="326251"/>
          </a:xfrm>
          <a:prstGeom prst="rect">
            <a:avLst/>
          </a:prstGeom>
        </p:spPr>
        <p:txBody>
          <a:bodyPr lIns="0" tIns="0" rIns="0" bIns="0"/>
          <a:lstStyle>
            <a:lvl1pPr marL="0" indent="0">
              <a:buNone/>
              <a:defRPr sz="1600" b="1" i="0">
                <a:solidFill>
                  <a:srgbClr val="0070AD"/>
                </a:solidFill>
                <a:latin typeface="Arial" charset="0"/>
                <a:ea typeface="Arial" charset="0"/>
                <a:cs typeface="Arial" charset="0"/>
              </a:defRPr>
            </a:lvl1pPr>
          </a:lstStyle>
          <a:p>
            <a:pPr lvl="0"/>
            <a:r>
              <a:rPr lang="en-US"/>
              <a:t>Add quote author’s name here</a:t>
            </a:r>
          </a:p>
        </p:txBody>
      </p:sp>
      <p:cxnSp>
        <p:nvCxnSpPr>
          <p:cNvPr id="16" name="Straight Connector 15"/>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only slide">
    <p:spTree>
      <p:nvGrpSpPr>
        <p:cNvPr id="1" name=""/>
        <p:cNvGrpSpPr/>
        <p:nvPr/>
      </p:nvGrpSpPr>
      <p:grpSpPr>
        <a:xfrm>
          <a:off x="0" y="0"/>
          <a:ext cx="0" cy="0"/>
          <a:chOff x="0" y="0"/>
          <a:chExt cx="0" cy="0"/>
        </a:xfrm>
      </p:grpSpPr>
      <p:sp>
        <p:nvSpPr>
          <p:cNvPr id="3" name="Picture Placeholder 2"/>
          <p:cNvSpPr>
            <a:spLocks noGrp="1"/>
          </p:cNvSpPr>
          <p:nvPr>
            <p:ph type="pic" sz="quarter" idx="16" hasCustomPrompt="1"/>
          </p:nvPr>
        </p:nvSpPr>
        <p:spPr>
          <a:xfrm>
            <a:off x="0" y="0"/>
            <a:ext cx="12192000" cy="6023998"/>
          </a:xfrm>
          <a:prstGeom prst="rect">
            <a:avLst/>
          </a:prstGeom>
        </p:spPr>
        <p:txBody>
          <a:bodyPr/>
          <a:lstStyle>
            <a:lvl1pPr marL="0" indent="0">
              <a:buNone/>
              <a:defRPr sz="1000" baseline="0">
                <a:solidFill>
                  <a:schemeClr val="bg1">
                    <a:lumMod val="50000"/>
                  </a:schemeClr>
                </a:solidFill>
              </a:defRPr>
            </a:lvl1pPr>
          </a:lstStyle>
          <a:p>
            <a:r>
              <a:rPr lang="en-US"/>
              <a:t>Full width picture placeholder box. Place picture in this box. </a:t>
            </a:r>
            <a:br>
              <a:rPr lang="en-US"/>
            </a:br>
            <a:r>
              <a:rPr lang="en-US"/>
              <a:t>Either drag it onto the picture box or click the icon in the centre of the image. </a:t>
            </a:r>
            <a:br>
              <a:rPr lang="en-US"/>
            </a:br>
            <a:r>
              <a:rPr lang="en-US"/>
              <a:t>Make sure it bleeds all round (no white space) and do not distort the image to fit. </a:t>
            </a:r>
            <a:br>
              <a:rPr lang="en-US"/>
            </a:br>
            <a:r>
              <a:rPr lang="en-US"/>
              <a:t>Note this text will disappear when the image is placed in this box.</a:t>
            </a:r>
            <a:br>
              <a:rPr lang="en-US"/>
            </a:br>
            <a:r>
              <a:rPr lang="en-US"/>
              <a:t/>
            </a:r>
            <a:br>
              <a:rPr lang="en-US"/>
            </a:br>
            <a:r>
              <a:rPr lang="en-US"/>
              <a:t/>
            </a:r>
            <a:br>
              <a:rPr lang="en-US"/>
            </a:br>
            <a:r>
              <a:rPr lang="en-US"/>
              <a:t>IMPORTANT:  When you place an image in this box it will overprint (and hide) the NHS logo top right. </a:t>
            </a:r>
            <a:br>
              <a:rPr lang="en-US"/>
            </a:br>
            <a:r>
              <a:rPr lang="en-US"/>
              <a:t>If you want the logo to show you have to make a copy of the logo from a master slide and then place it on this page after you have imported an image into the box.</a:t>
            </a:r>
            <a:br>
              <a:rPr lang="en-US"/>
            </a:br>
            <a:endParaRPr lang="en-US"/>
          </a:p>
        </p:txBody>
      </p:sp>
      <p:sp>
        <p:nvSpPr>
          <p:cNvPr id="16" name="Content Placeholder 15"/>
          <p:cNvSpPr>
            <a:spLocks noGrp="1"/>
          </p:cNvSpPr>
          <p:nvPr>
            <p:ph sz="quarter" idx="11" hasCustomPrompt="1"/>
          </p:nvPr>
        </p:nvSpPr>
        <p:spPr>
          <a:xfrm>
            <a:off x="307497" y="6290997"/>
            <a:ext cx="4983162" cy="387350"/>
          </a:xfrm>
          <a:prstGeom prst="rect">
            <a:avLst/>
          </a:prstGeom>
        </p:spPr>
        <p:txBody>
          <a:bodyPr lIns="0" tIns="0" rIns="0" bIns="0"/>
          <a:lstStyle>
            <a:lvl1pPr marL="0" indent="0">
              <a:buNone/>
              <a:defRPr sz="1800" b="1" i="0">
                <a:latin typeface="Arial" charset="0"/>
                <a:ea typeface="Arial" charset="0"/>
                <a:cs typeface="Arial" charset="0"/>
              </a:defRPr>
            </a:lvl1pPr>
          </a:lstStyle>
          <a:p>
            <a:pPr lvl="0"/>
            <a:r>
              <a:rPr lang="en-US"/>
              <a:t>Add sub-heading here if needed</a:t>
            </a:r>
          </a:p>
        </p:txBody>
      </p:sp>
      <p:sp>
        <p:nvSpPr>
          <p:cNvPr id="11" name="Rectangle 10"/>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cxnSp>
        <p:nvCxnSpPr>
          <p:cNvPr id="13" name="Straight Connector 12"/>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indent="0">
              <a:buNone/>
              <a:defRPr sz="1600" b="0">
                <a:solidFill>
                  <a:srgbClr val="0070AD"/>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a:solidFill>
                  <a:srgbClr val="0070AD"/>
                </a:solidFill>
                <a:latin typeface="Arial" charset="0"/>
                <a:ea typeface="Arial" charset="0"/>
                <a:cs typeface="Arial" charset="0"/>
              </a:rPr>
              <a:t>Title of your presentation</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Style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5908" y="176334"/>
            <a:ext cx="2958313" cy="1436232"/>
          </a:xfrm>
          <a:prstGeom prst="rect">
            <a:avLst/>
          </a:prstGeom>
        </p:spPr>
      </p:pic>
      <p:sp>
        <p:nvSpPr>
          <p:cNvPr id="18" name="Picture Placeholder 17"/>
          <p:cNvSpPr>
            <a:spLocks noGrp="1"/>
          </p:cNvSpPr>
          <p:nvPr>
            <p:ph type="pic" sz="quarter" idx="10" hasCustomPrompt="1"/>
          </p:nvPr>
        </p:nvSpPr>
        <p:spPr>
          <a:xfrm>
            <a:off x="0" y="0"/>
            <a:ext cx="6645275" cy="6858000"/>
          </a:xfrm>
          <a:prstGeom prst="rect">
            <a:avLst/>
          </a:prstGeom>
        </p:spPr>
        <p:txBody>
          <a:bodyPr/>
          <a:lstStyle>
            <a:lvl1pPr marL="0" marR="0" indent="0" algn="l" defTabSz="914400" rtl="0" eaLnBrk="1" fontAlgn="auto" latinLnBrk="0" hangingPunct="1">
              <a:lnSpc>
                <a:spcPct val="90000"/>
              </a:lnSpc>
              <a:spcBef>
                <a:spcPts val="1000"/>
              </a:spcBef>
              <a:spcAft>
                <a:spcPts val="600"/>
              </a:spcAft>
              <a:buClrTx/>
              <a:buSzTx/>
              <a:buFont typeface="Arial"/>
              <a:buNone/>
              <a:tabLst/>
              <a:defRPr sz="1000" baseline="0">
                <a:solidFill>
                  <a:schemeClr val="bg1">
                    <a:lumMod val="50000"/>
                  </a:schemeClr>
                </a:solidFill>
              </a:defRPr>
            </a:lvl1pPr>
          </a:lstStyle>
          <a:p>
            <a:r>
              <a:rPr lang="en-US"/>
              <a:t>Square picture placeholder box. Place picture in this box. Either drag it onto the picture box or click the icon in the centre of the image. Make sure it bleeds all round (no white space) and do not distort the image to fit. Note this text will disappear when the image is placed in this box.  Note the heading is white and will be revealed when you put an image in this placeholder box.</a:t>
            </a:r>
          </a:p>
        </p:txBody>
      </p:sp>
      <p:cxnSp>
        <p:nvCxnSpPr>
          <p:cNvPr id="10" name="Straight Connector 9"/>
          <p:cNvCxnSpPr/>
          <p:nvPr userDrawn="1"/>
        </p:nvCxnSpPr>
        <p:spPr>
          <a:xfrm>
            <a:off x="66456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ontent Placeholder 19"/>
          <p:cNvSpPr>
            <a:spLocks noGrp="1"/>
          </p:cNvSpPr>
          <p:nvPr>
            <p:ph sz="quarter" idx="11"/>
          </p:nvPr>
        </p:nvSpPr>
        <p:spPr>
          <a:xfrm>
            <a:off x="468592" y="797766"/>
            <a:ext cx="5528709" cy="2232306"/>
          </a:xfrm>
          <a:prstGeom prst="rect">
            <a:avLst/>
          </a:prstGeom>
        </p:spPr>
        <p:txBody>
          <a:bodyPr lIns="0" tIns="0" rIns="0" bIns="0"/>
          <a:lstStyle>
            <a:lvl1pPr marL="0" indent="0">
              <a:buNone/>
              <a:defRPr sz="7200" b="1" i="0">
                <a:solidFill>
                  <a:schemeClr val="bg1">
                    <a:lumMod val="95000"/>
                  </a:schemeClr>
                </a:solidFill>
                <a:latin typeface="Arial" charset="0"/>
                <a:ea typeface="Arial" charset="0"/>
                <a:cs typeface="Arial" charset="0"/>
              </a:defRPr>
            </a:lvl1pPr>
            <a:lvl2pPr>
              <a:defRPr sz="7200" b="1" i="0">
                <a:latin typeface="Arial" charset="0"/>
                <a:ea typeface="Arial" charset="0"/>
                <a:cs typeface="Arial" charset="0"/>
              </a:defRPr>
            </a:lvl2pPr>
            <a:lvl3pPr>
              <a:defRPr sz="7200" b="1" i="0">
                <a:latin typeface="Arial" charset="0"/>
                <a:ea typeface="Arial" charset="0"/>
                <a:cs typeface="Arial" charset="0"/>
              </a:defRPr>
            </a:lvl3pPr>
            <a:lvl4pPr>
              <a:defRPr sz="7200" b="1" i="0">
                <a:latin typeface="Arial" charset="0"/>
                <a:ea typeface="Arial" charset="0"/>
                <a:cs typeface="Arial" charset="0"/>
              </a:defRPr>
            </a:lvl4pPr>
            <a:lvl5pPr>
              <a:defRPr sz="7200" b="1" i="0">
                <a:latin typeface="Arial" charset="0"/>
                <a:ea typeface="Arial" charset="0"/>
                <a:cs typeface="Arial" charset="0"/>
              </a:defRPr>
            </a:lvl5pPr>
          </a:lstStyle>
          <a:p>
            <a:pPr lvl="0"/>
            <a:r>
              <a:rPr lang="en-US"/>
              <a:t>Click to edit Master text styles</a:t>
            </a:r>
          </a:p>
        </p:txBody>
      </p:sp>
      <p:sp>
        <p:nvSpPr>
          <p:cNvPr id="17" name="Rectangle 16"/>
          <p:cNvSpPr/>
          <p:nvPr userDrawn="1"/>
        </p:nvSpPr>
        <p:spPr>
          <a:xfrm>
            <a:off x="6656547" y="5562818"/>
            <a:ext cx="1284595" cy="1295182"/>
          </a:xfrm>
          <a:prstGeom prst="rect">
            <a:avLst/>
          </a:prstGeom>
          <a:solidFill>
            <a:srgbClr val="0070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9" name="Rectangle 18"/>
          <p:cNvSpPr/>
          <p:nvPr userDrawn="1"/>
        </p:nvSpPr>
        <p:spPr>
          <a:xfrm>
            <a:off x="7930195" y="5562818"/>
            <a:ext cx="4261805" cy="1295182"/>
          </a:xfrm>
          <a:prstGeom prst="rect">
            <a:avLst/>
          </a:prstGeom>
          <a:solidFill>
            <a:srgbClr val="E7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6645600" y="5562818"/>
            <a:ext cx="554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Content Placeholder 54"/>
          <p:cNvSpPr>
            <a:spLocks noGrp="1"/>
          </p:cNvSpPr>
          <p:nvPr>
            <p:ph sz="quarter" idx="16" hasCustomPrompt="1"/>
          </p:nvPr>
        </p:nvSpPr>
        <p:spPr>
          <a:xfrm>
            <a:off x="8217133" y="5731724"/>
            <a:ext cx="3627920" cy="957371"/>
          </a:xfrm>
          <a:prstGeom prst="rect">
            <a:avLst/>
          </a:prstGeom>
        </p:spPr>
        <p:txBody>
          <a:bodyPr lIns="0" tIns="0" rIns="0" bIns="0"/>
          <a:lstStyle>
            <a:lvl1pPr marL="0" indent="0">
              <a:lnSpc>
                <a:spcPct val="100000"/>
              </a:lnSpc>
              <a:spcAft>
                <a:spcPts val="0"/>
              </a:spcAft>
              <a:buNone/>
              <a:defRPr sz="2000" b="1" baseline="0">
                <a:latin typeface="Arial" charset="0"/>
                <a:ea typeface="Arial" charset="0"/>
                <a:cs typeface="Arial" charset="0"/>
              </a:defRPr>
            </a:lvl1pPr>
            <a:lvl2pPr marL="0" indent="0">
              <a:lnSpc>
                <a:spcPct val="100000"/>
              </a:lnSpc>
              <a:buNone/>
              <a:tabLst/>
              <a:defRPr sz="2000" baseline="0">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Add author’s name here</a:t>
            </a:r>
          </a:p>
          <a:p>
            <a:pPr lvl="1"/>
            <a:r>
              <a:rPr lang="en-US"/>
              <a:t>Add author’s title here</a:t>
            </a:r>
          </a:p>
        </p:txBody>
      </p:sp>
      <p:sp>
        <p:nvSpPr>
          <p:cNvPr id="24" name="TextBox 23"/>
          <p:cNvSpPr txBox="1"/>
          <p:nvPr userDrawn="1"/>
        </p:nvSpPr>
        <p:spPr>
          <a:xfrm>
            <a:off x="10615064" y="3961685"/>
            <a:ext cx="1229989" cy="1231106"/>
          </a:xfrm>
          <a:prstGeom prst="rect">
            <a:avLst/>
          </a:prstGeom>
          <a:noFill/>
        </p:spPr>
        <p:txBody>
          <a:bodyPr wrap="square" lIns="0" tIns="0" rIns="0" bIns="0" rtlCol="0">
            <a:spAutoFit/>
          </a:bodyPr>
          <a:lstStyle/>
          <a:p>
            <a:pPr algn="r"/>
            <a:r>
              <a:rPr lang="en-US" sz="2000" b="1">
                <a:solidFill>
                  <a:srgbClr val="0067A5"/>
                </a:solidFill>
                <a:latin typeface="Arial" charset="0"/>
                <a:ea typeface="Arial" charset="0"/>
                <a:cs typeface="Arial" charset="0"/>
              </a:rPr>
              <a:t>Together</a:t>
            </a:r>
          </a:p>
          <a:p>
            <a:pPr algn="r"/>
            <a:r>
              <a:rPr lang="en-US" sz="2000" b="1">
                <a:latin typeface="Arial" charset="0"/>
                <a:ea typeface="Arial" charset="0"/>
                <a:cs typeface="Arial" charset="0"/>
              </a:rPr>
              <a:t>Safe</a:t>
            </a:r>
          </a:p>
          <a:p>
            <a:pPr algn="r"/>
            <a:r>
              <a:rPr lang="en-US" sz="2000" b="1">
                <a:latin typeface="Arial" charset="0"/>
                <a:ea typeface="Arial" charset="0"/>
                <a:cs typeface="Arial" charset="0"/>
              </a:rPr>
              <a:t>Kind</a:t>
            </a:r>
          </a:p>
          <a:p>
            <a:pPr algn="r"/>
            <a:r>
              <a:rPr lang="en-US" sz="2000" b="1">
                <a:latin typeface="Arial" charset="0"/>
                <a:ea typeface="Arial" charset="0"/>
                <a:cs typeface="Arial" charset="0"/>
              </a:rPr>
              <a:t>Excellent</a:t>
            </a:r>
          </a:p>
        </p:txBody>
      </p:sp>
      <p:cxnSp>
        <p:nvCxnSpPr>
          <p:cNvPr id="3" name="Straight Connector 2"/>
          <p:cNvCxnSpPr/>
          <p:nvPr userDrawn="1"/>
        </p:nvCxnSpPr>
        <p:spPr>
          <a:xfrm>
            <a:off x="7930195" y="5562818"/>
            <a:ext cx="0" cy="1295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0406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orduction Slide">
    <p:spTree>
      <p:nvGrpSpPr>
        <p:cNvPr id="1" name=""/>
        <p:cNvGrpSpPr/>
        <p:nvPr/>
      </p:nvGrpSpPr>
      <p:grpSpPr>
        <a:xfrm>
          <a:off x="0" y="0"/>
          <a:ext cx="0" cy="0"/>
          <a:chOff x="0" y="0"/>
          <a:chExt cx="0" cy="0"/>
        </a:xfrm>
      </p:grpSpPr>
      <p:cxnSp>
        <p:nvCxnSpPr>
          <p:cNvPr id="10" name="Straight Connector 9"/>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Content Placeholder 13"/>
          <p:cNvSpPr>
            <a:spLocks noGrp="1"/>
          </p:cNvSpPr>
          <p:nvPr>
            <p:ph sz="quarter" idx="10" hasCustomPrompt="1"/>
          </p:nvPr>
        </p:nvSpPr>
        <p:spPr>
          <a:xfrm>
            <a:off x="307497" y="336551"/>
            <a:ext cx="8880849" cy="5420449"/>
          </a:xfrm>
          <a:prstGeom prst="rect">
            <a:avLst/>
          </a:prstGeom>
        </p:spPr>
        <p:txBody>
          <a:bodyPr lIns="0" tIns="0" rIns="0" bIns="0"/>
          <a:lstStyle>
            <a:lvl1pPr marL="0" indent="0">
              <a:buNone/>
              <a:defRPr sz="7200" b="1" i="0">
                <a:latin typeface="Arial" charset="0"/>
                <a:ea typeface="Arial" charset="0"/>
                <a:cs typeface="Arial" charset="0"/>
              </a:defRPr>
            </a:lvl1pPr>
          </a:lstStyle>
          <a:p>
            <a:pPr lvl="0"/>
            <a:r>
              <a:rPr lang="en-US"/>
              <a:t>This is a heading only page, add text here.</a:t>
            </a:r>
          </a:p>
        </p:txBody>
      </p:sp>
      <p:sp>
        <p:nvSpPr>
          <p:cNvPr id="16" name="Content Placeholder 15"/>
          <p:cNvSpPr>
            <a:spLocks noGrp="1"/>
          </p:cNvSpPr>
          <p:nvPr>
            <p:ph sz="quarter" idx="11" hasCustomPrompt="1"/>
          </p:nvPr>
        </p:nvSpPr>
        <p:spPr>
          <a:xfrm>
            <a:off x="307497" y="6290997"/>
            <a:ext cx="4983162" cy="387350"/>
          </a:xfrm>
          <a:prstGeom prst="rect">
            <a:avLst/>
          </a:prstGeom>
        </p:spPr>
        <p:txBody>
          <a:bodyPr lIns="0" tIns="0" rIns="0" bIns="0"/>
          <a:lstStyle>
            <a:lvl1pPr marL="0" indent="0">
              <a:buNone/>
              <a:defRPr sz="1800" b="1" i="0">
                <a:latin typeface="Arial" charset="0"/>
                <a:ea typeface="Arial" charset="0"/>
                <a:cs typeface="Arial" charset="0"/>
              </a:defRPr>
            </a:lvl1pPr>
          </a:lstStyle>
          <a:p>
            <a:pPr lvl="0"/>
            <a:r>
              <a:rPr lang="en-US"/>
              <a:t>Add sub-heading here if needed</a:t>
            </a:r>
          </a:p>
        </p:txBody>
      </p:sp>
      <p:sp>
        <p:nvSpPr>
          <p:cNvPr id="8"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indent="0">
              <a:buNone/>
              <a:defRPr sz="1600" b="0">
                <a:solidFill>
                  <a:srgbClr val="0070AD"/>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a:solidFill>
                  <a:srgbClr val="0070AD"/>
                </a:solidFill>
                <a:latin typeface="Arial" charset="0"/>
                <a:ea typeface="Arial" charset="0"/>
                <a:cs typeface="Arial" charset="0"/>
              </a:rPr>
              <a:t>Title of your presentation</a:t>
            </a:r>
          </a:p>
        </p:txBody>
      </p:sp>
      <p:sp>
        <p:nvSpPr>
          <p:cNvPr id="9" name="Rectangle 8"/>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cxnSp>
        <p:nvCxnSpPr>
          <p:cNvPr id="15" name="Straight Connector 14"/>
          <p:cNvCxnSpPr/>
          <p:nvPr userDrawn="1"/>
        </p:nvCxnSpPr>
        <p:spPr>
          <a:xfrm>
            <a:off x="6645600" y="6023999"/>
            <a:ext cx="554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extLst>
      <p:ext uri="{BB962C8B-B14F-4D97-AF65-F5344CB8AC3E}">
        <p14:creationId xmlns:p14="http://schemas.microsoft.com/office/powerpoint/2010/main" val="2035581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1 column ">
    <p:spTree>
      <p:nvGrpSpPr>
        <p:cNvPr id="1" name=""/>
        <p:cNvGrpSpPr/>
        <p:nvPr/>
      </p:nvGrpSpPr>
      <p:grpSpPr>
        <a:xfrm>
          <a:off x="0" y="0"/>
          <a:ext cx="0" cy="0"/>
          <a:chOff x="0" y="0"/>
          <a:chExt cx="0" cy="0"/>
        </a:xfrm>
      </p:grpSpPr>
      <p:sp>
        <p:nvSpPr>
          <p:cNvPr id="16" name="Content Placeholder 15"/>
          <p:cNvSpPr>
            <a:spLocks noGrp="1"/>
          </p:cNvSpPr>
          <p:nvPr>
            <p:ph sz="quarter" idx="11" hasCustomPrompt="1"/>
          </p:nvPr>
        </p:nvSpPr>
        <p:spPr>
          <a:xfrm>
            <a:off x="307497" y="6290997"/>
            <a:ext cx="4983162" cy="387350"/>
          </a:xfrm>
          <a:prstGeom prst="rect">
            <a:avLst/>
          </a:prstGeom>
        </p:spPr>
        <p:txBody>
          <a:bodyPr lIns="0" tIns="0" rIns="0" bIns="0"/>
          <a:lstStyle>
            <a:lvl1pPr marL="0" indent="0">
              <a:buNone/>
              <a:defRPr sz="1800" b="1" i="0">
                <a:latin typeface="Arial" charset="0"/>
                <a:ea typeface="Arial" charset="0"/>
                <a:cs typeface="Arial" charset="0"/>
              </a:defRPr>
            </a:lvl1pPr>
          </a:lstStyle>
          <a:p>
            <a:pPr lvl="0"/>
            <a:r>
              <a:rPr lang="en-US"/>
              <a:t>Add sub-heading here if needed</a:t>
            </a:r>
          </a:p>
        </p:txBody>
      </p:sp>
      <p:sp>
        <p:nvSpPr>
          <p:cNvPr id="8"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indent="0">
              <a:buNone/>
              <a:defRPr sz="1600" b="0">
                <a:solidFill>
                  <a:srgbClr val="0070AD"/>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a:solidFill>
                  <a:srgbClr val="0070AD"/>
                </a:solidFill>
                <a:latin typeface="Arial" charset="0"/>
                <a:ea typeface="Arial" charset="0"/>
                <a:cs typeface="Arial" charset="0"/>
              </a:rPr>
              <a:t>Title of your presentation</a:t>
            </a:r>
          </a:p>
        </p:txBody>
      </p:sp>
      <p:sp>
        <p:nvSpPr>
          <p:cNvPr id="9" name="Content Placeholder 15"/>
          <p:cNvSpPr>
            <a:spLocks noGrp="1"/>
          </p:cNvSpPr>
          <p:nvPr>
            <p:ph sz="quarter" idx="16" hasCustomPrompt="1"/>
          </p:nvPr>
        </p:nvSpPr>
        <p:spPr>
          <a:xfrm>
            <a:off x="307497" y="336551"/>
            <a:ext cx="2634486" cy="1677779"/>
          </a:xfrm>
          <a:prstGeom prst="rect">
            <a:avLst/>
          </a:prstGeom>
        </p:spPr>
        <p:txBody>
          <a:bodyPr lIns="0" tIns="0" rIns="0" bIns="0"/>
          <a:lstStyle>
            <a:lvl1pPr marL="0" indent="0">
              <a:buNone/>
              <a:defRPr sz="2400" b="1" i="0">
                <a:latin typeface="Arial" charset="0"/>
                <a:ea typeface="Arial" charset="0"/>
                <a:cs typeface="Arial" charset="0"/>
              </a:defRPr>
            </a:lvl1pPr>
          </a:lstStyle>
          <a:p>
            <a:pPr lvl="0"/>
            <a:r>
              <a:rPr lang="en-US"/>
              <a:t>Put slide heading here</a:t>
            </a:r>
          </a:p>
        </p:txBody>
      </p:sp>
      <p:sp>
        <p:nvSpPr>
          <p:cNvPr id="13" name="Content Placeholder 15"/>
          <p:cNvSpPr>
            <a:spLocks noGrp="1"/>
          </p:cNvSpPr>
          <p:nvPr>
            <p:ph sz="quarter" idx="18" hasCustomPrompt="1"/>
          </p:nvPr>
        </p:nvSpPr>
        <p:spPr>
          <a:xfrm>
            <a:off x="3225508" y="336550"/>
            <a:ext cx="7275951" cy="5401023"/>
          </a:xfrm>
          <a:prstGeom prst="rect">
            <a:avLst/>
          </a:prstGeom>
        </p:spPr>
        <p:txBody>
          <a:bodyPr lIns="0" tIns="0" rIns="0" bIns="0"/>
          <a:lstStyle>
            <a:lvl1pPr marL="0" indent="0">
              <a:lnSpc>
                <a:spcPct val="100000"/>
              </a:lnSpc>
              <a:spcAft>
                <a:spcPts val="800"/>
              </a:spcAft>
              <a:buNone/>
              <a:defRPr sz="2000" b="0" baseline="0"/>
            </a:lvl1pPr>
            <a:lvl2pPr marL="14288" indent="0" algn="l">
              <a:lnSpc>
                <a:spcPct val="150000"/>
              </a:lnSpc>
              <a:buNone/>
              <a:tabLst/>
              <a:defRPr sz="2000"/>
            </a:lvl2pPr>
            <a:lvl3pPr marL="404813" marR="0" indent="-219075" algn="l" defTabSz="914400" rtl="0" eaLnBrk="1" fontAlgn="auto" latinLnBrk="0" hangingPunct="1">
              <a:lnSpc>
                <a:spcPct val="90000"/>
              </a:lnSpc>
              <a:spcBef>
                <a:spcPts val="500"/>
              </a:spcBef>
              <a:spcAft>
                <a:spcPts val="0"/>
              </a:spcAft>
              <a:buClrTx/>
              <a:buSzTx/>
              <a:buFont typeface="Arial" charset="0"/>
              <a:buChar char="•"/>
              <a:tabLst/>
              <a:defRPr sz="2000"/>
            </a:lvl3pPr>
            <a:lvl4pPr marL="711200" marR="0" indent="-263525" algn="l" defTabSz="914400" rtl="0" eaLnBrk="1" fontAlgn="auto" latinLnBrk="0" hangingPunct="1">
              <a:lnSpc>
                <a:spcPct val="90000"/>
              </a:lnSpc>
              <a:spcBef>
                <a:spcPts val="500"/>
              </a:spcBef>
              <a:spcAft>
                <a:spcPts val="0"/>
              </a:spcAft>
              <a:buClrTx/>
              <a:buSzTx/>
              <a:buFont typeface="Arial" charset="0"/>
              <a:buChar char="•"/>
              <a:tabLst/>
              <a:defRPr sz="2000"/>
            </a:lvl4pPr>
            <a:lvl5pPr marL="1828800" indent="0">
              <a:buNone/>
              <a:defRPr/>
            </a:lvl5pPr>
          </a:lstStyle>
          <a:p>
            <a:pPr lvl="0"/>
            <a:r>
              <a:rPr lang="en-US"/>
              <a:t>This slide - Body copy should be Arial (body) 20pt. (level 1)</a:t>
            </a:r>
          </a:p>
        </p:txBody>
      </p:sp>
      <p:sp>
        <p:nvSpPr>
          <p:cNvPr id="15" name="Rectangle 14"/>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cxnSp>
        <p:nvCxnSpPr>
          <p:cNvPr id="11" name="Straight Connector 10"/>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2 column ">
    <p:spTree>
      <p:nvGrpSpPr>
        <p:cNvPr id="1" name=""/>
        <p:cNvGrpSpPr/>
        <p:nvPr/>
      </p:nvGrpSpPr>
      <p:grpSpPr>
        <a:xfrm>
          <a:off x="0" y="0"/>
          <a:ext cx="0" cy="0"/>
          <a:chOff x="0" y="0"/>
          <a:chExt cx="0" cy="0"/>
        </a:xfrm>
      </p:grpSpPr>
      <p:sp>
        <p:nvSpPr>
          <p:cNvPr id="12" name="Content Placeholder 15"/>
          <p:cNvSpPr>
            <a:spLocks noGrp="1"/>
          </p:cNvSpPr>
          <p:nvPr>
            <p:ph sz="quarter" idx="11" hasCustomPrompt="1"/>
          </p:nvPr>
        </p:nvSpPr>
        <p:spPr>
          <a:xfrm>
            <a:off x="307497" y="6290997"/>
            <a:ext cx="4983162" cy="387350"/>
          </a:xfrm>
          <a:prstGeom prst="rect">
            <a:avLst/>
          </a:prstGeom>
        </p:spPr>
        <p:txBody>
          <a:bodyPr lIns="0" tIns="0" rIns="0" bIns="0"/>
          <a:lstStyle>
            <a:lvl1pPr marL="0" indent="0">
              <a:buNone/>
              <a:defRPr sz="1800" b="1" i="0">
                <a:latin typeface="Arial" charset="0"/>
                <a:ea typeface="Arial" charset="0"/>
                <a:cs typeface="Arial" charset="0"/>
              </a:defRPr>
            </a:lvl1pPr>
          </a:lstStyle>
          <a:p>
            <a:pPr lvl="0"/>
            <a:r>
              <a:rPr lang="en-US"/>
              <a:t>Add sub-heading here</a:t>
            </a:r>
          </a:p>
        </p:txBody>
      </p:sp>
      <p:sp>
        <p:nvSpPr>
          <p:cNvPr id="16" name="Content Placeholder 15"/>
          <p:cNvSpPr>
            <a:spLocks noGrp="1"/>
          </p:cNvSpPr>
          <p:nvPr>
            <p:ph sz="quarter" idx="16" hasCustomPrompt="1"/>
          </p:nvPr>
        </p:nvSpPr>
        <p:spPr>
          <a:xfrm>
            <a:off x="307497" y="336551"/>
            <a:ext cx="10250524" cy="5160683"/>
          </a:xfrm>
          <a:prstGeom prst="rect">
            <a:avLst/>
          </a:prstGeom>
        </p:spPr>
        <p:txBody>
          <a:bodyPr lIns="0" tIns="0" rIns="0" bIns="0" numCol="2" spcCol="180000"/>
          <a:lstStyle>
            <a:lvl1pPr marL="0" indent="0">
              <a:lnSpc>
                <a:spcPct val="100000"/>
              </a:lnSpc>
              <a:spcAft>
                <a:spcPts val="1000"/>
              </a:spcAft>
              <a:buNone/>
              <a:defRPr sz="2400" b="1" baseline="0"/>
            </a:lvl1pPr>
            <a:lvl2pPr marL="14288" indent="0" algn="l">
              <a:lnSpc>
                <a:spcPct val="100000"/>
              </a:lnSpc>
              <a:buNone/>
              <a:tabLst/>
              <a:defRPr sz="2000"/>
            </a:lvl2pPr>
            <a:lvl3pPr marL="404813" marR="0" indent="-219075" algn="l" defTabSz="914400" rtl="0" eaLnBrk="1" fontAlgn="auto" latinLnBrk="0" hangingPunct="1">
              <a:lnSpc>
                <a:spcPct val="90000"/>
              </a:lnSpc>
              <a:spcBef>
                <a:spcPts val="500"/>
              </a:spcBef>
              <a:spcAft>
                <a:spcPts val="0"/>
              </a:spcAft>
              <a:buClrTx/>
              <a:buSzTx/>
              <a:buFont typeface="Arial" charset="0"/>
              <a:buChar char="•"/>
              <a:tabLst/>
              <a:defRPr/>
            </a:lvl3pPr>
            <a:lvl4pPr marL="711200" marR="0" indent="-263525" algn="l" defTabSz="914400" rtl="0" eaLnBrk="1" fontAlgn="auto" latinLnBrk="0" hangingPunct="1">
              <a:lnSpc>
                <a:spcPct val="90000"/>
              </a:lnSpc>
              <a:spcBef>
                <a:spcPts val="500"/>
              </a:spcBef>
              <a:spcAft>
                <a:spcPts val="0"/>
              </a:spcAft>
              <a:buClrTx/>
              <a:buSzTx/>
              <a:buFont typeface="Arial" charset="0"/>
              <a:buChar char="•"/>
              <a:tabLst/>
              <a:defRPr/>
            </a:lvl4pPr>
            <a:lvl5pPr marL="1828800" indent="0">
              <a:buNone/>
              <a:defRPr/>
            </a:lvl5pPr>
          </a:lstStyle>
          <a:p>
            <a:pPr lvl="0"/>
            <a:r>
              <a:rPr lang="en-US"/>
              <a:t>Headings are Arial Bold 24pt </a:t>
            </a:r>
            <a:br>
              <a:rPr lang="en-US"/>
            </a:br>
            <a:r>
              <a:rPr lang="en-US"/>
              <a:t>(level 1) </a:t>
            </a:r>
          </a:p>
          <a:p>
            <a:pPr lvl="1"/>
            <a:r>
              <a:rPr lang="en-US"/>
              <a:t>Body copy should be Arial (body) 20pt. (Level 2)</a:t>
            </a:r>
          </a:p>
          <a:p>
            <a:pPr lvl="0"/>
            <a:endParaRPr lang="en-US"/>
          </a:p>
        </p:txBody>
      </p:sp>
      <p:sp>
        <p:nvSpPr>
          <p:cNvPr id="10"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indent="0">
              <a:buNone/>
              <a:defRPr sz="1600" b="0">
                <a:solidFill>
                  <a:srgbClr val="0070C0"/>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a:solidFill>
                  <a:srgbClr val="0070AD"/>
                </a:solidFill>
                <a:latin typeface="Arial" charset="0"/>
                <a:ea typeface="Arial" charset="0"/>
                <a:cs typeface="Arial" charset="0"/>
              </a:rPr>
              <a:t>Title of your presentation</a:t>
            </a:r>
          </a:p>
        </p:txBody>
      </p:sp>
      <p:sp>
        <p:nvSpPr>
          <p:cNvPr id="11" name="Rectangle 10"/>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cxnSp>
        <p:nvCxnSpPr>
          <p:cNvPr id="8" name="Straight Connector 7"/>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and text slide">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6218" y="0"/>
            <a:ext cx="5622925" cy="6023998"/>
          </a:xfrm>
          <a:prstGeom prst="rect">
            <a:avLst/>
          </a:prstGeom>
        </p:spPr>
        <p:txBody>
          <a:bodyPr/>
          <a:lstStyle>
            <a:lvl1pPr marL="0" indent="0">
              <a:buNone/>
              <a:defRPr sz="1000" baseline="0">
                <a:solidFill>
                  <a:schemeClr val="bg1">
                    <a:lumMod val="50000"/>
                  </a:schemeClr>
                </a:solidFill>
              </a:defRPr>
            </a:lvl1pPr>
          </a:lstStyle>
          <a:p>
            <a:r>
              <a:rPr lang="en-US"/>
              <a:t>Square picture placeholder box.</a:t>
            </a:r>
            <a:br>
              <a:rPr lang="en-US"/>
            </a:br>
            <a:r>
              <a:rPr lang="en-US"/>
              <a:t>Place picture in this box. Either drag it onto the picture box or click the icon in the centre of the image. </a:t>
            </a:r>
            <a:br>
              <a:rPr lang="en-US"/>
            </a:br>
            <a:r>
              <a:rPr lang="en-US"/>
              <a:t>Make sure it bleeds all round (no white space) and do not distort the image to fit. </a:t>
            </a:r>
            <a:br>
              <a:rPr lang="en-US"/>
            </a:br>
            <a:r>
              <a:rPr lang="en-US"/>
              <a:t>Note this text will disappear when the image is placed in this box. </a:t>
            </a:r>
            <a:br>
              <a:rPr lang="en-US"/>
            </a:br>
            <a:endParaRPr lang="en-US"/>
          </a:p>
        </p:txBody>
      </p:sp>
      <p:sp>
        <p:nvSpPr>
          <p:cNvPr id="12" name="Content Placeholder 15"/>
          <p:cNvSpPr>
            <a:spLocks noGrp="1"/>
          </p:cNvSpPr>
          <p:nvPr>
            <p:ph sz="quarter" idx="11" hasCustomPrompt="1"/>
          </p:nvPr>
        </p:nvSpPr>
        <p:spPr>
          <a:xfrm>
            <a:off x="307497" y="6290997"/>
            <a:ext cx="4983162" cy="387350"/>
          </a:xfrm>
          <a:prstGeom prst="rect">
            <a:avLst/>
          </a:prstGeom>
        </p:spPr>
        <p:txBody>
          <a:bodyPr lIns="0" tIns="0" rIns="0" bIns="0"/>
          <a:lstStyle>
            <a:lvl1pPr marL="0" indent="0">
              <a:buNone/>
              <a:defRPr sz="1800" b="1" i="0">
                <a:latin typeface="Arial" charset="0"/>
                <a:ea typeface="Arial" charset="0"/>
                <a:cs typeface="Arial" charset="0"/>
              </a:defRPr>
            </a:lvl1pPr>
          </a:lstStyle>
          <a:p>
            <a:pPr lvl="0"/>
            <a:r>
              <a:rPr lang="en-US"/>
              <a:t>Add sub-heading here if needed</a:t>
            </a:r>
          </a:p>
        </p:txBody>
      </p:sp>
      <p:sp>
        <p:nvSpPr>
          <p:cNvPr id="16" name="Content Placeholder 15"/>
          <p:cNvSpPr>
            <a:spLocks noGrp="1"/>
          </p:cNvSpPr>
          <p:nvPr>
            <p:ph sz="quarter" idx="16" hasCustomPrompt="1"/>
          </p:nvPr>
        </p:nvSpPr>
        <p:spPr>
          <a:xfrm>
            <a:off x="6704448" y="317025"/>
            <a:ext cx="3996063" cy="5468429"/>
          </a:xfrm>
          <a:prstGeom prst="rect">
            <a:avLst/>
          </a:prstGeom>
        </p:spPr>
        <p:txBody>
          <a:bodyPr lIns="0" tIns="0" rIns="0" bIns="0"/>
          <a:lstStyle>
            <a:lvl1pPr marL="0" indent="0">
              <a:lnSpc>
                <a:spcPct val="100000"/>
              </a:lnSpc>
              <a:spcAft>
                <a:spcPts val="1000"/>
              </a:spcAft>
              <a:buNone/>
              <a:defRPr sz="2400" b="1" baseline="0"/>
            </a:lvl1pPr>
            <a:lvl2pPr marL="14288" indent="0" algn="l">
              <a:lnSpc>
                <a:spcPct val="100000"/>
              </a:lnSpc>
              <a:spcAft>
                <a:spcPts val="600"/>
              </a:spcAft>
              <a:buNone/>
              <a:tabLst/>
              <a:defRPr sz="2000" baseline="0"/>
            </a:lvl2pPr>
            <a:lvl3pPr marL="404813" marR="0" indent="-219075" algn="l" defTabSz="914400" rtl="0" eaLnBrk="1" fontAlgn="auto" latinLnBrk="0" hangingPunct="1">
              <a:lnSpc>
                <a:spcPct val="90000"/>
              </a:lnSpc>
              <a:spcBef>
                <a:spcPts val="500"/>
              </a:spcBef>
              <a:spcAft>
                <a:spcPts val="0"/>
              </a:spcAft>
              <a:buClrTx/>
              <a:buSzTx/>
              <a:buFont typeface="Arial" charset="0"/>
              <a:buChar char="•"/>
              <a:tabLst/>
              <a:defRPr sz="2000"/>
            </a:lvl3pPr>
            <a:lvl4pPr marL="711200" marR="0" indent="-263525" algn="l" defTabSz="914400" rtl="0" eaLnBrk="1" fontAlgn="auto" latinLnBrk="0" hangingPunct="1">
              <a:lnSpc>
                <a:spcPct val="90000"/>
              </a:lnSpc>
              <a:spcBef>
                <a:spcPts val="500"/>
              </a:spcBef>
              <a:spcAft>
                <a:spcPts val="0"/>
              </a:spcAft>
              <a:buClrTx/>
              <a:buSzTx/>
              <a:buFont typeface="Arial" charset="0"/>
              <a:buChar char="•"/>
              <a:tabLst/>
              <a:defRPr sz="2000"/>
            </a:lvl4pPr>
            <a:lvl5pPr marL="1828800" indent="0">
              <a:buNone/>
              <a:defRPr/>
            </a:lvl5pPr>
          </a:lstStyle>
          <a:p>
            <a:pPr lvl="0"/>
            <a:r>
              <a:rPr lang="en-US"/>
              <a:t>Headings are Arial Bold 24pt (level 1)</a:t>
            </a:r>
          </a:p>
          <a:p>
            <a:pPr lvl="1"/>
            <a:r>
              <a:rPr lang="en-US"/>
              <a:t>Arial body copy 20pt (level 2)</a:t>
            </a:r>
          </a:p>
          <a:p>
            <a:pPr marL="404813" marR="0" lvl="2" indent="-219075" algn="l" defTabSz="914400" rtl="0" eaLnBrk="1" fontAlgn="auto" latinLnBrk="0" hangingPunct="1">
              <a:lnSpc>
                <a:spcPct val="90000"/>
              </a:lnSpc>
              <a:spcBef>
                <a:spcPts val="500"/>
              </a:spcBef>
              <a:spcAft>
                <a:spcPts val="0"/>
              </a:spcAft>
              <a:buClrTx/>
              <a:buSzTx/>
              <a:buFont typeface="Arial" charset="0"/>
              <a:buChar char="•"/>
              <a:tabLst/>
              <a:defRPr/>
            </a:pPr>
            <a:r>
              <a:rPr lang="en-US"/>
              <a:t>indented text (level 3)</a:t>
            </a:r>
          </a:p>
          <a:p>
            <a:pPr marL="711200" marR="0" lvl="3" indent="-263525" algn="l" defTabSz="914400" rtl="0" eaLnBrk="1" fontAlgn="auto" latinLnBrk="0" hangingPunct="1">
              <a:lnSpc>
                <a:spcPct val="90000"/>
              </a:lnSpc>
              <a:spcBef>
                <a:spcPts val="500"/>
              </a:spcBef>
              <a:spcAft>
                <a:spcPts val="0"/>
              </a:spcAft>
              <a:buClrTx/>
              <a:buSzTx/>
              <a:buFont typeface="Arial" charset="0"/>
              <a:buChar char="•"/>
              <a:tabLst/>
              <a:defRPr/>
            </a:pPr>
            <a:r>
              <a:rPr lang="en-US"/>
              <a:t>double indented text (level 4)</a:t>
            </a:r>
          </a:p>
        </p:txBody>
      </p:sp>
      <p:sp>
        <p:nvSpPr>
          <p:cNvPr id="10"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indent="0">
              <a:buNone/>
              <a:defRPr sz="1600" b="0">
                <a:solidFill>
                  <a:srgbClr val="0070AD"/>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a:solidFill>
                  <a:srgbClr val="0070AD"/>
                </a:solidFill>
                <a:latin typeface="Arial" charset="0"/>
                <a:ea typeface="Arial" charset="0"/>
                <a:cs typeface="Arial" charset="0"/>
              </a:rPr>
              <a:t>Title of your presentation</a:t>
            </a:r>
          </a:p>
        </p:txBody>
      </p:sp>
      <p:sp>
        <p:nvSpPr>
          <p:cNvPr id="15" name="Rectangle 14"/>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cxnSp>
        <p:nvCxnSpPr>
          <p:cNvPr id="13" name="Straight Connector 12"/>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extLst>
      <p:ext uri="{BB962C8B-B14F-4D97-AF65-F5344CB8AC3E}">
        <p14:creationId xmlns:p14="http://schemas.microsoft.com/office/powerpoint/2010/main" val="1084702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ny Questions slide">
    <p:spTree>
      <p:nvGrpSpPr>
        <p:cNvPr id="1" name=""/>
        <p:cNvGrpSpPr/>
        <p:nvPr/>
      </p:nvGrpSpPr>
      <p:grpSpPr>
        <a:xfrm>
          <a:off x="0" y="0"/>
          <a:ext cx="0" cy="0"/>
          <a:chOff x="0" y="0"/>
          <a:chExt cx="0" cy="0"/>
        </a:xfrm>
      </p:grpSpPr>
      <p:sp>
        <p:nvSpPr>
          <p:cNvPr id="8" name="Rectangle 7"/>
          <p:cNvSpPr/>
          <p:nvPr userDrawn="1"/>
        </p:nvSpPr>
        <p:spPr>
          <a:xfrm>
            <a:off x="0" y="0"/>
            <a:ext cx="12192000" cy="6023998"/>
          </a:xfrm>
          <a:prstGeom prst="rect">
            <a:avLst/>
          </a:prstGeom>
          <a:solidFill>
            <a:srgbClr val="E7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userDrawn="1"/>
        </p:nvSpPr>
        <p:spPr>
          <a:xfrm>
            <a:off x="307497" y="246900"/>
            <a:ext cx="9840550" cy="1107996"/>
          </a:xfrm>
          <a:prstGeom prst="rect">
            <a:avLst/>
          </a:prstGeom>
          <a:noFill/>
        </p:spPr>
        <p:txBody>
          <a:bodyPr wrap="square" lIns="0" tIns="0" rIns="0" bIns="0" rtlCol="0">
            <a:spAutoFit/>
          </a:bodyPr>
          <a:lstStyle/>
          <a:p>
            <a:pPr lvl="0"/>
            <a:r>
              <a:rPr lang="en-US" sz="7200" b="1"/>
              <a:t>Any questions?</a:t>
            </a:r>
          </a:p>
        </p:txBody>
      </p:sp>
      <p:sp>
        <p:nvSpPr>
          <p:cNvPr id="11" name="TextBox 10"/>
          <p:cNvSpPr txBox="1"/>
          <p:nvPr userDrawn="1"/>
        </p:nvSpPr>
        <p:spPr>
          <a:xfrm>
            <a:off x="307497" y="6262543"/>
            <a:ext cx="3896950" cy="276999"/>
          </a:xfrm>
          <a:prstGeom prst="rect">
            <a:avLst/>
          </a:prstGeom>
          <a:noFill/>
        </p:spPr>
        <p:txBody>
          <a:bodyPr wrap="square" lIns="0" tIns="0" rIns="0" bIns="0" rtlCol="0">
            <a:spAutoFit/>
          </a:bodyPr>
          <a:lstStyle/>
          <a:p>
            <a:pPr lvl="0"/>
            <a:r>
              <a:rPr lang="en-US" sz="1800" b="1"/>
              <a:t>Conclusion</a:t>
            </a:r>
          </a:p>
        </p:txBody>
      </p:sp>
      <p:sp>
        <p:nvSpPr>
          <p:cNvPr id="9"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indent="0">
              <a:buNone/>
              <a:defRPr sz="1600" b="0">
                <a:solidFill>
                  <a:srgbClr val="0070C0"/>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a:solidFill>
                  <a:srgbClr val="0070AD"/>
                </a:solidFill>
                <a:latin typeface="Arial" charset="0"/>
                <a:ea typeface="Arial" charset="0"/>
                <a:cs typeface="Arial" charset="0"/>
              </a:rPr>
              <a:t>Title of your presentation</a:t>
            </a:r>
          </a:p>
        </p:txBody>
      </p:sp>
      <p:sp>
        <p:nvSpPr>
          <p:cNvPr id="14" name="Rectangle 13"/>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cxnSp>
        <p:nvCxnSpPr>
          <p:cNvPr id="13" name="Straight Connector 12"/>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 details slide">
    <p:spTree>
      <p:nvGrpSpPr>
        <p:cNvPr id="1" name=""/>
        <p:cNvGrpSpPr/>
        <p:nvPr/>
      </p:nvGrpSpPr>
      <p:grpSpPr>
        <a:xfrm>
          <a:off x="0" y="0"/>
          <a:ext cx="0" cy="0"/>
          <a:chOff x="0" y="0"/>
          <a:chExt cx="0" cy="0"/>
        </a:xfrm>
      </p:grpSpPr>
      <p:sp>
        <p:nvSpPr>
          <p:cNvPr id="8" name="Rectangle 7"/>
          <p:cNvSpPr/>
          <p:nvPr userDrawn="1"/>
        </p:nvSpPr>
        <p:spPr>
          <a:xfrm>
            <a:off x="0" y="0"/>
            <a:ext cx="12192000" cy="6023998"/>
          </a:xfrm>
          <a:prstGeom prst="rect">
            <a:avLst/>
          </a:prstGeom>
          <a:solidFill>
            <a:srgbClr val="E7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307497" y="6262543"/>
            <a:ext cx="3896950" cy="276999"/>
          </a:xfrm>
          <a:prstGeom prst="rect">
            <a:avLst/>
          </a:prstGeom>
          <a:noFill/>
        </p:spPr>
        <p:txBody>
          <a:bodyPr wrap="square" lIns="0" tIns="0" rIns="0" bIns="0" rtlCol="0">
            <a:spAutoFit/>
          </a:bodyPr>
          <a:lstStyle/>
          <a:p>
            <a:pPr lvl="0"/>
            <a:r>
              <a:rPr lang="en-US" sz="1800" b="1"/>
              <a:t>Contact details</a:t>
            </a:r>
          </a:p>
        </p:txBody>
      </p:sp>
      <p:sp>
        <p:nvSpPr>
          <p:cNvPr id="9"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a:buNone/>
              <a:tabLst/>
              <a:defRPr sz="1600" b="0">
                <a:solidFill>
                  <a:srgbClr val="0070C0"/>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a:solidFill>
                  <a:srgbClr val="0070AD"/>
                </a:solidFill>
                <a:latin typeface="Arial" charset="0"/>
                <a:ea typeface="Arial" charset="0"/>
                <a:cs typeface="Arial" charset="0"/>
              </a:rPr>
              <a:t>Title of your presentation</a:t>
            </a:r>
          </a:p>
        </p:txBody>
      </p:sp>
      <p:sp>
        <p:nvSpPr>
          <p:cNvPr id="2" name="Rectangle 1"/>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cxnSp>
        <p:nvCxnSpPr>
          <p:cNvPr id="13" name="Straight Connector 12"/>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pics and text slide">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5622925" cy="6023998"/>
          </a:xfrm>
          <a:prstGeom prst="rect">
            <a:avLst/>
          </a:prstGeom>
        </p:spPr>
        <p:txBody>
          <a:bodyPr/>
          <a:lstStyle>
            <a:lvl1pPr marL="0" indent="0">
              <a:buNone/>
              <a:defRPr sz="1000">
                <a:solidFill>
                  <a:schemeClr val="bg1">
                    <a:lumMod val="50000"/>
                  </a:schemeClr>
                </a:solidFill>
              </a:defRPr>
            </a:lvl1pPr>
          </a:lstStyle>
          <a:p>
            <a:r>
              <a:rPr lang="en-US"/>
              <a:t>Square picture placeholder box.</a:t>
            </a:r>
            <a:br>
              <a:rPr lang="en-US"/>
            </a:br>
            <a:r>
              <a:rPr lang="en-US"/>
              <a:t>Place picture in this box. Either drag it onto the picture box or click the icon in the centre of the image. </a:t>
            </a:r>
            <a:br>
              <a:rPr lang="en-US"/>
            </a:br>
            <a:r>
              <a:rPr lang="en-US"/>
              <a:t>Make sure it bleeds all round (no white space) and do not distort the image to fit. </a:t>
            </a:r>
            <a:br>
              <a:rPr lang="en-US"/>
            </a:br>
            <a:r>
              <a:rPr lang="en-US"/>
              <a:t>Note this text will disappear when the image is placed in this box. </a:t>
            </a:r>
            <a:br>
              <a:rPr lang="en-US"/>
            </a:br>
            <a:endParaRPr lang="en-US"/>
          </a:p>
        </p:txBody>
      </p:sp>
      <p:sp>
        <p:nvSpPr>
          <p:cNvPr id="12" name="Content Placeholder 15"/>
          <p:cNvSpPr>
            <a:spLocks noGrp="1"/>
          </p:cNvSpPr>
          <p:nvPr>
            <p:ph sz="quarter" idx="11" hasCustomPrompt="1"/>
          </p:nvPr>
        </p:nvSpPr>
        <p:spPr>
          <a:xfrm>
            <a:off x="307497" y="6290997"/>
            <a:ext cx="4983162" cy="387350"/>
          </a:xfrm>
          <a:prstGeom prst="rect">
            <a:avLst/>
          </a:prstGeom>
        </p:spPr>
        <p:txBody>
          <a:bodyPr lIns="0" tIns="0" rIns="0" bIns="0"/>
          <a:lstStyle>
            <a:lvl1pPr marL="0" indent="0">
              <a:buNone/>
              <a:defRPr sz="1800" b="1" i="0">
                <a:latin typeface="Arial" charset="0"/>
                <a:ea typeface="Arial" charset="0"/>
                <a:cs typeface="Arial" charset="0"/>
              </a:defRPr>
            </a:lvl1pPr>
          </a:lstStyle>
          <a:p>
            <a:pPr lvl="0"/>
            <a:r>
              <a:rPr lang="en-US"/>
              <a:t>Add sub-heading here if needed</a:t>
            </a:r>
          </a:p>
        </p:txBody>
      </p:sp>
      <p:sp>
        <p:nvSpPr>
          <p:cNvPr id="15" name="Picture Placeholder 10"/>
          <p:cNvSpPr>
            <a:spLocks noGrp="1"/>
          </p:cNvSpPr>
          <p:nvPr>
            <p:ph type="pic" sz="quarter" idx="17" hasCustomPrompt="1"/>
          </p:nvPr>
        </p:nvSpPr>
        <p:spPr>
          <a:xfrm>
            <a:off x="5622924" y="3563332"/>
            <a:ext cx="2634955" cy="2460666"/>
          </a:xfrm>
          <a:prstGeom prst="rect">
            <a:avLst/>
          </a:prstGeom>
        </p:spPr>
        <p:txBody>
          <a:bodyPr/>
          <a:lstStyle>
            <a:lvl1pPr marL="0" indent="0">
              <a:buNone/>
              <a:defRPr sz="1000" baseline="0">
                <a:solidFill>
                  <a:schemeClr val="bg1">
                    <a:lumMod val="50000"/>
                  </a:schemeClr>
                </a:solidFill>
              </a:defRPr>
            </a:lvl1pPr>
          </a:lstStyle>
          <a:p>
            <a:r>
              <a:rPr lang="en-US"/>
              <a:t>Small square picture placeholder box. Place picture in this box. </a:t>
            </a:r>
            <a:br>
              <a:rPr lang="en-US"/>
            </a:br>
            <a:r>
              <a:rPr lang="en-US"/>
              <a:t>Either drag it onto the picture box or click the icon in the centre of the image. </a:t>
            </a:r>
            <a:br>
              <a:rPr lang="en-US"/>
            </a:br>
            <a:r>
              <a:rPr lang="en-US"/>
              <a:t>Make sure it bleeds all round (no white space) and do not distort the image to fit. </a:t>
            </a:r>
            <a:br>
              <a:rPr lang="en-US"/>
            </a:br>
            <a:r>
              <a:rPr lang="en-US"/>
              <a:t>Note this text will disappear when the image is placed in this box.</a:t>
            </a:r>
          </a:p>
        </p:txBody>
      </p:sp>
      <p:sp>
        <p:nvSpPr>
          <p:cNvPr id="10"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indent="0">
              <a:buNone/>
              <a:defRPr sz="1600" b="0">
                <a:solidFill>
                  <a:srgbClr val="0070AD"/>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a:solidFill>
                  <a:srgbClr val="0070AD"/>
                </a:solidFill>
                <a:latin typeface="Arial" charset="0"/>
                <a:ea typeface="Arial" charset="0"/>
                <a:cs typeface="Arial" charset="0"/>
              </a:rPr>
              <a:t>Title of your presentation</a:t>
            </a:r>
          </a:p>
        </p:txBody>
      </p:sp>
      <p:sp>
        <p:nvSpPr>
          <p:cNvPr id="17" name="Rectangle 16"/>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sp>
        <p:nvSpPr>
          <p:cNvPr id="13" name="Content Placeholder 15"/>
          <p:cNvSpPr>
            <a:spLocks noGrp="1"/>
          </p:cNvSpPr>
          <p:nvPr>
            <p:ph sz="quarter" idx="16" hasCustomPrompt="1"/>
          </p:nvPr>
        </p:nvSpPr>
        <p:spPr>
          <a:xfrm>
            <a:off x="6704448" y="317026"/>
            <a:ext cx="3996063" cy="3095478"/>
          </a:xfrm>
          <a:prstGeom prst="rect">
            <a:avLst/>
          </a:prstGeom>
        </p:spPr>
        <p:txBody>
          <a:bodyPr lIns="0" tIns="0" rIns="0" bIns="0"/>
          <a:lstStyle>
            <a:lvl1pPr marL="0" indent="0">
              <a:lnSpc>
                <a:spcPct val="100000"/>
              </a:lnSpc>
              <a:spcAft>
                <a:spcPts val="1000"/>
              </a:spcAft>
              <a:buNone/>
              <a:defRPr sz="2400" b="1" baseline="0"/>
            </a:lvl1pPr>
            <a:lvl2pPr marL="14288" indent="0" algn="l">
              <a:lnSpc>
                <a:spcPct val="100000"/>
              </a:lnSpc>
              <a:spcAft>
                <a:spcPts val="600"/>
              </a:spcAft>
              <a:buNone/>
              <a:tabLst/>
              <a:defRPr sz="2000" baseline="0"/>
            </a:lvl2pPr>
            <a:lvl3pPr marL="404813" marR="0" indent="-219075" algn="l" defTabSz="914400" rtl="0" eaLnBrk="1" fontAlgn="auto" latinLnBrk="0" hangingPunct="1">
              <a:lnSpc>
                <a:spcPct val="90000"/>
              </a:lnSpc>
              <a:spcBef>
                <a:spcPts val="500"/>
              </a:spcBef>
              <a:spcAft>
                <a:spcPts val="0"/>
              </a:spcAft>
              <a:buClrTx/>
              <a:buSzTx/>
              <a:buFont typeface="Arial" charset="0"/>
              <a:buChar char="•"/>
              <a:tabLst/>
              <a:defRPr sz="2000"/>
            </a:lvl3pPr>
            <a:lvl4pPr marL="711200" marR="0" indent="-263525" algn="l" defTabSz="914400" rtl="0" eaLnBrk="1" fontAlgn="auto" latinLnBrk="0" hangingPunct="1">
              <a:lnSpc>
                <a:spcPct val="90000"/>
              </a:lnSpc>
              <a:spcBef>
                <a:spcPts val="500"/>
              </a:spcBef>
              <a:spcAft>
                <a:spcPts val="0"/>
              </a:spcAft>
              <a:buClrTx/>
              <a:buSzTx/>
              <a:buFont typeface="Arial" charset="0"/>
              <a:buChar char="•"/>
              <a:tabLst/>
              <a:defRPr sz="2000"/>
            </a:lvl4pPr>
            <a:lvl5pPr marL="1828800" indent="0">
              <a:buNone/>
              <a:defRPr/>
            </a:lvl5pPr>
          </a:lstStyle>
          <a:p>
            <a:pPr lvl="0"/>
            <a:r>
              <a:rPr lang="en-US"/>
              <a:t>Headings are Arial Bold 24pt (level 1)</a:t>
            </a:r>
          </a:p>
          <a:p>
            <a:pPr lvl="1"/>
            <a:r>
              <a:rPr lang="en-US"/>
              <a:t>Add text here 20pt (level 2)</a:t>
            </a:r>
          </a:p>
          <a:p>
            <a:pPr marL="404813" marR="0" lvl="2" indent="-219075" algn="l" defTabSz="914400" rtl="0" eaLnBrk="1" fontAlgn="auto" latinLnBrk="0" hangingPunct="1">
              <a:lnSpc>
                <a:spcPct val="90000"/>
              </a:lnSpc>
              <a:spcBef>
                <a:spcPts val="500"/>
              </a:spcBef>
              <a:spcAft>
                <a:spcPts val="0"/>
              </a:spcAft>
              <a:buClrTx/>
              <a:buSzTx/>
              <a:buFont typeface="Arial" charset="0"/>
              <a:buChar char="•"/>
              <a:tabLst/>
              <a:defRPr/>
            </a:pPr>
            <a:r>
              <a:rPr lang="en-US"/>
              <a:t>indented text (level 3)</a:t>
            </a:r>
          </a:p>
          <a:p>
            <a:pPr marL="711200" marR="0" lvl="3" indent="-263525" algn="l" defTabSz="914400" rtl="0" eaLnBrk="1" fontAlgn="auto" latinLnBrk="0" hangingPunct="1">
              <a:lnSpc>
                <a:spcPct val="90000"/>
              </a:lnSpc>
              <a:spcBef>
                <a:spcPts val="500"/>
              </a:spcBef>
              <a:spcAft>
                <a:spcPts val="0"/>
              </a:spcAft>
              <a:buClrTx/>
              <a:buSzTx/>
              <a:buFont typeface="Arial" charset="0"/>
              <a:buChar char="•"/>
              <a:tabLst/>
              <a:defRPr/>
            </a:pPr>
            <a:r>
              <a:rPr lang="en-US"/>
              <a:t>double indented text (level 4)</a:t>
            </a:r>
          </a:p>
        </p:txBody>
      </p:sp>
      <p:cxnSp>
        <p:nvCxnSpPr>
          <p:cNvPr id="14" name="Straight Connector 13"/>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0346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71" r:id="rId4"/>
    <p:sldLayoutId id="2147483659" r:id="rId5"/>
    <p:sldLayoutId id="2147483653" r:id="rId6"/>
    <p:sldLayoutId id="2147483657" r:id="rId7"/>
    <p:sldLayoutId id="2147483658" r:id="rId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1371600" indent="-1362075" algn="l" defTabSz="914400" rtl="0" eaLnBrk="1" latinLnBrk="0" hangingPunct="1">
        <a:lnSpc>
          <a:spcPct val="90000"/>
        </a:lnSpc>
        <a:spcBef>
          <a:spcPts val="1000"/>
        </a:spcBef>
        <a:spcAft>
          <a:spcPts val="600"/>
        </a:spcAft>
        <a:buFont typeface="Arial"/>
        <a:buNone/>
        <a:tabLst/>
        <a:defRPr sz="2000" b="1" kern="1200">
          <a:solidFill>
            <a:schemeClr val="tx1"/>
          </a:solidFill>
          <a:latin typeface="+mn-lt"/>
          <a:ea typeface="+mn-ea"/>
          <a:cs typeface="+mn-cs"/>
        </a:defRPr>
      </a:lvl1pPr>
      <a:lvl2pPr marL="1371600" indent="-1362075" algn="l" defTabSz="914400" rtl="0" eaLnBrk="1" latinLnBrk="0" hangingPunct="1">
        <a:lnSpc>
          <a:spcPct val="90000"/>
        </a:lnSpc>
        <a:spcBef>
          <a:spcPts val="500"/>
        </a:spcBef>
        <a:spcAft>
          <a:spcPts val="600"/>
        </a:spcAft>
        <a:buFont typeface="Arial"/>
        <a:buNone/>
        <a:tabLst/>
        <a:defRPr sz="2000" kern="1200">
          <a:solidFill>
            <a:schemeClr val="tx1"/>
          </a:solidFill>
          <a:latin typeface="+mn-lt"/>
          <a:ea typeface="+mn-ea"/>
          <a:cs typeface="+mn-cs"/>
        </a:defRPr>
      </a:lvl2pPr>
      <a:lvl3pPr marL="1371600" indent="-1362075" algn="l" defTabSz="914400" rtl="0" eaLnBrk="1" latinLnBrk="0" hangingPunct="1">
        <a:lnSpc>
          <a:spcPct val="90000"/>
        </a:lnSpc>
        <a:spcBef>
          <a:spcPts val="500"/>
        </a:spcBef>
        <a:buFont typeface="Arial"/>
        <a:buNone/>
        <a:tabLst/>
        <a:defRPr sz="1200" kern="1200">
          <a:solidFill>
            <a:schemeClr val="tx1"/>
          </a:solidFill>
          <a:latin typeface="+mn-lt"/>
          <a:ea typeface="+mn-ea"/>
          <a:cs typeface="+mn-cs"/>
        </a:defRPr>
      </a:lvl3pPr>
      <a:lvl4pPr marL="492125" indent="-219075" algn="l" defTabSz="914400" rtl="0" eaLnBrk="1" latinLnBrk="0" hangingPunct="1">
        <a:lnSpc>
          <a:spcPct val="90000"/>
        </a:lnSpc>
        <a:spcBef>
          <a:spcPts val="500"/>
        </a:spcBef>
        <a:buFont typeface="Arial" charset="0"/>
        <a:buChar char="•"/>
        <a:tabLst/>
        <a:defRPr sz="1200" kern="1200">
          <a:solidFill>
            <a:schemeClr val="tx1"/>
          </a:solidFill>
          <a:latin typeface="+mn-lt"/>
          <a:ea typeface="+mn-ea"/>
          <a:cs typeface="+mn-cs"/>
        </a:defRPr>
      </a:lvl4pPr>
      <a:lvl5pPr marL="711200" indent="0" algn="l" defTabSz="914400" rtl="0" eaLnBrk="1" latinLnBrk="0" hangingPunct="1">
        <a:lnSpc>
          <a:spcPct val="90000"/>
        </a:lnSpc>
        <a:spcBef>
          <a:spcPts val="500"/>
        </a:spcBef>
        <a:buFont typeface="Arial"/>
        <a:buChar char="•"/>
        <a:tabLst>
          <a:tab pos="349250" algn="l"/>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258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1371600" indent="-1362075" algn="l" defTabSz="914400" rtl="0" eaLnBrk="1" latinLnBrk="0" hangingPunct="1">
        <a:lnSpc>
          <a:spcPct val="90000"/>
        </a:lnSpc>
        <a:spcBef>
          <a:spcPts val="1000"/>
        </a:spcBef>
        <a:spcAft>
          <a:spcPts val="600"/>
        </a:spcAft>
        <a:buFont typeface="Arial"/>
        <a:buNone/>
        <a:tabLst/>
        <a:defRPr sz="2000" b="1" kern="1200">
          <a:solidFill>
            <a:schemeClr val="tx1"/>
          </a:solidFill>
          <a:latin typeface="+mn-lt"/>
          <a:ea typeface="+mn-ea"/>
          <a:cs typeface="+mn-cs"/>
        </a:defRPr>
      </a:lvl1pPr>
      <a:lvl2pPr marL="1371600" indent="-1362075" algn="l" defTabSz="914400" rtl="0" eaLnBrk="1" latinLnBrk="0" hangingPunct="1">
        <a:lnSpc>
          <a:spcPct val="90000"/>
        </a:lnSpc>
        <a:spcBef>
          <a:spcPts val="500"/>
        </a:spcBef>
        <a:spcAft>
          <a:spcPts val="600"/>
        </a:spcAft>
        <a:buFont typeface="Arial"/>
        <a:buNone/>
        <a:tabLst/>
        <a:defRPr sz="2000" kern="1200">
          <a:solidFill>
            <a:schemeClr val="tx1"/>
          </a:solidFill>
          <a:latin typeface="+mn-lt"/>
          <a:ea typeface="+mn-ea"/>
          <a:cs typeface="+mn-cs"/>
        </a:defRPr>
      </a:lvl2pPr>
      <a:lvl3pPr marL="1371600" indent="-1362075" algn="l" defTabSz="914400" rtl="0" eaLnBrk="1" latinLnBrk="0" hangingPunct="1">
        <a:lnSpc>
          <a:spcPct val="90000"/>
        </a:lnSpc>
        <a:spcBef>
          <a:spcPts val="500"/>
        </a:spcBef>
        <a:buFont typeface="Arial"/>
        <a:buNone/>
        <a:tabLst/>
        <a:defRPr sz="1200" kern="1200">
          <a:solidFill>
            <a:schemeClr val="tx1"/>
          </a:solidFill>
          <a:latin typeface="+mn-lt"/>
          <a:ea typeface="+mn-ea"/>
          <a:cs typeface="+mn-cs"/>
        </a:defRPr>
      </a:lvl3pPr>
      <a:lvl4pPr marL="492125" indent="-219075" algn="l" defTabSz="914400" rtl="0" eaLnBrk="1" latinLnBrk="0" hangingPunct="1">
        <a:lnSpc>
          <a:spcPct val="90000"/>
        </a:lnSpc>
        <a:spcBef>
          <a:spcPts val="500"/>
        </a:spcBef>
        <a:buFont typeface="Arial" charset="0"/>
        <a:buChar char="•"/>
        <a:tabLst/>
        <a:defRPr sz="1200" kern="1200">
          <a:solidFill>
            <a:schemeClr val="tx1"/>
          </a:solidFill>
          <a:latin typeface="+mn-lt"/>
          <a:ea typeface="+mn-ea"/>
          <a:cs typeface="+mn-cs"/>
        </a:defRPr>
      </a:lvl4pPr>
      <a:lvl5pPr marL="711200" indent="0" algn="l" defTabSz="914400" rtl="0" eaLnBrk="1" latinLnBrk="0" hangingPunct="1">
        <a:lnSpc>
          <a:spcPct val="90000"/>
        </a:lnSpc>
        <a:spcBef>
          <a:spcPts val="500"/>
        </a:spcBef>
        <a:buFont typeface="Arial"/>
        <a:buChar char="•"/>
        <a:tabLst>
          <a:tab pos="349250" algn="l"/>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microsoft.com/office/2018/10/relationships/comments" Target="../comments/modernComment_116_84207228.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6.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7497" y="411163"/>
            <a:ext cx="6225188" cy="1989137"/>
          </a:xfrm>
        </p:spPr>
        <p:txBody>
          <a:bodyPr/>
          <a:lstStyle/>
          <a:p>
            <a:r>
              <a:rPr lang="en-GB" sz="3600"/>
              <a:t>Monthly Nurse Safe Staffing </a:t>
            </a:r>
          </a:p>
        </p:txBody>
      </p:sp>
      <p:sp>
        <p:nvSpPr>
          <p:cNvPr id="3" name="Content Placeholder 2"/>
          <p:cNvSpPr>
            <a:spLocks noGrp="1"/>
          </p:cNvSpPr>
          <p:nvPr>
            <p:ph sz="quarter" idx="15"/>
          </p:nvPr>
        </p:nvSpPr>
        <p:spPr>
          <a:xfrm>
            <a:off x="307497" y="6409593"/>
            <a:ext cx="4748213" cy="338680"/>
          </a:xfrm>
        </p:spPr>
        <p:txBody>
          <a:bodyPr anchor="ctr"/>
          <a:lstStyle/>
          <a:p>
            <a:pPr>
              <a:spcAft>
                <a:spcPts val="0"/>
              </a:spcAft>
            </a:pPr>
            <a:r>
              <a:rPr lang="en-US" dirty="0"/>
              <a:t>Board of Directors: </a:t>
            </a:r>
            <a:r>
              <a:rPr lang="en-US" smtClean="0"/>
              <a:t>14 February 2024</a:t>
            </a:r>
          </a:p>
        </p:txBody>
      </p:sp>
      <p:sp>
        <p:nvSpPr>
          <p:cNvPr id="4" name="Content Placeholder 3"/>
          <p:cNvSpPr>
            <a:spLocks noGrp="1"/>
          </p:cNvSpPr>
          <p:nvPr>
            <p:ph sz="quarter" idx="16"/>
          </p:nvPr>
        </p:nvSpPr>
        <p:spPr>
          <a:xfrm>
            <a:off x="194661" y="4267200"/>
            <a:ext cx="6338023" cy="1604963"/>
          </a:xfrm>
        </p:spPr>
        <p:txBody>
          <a:bodyPr/>
          <a:lstStyle/>
          <a:p>
            <a:r>
              <a:rPr lang="en-US" sz="1600" dirty="0"/>
              <a:t>Sponsoring executive director: Lorraine </a:t>
            </a:r>
            <a:r>
              <a:rPr lang="en-US" sz="1600" dirty="0" smtClean="0"/>
              <a:t>Szeremeta, </a:t>
            </a:r>
            <a:r>
              <a:rPr lang="en-US" sz="1600" dirty="0"/>
              <a:t>Chief Nurse</a:t>
            </a:r>
          </a:p>
          <a:p>
            <a:r>
              <a:rPr lang="en-US" sz="1600" dirty="0"/>
              <a:t>Amanda </a:t>
            </a:r>
            <a:r>
              <a:rPr lang="en-US" sz="1600" dirty="0" smtClean="0"/>
              <a:t>Small, </a:t>
            </a:r>
            <a:r>
              <a:rPr lang="en-US" sz="1600" dirty="0"/>
              <a:t>Deputy Chief Nurse</a:t>
            </a:r>
          </a:p>
          <a:p>
            <a:r>
              <a:rPr lang="en-US" sz="1600" dirty="0"/>
              <a:t>Christopher </a:t>
            </a:r>
            <a:r>
              <a:rPr lang="en-US" sz="1600" dirty="0" smtClean="0"/>
              <a:t>Gray, </a:t>
            </a:r>
            <a:r>
              <a:rPr lang="en-US" sz="1600" dirty="0"/>
              <a:t>Lead Nurse Safer Staffing </a:t>
            </a:r>
          </a:p>
          <a:p>
            <a:r>
              <a:rPr lang="en-US" sz="1600" dirty="0"/>
              <a:t>Sarah </a:t>
            </a:r>
            <a:r>
              <a:rPr lang="en-US" sz="1600" dirty="0" err="1" smtClean="0"/>
              <a:t>Raper</a:t>
            </a:r>
            <a:r>
              <a:rPr lang="en-US" sz="1600" dirty="0" smtClean="0"/>
              <a:t>, </a:t>
            </a:r>
            <a:r>
              <a:rPr lang="en-US" sz="1600" dirty="0"/>
              <a:t>Project Lead Nurse safe staffing</a:t>
            </a:r>
          </a:p>
        </p:txBody>
      </p:sp>
    </p:spTree>
    <p:extLst>
      <p:ext uri="{BB962C8B-B14F-4D97-AF65-F5344CB8AC3E}">
        <p14:creationId xmlns:p14="http://schemas.microsoft.com/office/powerpoint/2010/main" val="904476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3"/>
          <p:cNvSpPr>
            <a:spLocks noGrp="1"/>
          </p:cNvSpPr>
          <p:nvPr>
            <p:ph sz="quarter" idx="16"/>
          </p:nvPr>
        </p:nvSpPr>
        <p:spPr>
          <a:xfrm>
            <a:off x="307496" y="336551"/>
            <a:ext cx="6216396" cy="340457"/>
          </a:xfrm>
        </p:spPr>
        <p:txBody>
          <a:bodyPr/>
          <a:lstStyle/>
          <a:p>
            <a:r>
              <a:rPr lang="en-GB" sz="2000"/>
              <a:t>Bank Fill Rate and Agency Usage</a:t>
            </a:r>
          </a:p>
        </p:txBody>
      </p:sp>
      <p:sp>
        <p:nvSpPr>
          <p:cNvPr id="11" name="TextBox 10"/>
          <p:cNvSpPr txBox="1"/>
          <p:nvPr/>
        </p:nvSpPr>
        <p:spPr>
          <a:xfrm>
            <a:off x="5313594" y="793863"/>
            <a:ext cx="5704066" cy="5078313"/>
          </a:xfrm>
          <a:prstGeom prst="rect">
            <a:avLst/>
          </a:prstGeom>
          <a:noFill/>
        </p:spPr>
        <p:txBody>
          <a:bodyPr wrap="square" lIns="91440" tIns="45720" rIns="91440" bIns="45720" rtlCol="0" anchor="t">
            <a:spAutoFit/>
          </a:bodyPr>
          <a:lstStyle/>
          <a:p>
            <a:r>
              <a:rPr lang="en-GB" sz="1200" b="1" dirty="0"/>
              <a:t>Bank fill rate</a:t>
            </a:r>
            <a:endParaRPr lang="en-GB" sz="1200" b="1" dirty="0">
              <a:cs typeface="Arial"/>
            </a:endParaRPr>
          </a:p>
          <a:p>
            <a:endParaRPr lang="en-GB" sz="1200" dirty="0"/>
          </a:p>
          <a:p>
            <a:r>
              <a:rPr lang="en-GB" sz="1200" dirty="0"/>
              <a:t>The Trust’s Staff Bank continues to support the clinical areas with achieving safe staffing levels. Graph 14 and 15 illustrate the trends in bank shift fill rate per week. Overall, we continued to see an increase in December for bank shift requests for registered staff to mitigate those areas who have less than a rota fill of 90% or to cover an unmet </a:t>
            </a:r>
            <a:r>
              <a:rPr lang="en-GB" sz="1200" dirty="0" err="1"/>
              <a:t>specialling</a:t>
            </a:r>
            <a:r>
              <a:rPr lang="en-GB" sz="1200" dirty="0"/>
              <a:t> need.  The number of requests for registered staff is an average of 2656 shifts per week with an average bank fill rate of 78% which is an increase from 76% in November.     </a:t>
            </a:r>
            <a:endParaRPr lang="en-GB" sz="1200" dirty="0">
              <a:cs typeface="Arial"/>
            </a:endParaRPr>
          </a:p>
          <a:p>
            <a:endParaRPr lang="en-GB" sz="1200" dirty="0">
              <a:cs typeface="Arial"/>
            </a:endParaRPr>
          </a:p>
          <a:p>
            <a:r>
              <a:rPr lang="en-GB" sz="1200" dirty="0"/>
              <a:t>The number of requests for Health care support workers and Maternity support workers remains high with an average of 2410 shifts per week with an average bank fill rate of 60.14% this is a slight increase from 59.9% in November.</a:t>
            </a:r>
            <a:endParaRPr lang="en-GB" sz="1200" dirty="0">
              <a:cs typeface="Arial"/>
            </a:endParaRPr>
          </a:p>
          <a:p>
            <a:endParaRPr lang="en-GB" sz="1200" dirty="0">
              <a:solidFill>
                <a:srgbClr val="FF0000"/>
              </a:solidFill>
              <a:cs typeface="Arial"/>
            </a:endParaRPr>
          </a:p>
          <a:p>
            <a:r>
              <a:rPr lang="en-GB" sz="1200" dirty="0"/>
              <a:t>In addition to bank workers, we have the equivalent of 15.95 WTE agency workers working (13.09 WTE in November) across the divisions to support staffing challenges in the short term.  This agency usage had been reducing but to support the emergency department and critical care there has been a need to increase to support safe staffing. </a:t>
            </a:r>
            <a:endParaRPr lang="en-GB" sz="1200" dirty="0">
              <a:cs typeface="Arial"/>
            </a:endParaRPr>
          </a:p>
          <a:p>
            <a:endParaRPr lang="en-GB" sz="1200" dirty="0">
              <a:solidFill>
                <a:srgbClr val="FF0000"/>
              </a:solidFill>
              <a:cs typeface="Arial"/>
            </a:endParaRPr>
          </a:p>
          <a:p>
            <a:r>
              <a:rPr lang="en-GB" sz="1200" dirty="0"/>
              <a:t>Short term pay enhancements for bank shifts </a:t>
            </a:r>
            <a:r>
              <a:rPr lang="en-GB" sz="1200" dirty="0" smtClean="0"/>
              <a:t>have been put </a:t>
            </a:r>
            <a:r>
              <a:rPr lang="en-GB" sz="1200" dirty="0"/>
              <a:t>in </a:t>
            </a:r>
            <a:r>
              <a:rPr lang="en-GB" sz="1200" dirty="0" smtClean="0"/>
              <a:t>place to support staff being deployed.   Any </a:t>
            </a:r>
            <a:r>
              <a:rPr lang="en-GB" sz="1200" dirty="0"/>
              <a:t>bank enhancements in place are reviewed regularly (at least on a 6 weekly basis) through the weekly bank enhancement meeting and are for fixed periods of time.</a:t>
            </a:r>
            <a:endParaRPr lang="en-GB" sz="1200" dirty="0">
              <a:cs typeface="Arial"/>
            </a:endParaRPr>
          </a:p>
          <a:p>
            <a:endParaRPr lang="en-GB" sz="1200" dirty="0">
              <a:solidFill>
                <a:srgbClr val="FF0000"/>
              </a:solidFill>
            </a:endParaRPr>
          </a:p>
          <a:p>
            <a:endParaRPr lang="en-GB" sz="1200" dirty="0">
              <a:solidFill>
                <a:srgbClr val="FF0000"/>
              </a:solidFill>
            </a:endParaRPr>
          </a:p>
        </p:txBody>
      </p:sp>
      <p:sp>
        <p:nvSpPr>
          <p:cNvPr id="15" name="TextBox 14"/>
          <p:cNvSpPr txBox="1"/>
          <p:nvPr/>
        </p:nvSpPr>
        <p:spPr>
          <a:xfrm>
            <a:off x="223106" y="655364"/>
            <a:ext cx="4094893" cy="276999"/>
          </a:xfrm>
          <a:prstGeom prst="rect">
            <a:avLst/>
          </a:prstGeom>
          <a:noFill/>
        </p:spPr>
        <p:txBody>
          <a:bodyPr wrap="square" rtlCol="0">
            <a:spAutoFit/>
          </a:bodyPr>
          <a:lstStyle/>
          <a:p>
            <a:r>
              <a:rPr lang="en-GB" sz="1200" b="1"/>
              <a:t>Graph 14 Registered RN/RM Bank fill rate per week </a:t>
            </a:r>
          </a:p>
        </p:txBody>
      </p:sp>
      <p:sp>
        <p:nvSpPr>
          <p:cNvPr id="17" name="TextBox 16"/>
          <p:cNvSpPr txBox="1"/>
          <p:nvPr/>
        </p:nvSpPr>
        <p:spPr>
          <a:xfrm>
            <a:off x="280812" y="3290501"/>
            <a:ext cx="3643548" cy="276999"/>
          </a:xfrm>
          <a:prstGeom prst="rect">
            <a:avLst/>
          </a:prstGeom>
          <a:noFill/>
        </p:spPr>
        <p:txBody>
          <a:bodyPr wrap="square" rtlCol="0">
            <a:spAutoFit/>
          </a:bodyPr>
          <a:lstStyle/>
          <a:p>
            <a:r>
              <a:rPr lang="en-GB" sz="1200" b="1"/>
              <a:t>Graph 15 HCSW/MSW bank fill rate per week</a:t>
            </a:r>
          </a:p>
        </p:txBody>
      </p:sp>
      <p:pic>
        <p:nvPicPr>
          <p:cNvPr id="2" name="Picture 1">
            <a:extLst>
              <a:ext uri="{FF2B5EF4-FFF2-40B4-BE49-F238E27FC236}">
                <a16:creationId xmlns:a16="http://schemas.microsoft.com/office/drawing/2014/main" id="{1588D252-2379-2867-7172-E65DA25076F1}"/>
              </a:ext>
            </a:extLst>
          </p:cNvPr>
          <p:cNvPicPr>
            <a:picLocks noChangeAspect="1"/>
          </p:cNvPicPr>
          <p:nvPr/>
        </p:nvPicPr>
        <p:blipFill>
          <a:blip r:embed="rId2"/>
          <a:stretch>
            <a:fillRect/>
          </a:stretch>
        </p:blipFill>
        <p:spPr>
          <a:xfrm>
            <a:off x="223106" y="1147569"/>
            <a:ext cx="4838629" cy="2164577"/>
          </a:xfrm>
          <a:prstGeom prst="rect">
            <a:avLst/>
          </a:prstGeom>
        </p:spPr>
      </p:pic>
      <p:pic>
        <p:nvPicPr>
          <p:cNvPr id="6" name="Picture 5">
            <a:extLst>
              <a:ext uri="{FF2B5EF4-FFF2-40B4-BE49-F238E27FC236}">
                <a16:creationId xmlns:a16="http://schemas.microsoft.com/office/drawing/2014/main" id="{7409FAED-DD53-7420-D862-B95AF1280ECE}"/>
              </a:ext>
            </a:extLst>
          </p:cNvPr>
          <p:cNvPicPr>
            <a:picLocks noChangeAspect="1"/>
          </p:cNvPicPr>
          <p:nvPr/>
        </p:nvPicPr>
        <p:blipFill>
          <a:blip r:embed="rId3"/>
          <a:stretch>
            <a:fillRect/>
          </a:stretch>
        </p:blipFill>
        <p:spPr>
          <a:xfrm>
            <a:off x="211187" y="3571393"/>
            <a:ext cx="4850548" cy="2442046"/>
          </a:xfrm>
          <a:prstGeom prst="rect">
            <a:avLst/>
          </a:prstGeom>
        </p:spPr>
      </p:pic>
    </p:spTree>
    <p:extLst>
      <p:ext uri="{BB962C8B-B14F-4D97-AF65-F5344CB8AC3E}">
        <p14:creationId xmlns:p14="http://schemas.microsoft.com/office/powerpoint/2010/main" val="2216718888"/>
      </p:ext>
    </p:extLst>
  </p:cSld>
  <p:clrMapOvr>
    <a:masterClrMapping/>
  </p:clrMapOvr>
  <p:extLst mod="1">
    <p:ext uri="{6950BFC3-D8DA-4A85-94F7-54DA5524770B}">
      <p188:commentRel xmlns="" xmlns:p188="http://schemas.microsoft.com/office/powerpoint/2018/8/main" r:id="rId4"/>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a:spLocks noGrp="1"/>
          </p:cNvSpPr>
          <p:nvPr>
            <p:ph sz="quarter" idx="16"/>
          </p:nvPr>
        </p:nvSpPr>
        <p:spPr>
          <a:xfrm>
            <a:off x="307496" y="336551"/>
            <a:ext cx="8406198" cy="340457"/>
          </a:xfrm>
        </p:spPr>
        <p:txBody>
          <a:bodyPr/>
          <a:lstStyle/>
          <a:p>
            <a:r>
              <a:rPr lang="en-GB" sz="2000" dirty="0"/>
              <a:t>Appendix </a:t>
            </a:r>
            <a:r>
              <a:rPr lang="en-GB" sz="2000" dirty="0" smtClean="0"/>
              <a:t>1: </a:t>
            </a:r>
            <a:r>
              <a:rPr lang="en-GB" sz="2000" dirty="0"/>
              <a:t>Exception report by Division </a:t>
            </a:r>
          </a:p>
          <a:p>
            <a:endParaRPr lang="en-GB" sz="2000" dirty="0"/>
          </a:p>
        </p:txBody>
      </p:sp>
      <p:pic>
        <p:nvPicPr>
          <p:cNvPr id="5" name="Picture 4">
            <a:extLst>
              <a:ext uri="{FF2B5EF4-FFF2-40B4-BE49-F238E27FC236}">
                <a16:creationId xmlns:a16="http://schemas.microsoft.com/office/drawing/2014/main" id="{0543D340-305D-9BE0-2A07-61E205225033}"/>
              </a:ext>
            </a:extLst>
          </p:cNvPr>
          <p:cNvPicPr>
            <a:picLocks noChangeAspect="1"/>
          </p:cNvPicPr>
          <p:nvPr/>
        </p:nvPicPr>
        <p:blipFill>
          <a:blip r:embed="rId2"/>
          <a:stretch>
            <a:fillRect/>
          </a:stretch>
        </p:blipFill>
        <p:spPr>
          <a:xfrm>
            <a:off x="438912" y="886967"/>
            <a:ext cx="10936224" cy="5111497"/>
          </a:xfrm>
          <a:prstGeom prst="rect">
            <a:avLst/>
          </a:prstGeom>
        </p:spPr>
      </p:pic>
    </p:spTree>
    <p:extLst>
      <p:ext uri="{BB962C8B-B14F-4D97-AF65-F5344CB8AC3E}">
        <p14:creationId xmlns:p14="http://schemas.microsoft.com/office/powerpoint/2010/main" val="3413492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1839DA-22F1-4AC4-8FB9-C45A7A5FB26E}"/>
              </a:ext>
            </a:extLst>
          </p:cNvPr>
          <p:cNvPicPr>
            <a:picLocks noChangeAspect="1"/>
          </p:cNvPicPr>
          <p:nvPr/>
        </p:nvPicPr>
        <p:blipFill>
          <a:blip r:embed="rId2"/>
          <a:stretch>
            <a:fillRect/>
          </a:stretch>
        </p:blipFill>
        <p:spPr>
          <a:xfrm>
            <a:off x="0" y="811533"/>
            <a:ext cx="10872216" cy="4942326"/>
          </a:xfrm>
          <a:prstGeom prst="rect">
            <a:avLst/>
          </a:prstGeom>
        </p:spPr>
      </p:pic>
    </p:spTree>
    <p:extLst>
      <p:ext uri="{BB962C8B-B14F-4D97-AF65-F5344CB8AC3E}">
        <p14:creationId xmlns:p14="http://schemas.microsoft.com/office/powerpoint/2010/main" val="3477327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endParaRPr lang="en-GB"/>
          </a:p>
        </p:txBody>
      </p:sp>
      <p:sp>
        <p:nvSpPr>
          <p:cNvPr id="3" name="Content Placeholder 2"/>
          <p:cNvSpPr>
            <a:spLocks noGrp="1"/>
          </p:cNvSpPr>
          <p:nvPr>
            <p:ph sz="quarter" idx="14"/>
          </p:nvPr>
        </p:nvSpPr>
        <p:spPr/>
        <p:txBody>
          <a:bodyPr/>
          <a:lstStyle/>
          <a:p>
            <a:endParaRPr lang="en-GB"/>
          </a:p>
        </p:txBody>
      </p:sp>
      <p:pic>
        <p:nvPicPr>
          <p:cNvPr id="7" name="Picture 6">
            <a:extLst>
              <a:ext uri="{FF2B5EF4-FFF2-40B4-BE49-F238E27FC236}">
                <a16:creationId xmlns:a16="http://schemas.microsoft.com/office/drawing/2014/main" id="{A66BB22F-09B7-6CB8-64FB-1FCDDC925CEF}"/>
              </a:ext>
            </a:extLst>
          </p:cNvPr>
          <p:cNvPicPr>
            <a:picLocks noChangeAspect="1"/>
          </p:cNvPicPr>
          <p:nvPr/>
        </p:nvPicPr>
        <p:blipFill>
          <a:blip r:embed="rId2"/>
          <a:stretch>
            <a:fillRect/>
          </a:stretch>
        </p:blipFill>
        <p:spPr>
          <a:xfrm>
            <a:off x="0" y="1055429"/>
            <a:ext cx="12192000" cy="4747142"/>
          </a:xfrm>
          <a:prstGeom prst="rect">
            <a:avLst/>
          </a:prstGeom>
        </p:spPr>
      </p:pic>
    </p:spTree>
    <p:extLst>
      <p:ext uri="{BB962C8B-B14F-4D97-AF65-F5344CB8AC3E}">
        <p14:creationId xmlns:p14="http://schemas.microsoft.com/office/powerpoint/2010/main" val="2828928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196B90-4415-46B7-3ED4-A29669441CC7}"/>
              </a:ext>
            </a:extLst>
          </p:cNvPr>
          <p:cNvPicPr>
            <a:picLocks noChangeAspect="1"/>
          </p:cNvPicPr>
          <p:nvPr/>
        </p:nvPicPr>
        <p:blipFill>
          <a:blip r:embed="rId2"/>
          <a:stretch>
            <a:fillRect/>
          </a:stretch>
        </p:blipFill>
        <p:spPr>
          <a:xfrm>
            <a:off x="0" y="954351"/>
            <a:ext cx="12192000" cy="4949297"/>
          </a:xfrm>
          <a:prstGeom prst="rect">
            <a:avLst/>
          </a:prstGeom>
        </p:spPr>
      </p:pic>
    </p:spTree>
    <p:extLst>
      <p:ext uri="{BB962C8B-B14F-4D97-AF65-F5344CB8AC3E}">
        <p14:creationId xmlns:p14="http://schemas.microsoft.com/office/powerpoint/2010/main" val="2227585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392022-7F8D-A611-8558-6590F700EF89}"/>
              </a:ext>
            </a:extLst>
          </p:cNvPr>
          <p:cNvPicPr>
            <a:picLocks noChangeAspect="1"/>
          </p:cNvPicPr>
          <p:nvPr/>
        </p:nvPicPr>
        <p:blipFill>
          <a:blip r:embed="rId2"/>
          <a:stretch>
            <a:fillRect/>
          </a:stretch>
        </p:blipFill>
        <p:spPr>
          <a:xfrm>
            <a:off x="0" y="960119"/>
            <a:ext cx="12192000" cy="5065777"/>
          </a:xfrm>
          <a:prstGeom prst="rect">
            <a:avLst/>
          </a:prstGeom>
        </p:spPr>
      </p:pic>
    </p:spTree>
    <p:extLst>
      <p:ext uri="{BB962C8B-B14F-4D97-AF65-F5344CB8AC3E}">
        <p14:creationId xmlns:p14="http://schemas.microsoft.com/office/powerpoint/2010/main" val="741911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FF506E4-6E8D-841F-8BEE-73C60FA062CC}"/>
              </a:ext>
            </a:extLst>
          </p:cNvPr>
          <p:cNvPicPr>
            <a:picLocks noChangeAspect="1"/>
          </p:cNvPicPr>
          <p:nvPr/>
        </p:nvPicPr>
        <p:blipFill>
          <a:blip r:embed="rId2"/>
          <a:stretch>
            <a:fillRect/>
          </a:stretch>
        </p:blipFill>
        <p:spPr>
          <a:xfrm>
            <a:off x="0" y="978408"/>
            <a:ext cx="12192000" cy="5009016"/>
          </a:xfrm>
          <a:prstGeom prst="rect">
            <a:avLst/>
          </a:prstGeom>
        </p:spPr>
      </p:pic>
    </p:spTree>
    <p:extLst>
      <p:ext uri="{BB962C8B-B14F-4D97-AF65-F5344CB8AC3E}">
        <p14:creationId xmlns:p14="http://schemas.microsoft.com/office/powerpoint/2010/main" val="2215610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a:spLocks noGrp="1"/>
          </p:cNvSpPr>
          <p:nvPr>
            <p:ph sz="quarter" idx="16"/>
          </p:nvPr>
        </p:nvSpPr>
        <p:spPr>
          <a:xfrm>
            <a:off x="307496" y="336551"/>
            <a:ext cx="7826854" cy="340457"/>
          </a:xfrm>
        </p:spPr>
        <p:txBody>
          <a:bodyPr/>
          <a:lstStyle/>
          <a:p>
            <a:r>
              <a:rPr lang="en-GB" sz="2000" dirty="0"/>
              <a:t>Appendix </a:t>
            </a:r>
            <a:r>
              <a:rPr lang="en-GB" sz="2000" dirty="0" smtClean="0"/>
              <a:t>2: </a:t>
            </a:r>
            <a:r>
              <a:rPr lang="en-GB" sz="2000" dirty="0"/>
              <a:t>Adult RN Recruitment pipeline</a:t>
            </a:r>
          </a:p>
        </p:txBody>
      </p:sp>
      <p:pic>
        <p:nvPicPr>
          <p:cNvPr id="3" name="Picture 2"/>
          <p:cNvPicPr>
            <a:picLocks noChangeAspect="1"/>
          </p:cNvPicPr>
          <p:nvPr/>
        </p:nvPicPr>
        <p:blipFill>
          <a:blip r:embed="rId2"/>
          <a:stretch>
            <a:fillRect/>
          </a:stretch>
        </p:blipFill>
        <p:spPr>
          <a:xfrm>
            <a:off x="715898" y="1460372"/>
            <a:ext cx="10897241" cy="4227195"/>
          </a:xfrm>
          <a:prstGeom prst="rect">
            <a:avLst/>
          </a:prstGeom>
        </p:spPr>
      </p:pic>
    </p:spTree>
    <p:extLst>
      <p:ext uri="{BB962C8B-B14F-4D97-AF65-F5344CB8AC3E}">
        <p14:creationId xmlns:p14="http://schemas.microsoft.com/office/powerpoint/2010/main" val="10791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a:spLocks noGrp="1"/>
          </p:cNvSpPr>
          <p:nvPr>
            <p:ph sz="quarter" idx="16"/>
          </p:nvPr>
        </p:nvSpPr>
        <p:spPr>
          <a:xfrm>
            <a:off x="307496" y="336552"/>
            <a:ext cx="9402111" cy="398740"/>
          </a:xfrm>
        </p:spPr>
        <p:txBody>
          <a:bodyPr/>
          <a:lstStyle/>
          <a:p>
            <a:r>
              <a:rPr lang="en-GB" sz="2000" dirty="0"/>
              <a:t>Appendix </a:t>
            </a:r>
            <a:r>
              <a:rPr lang="en-GB" sz="2000" dirty="0" smtClean="0"/>
              <a:t>3: </a:t>
            </a:r>
            <a:r>
              <a:rPr lang="en-GB" sz="2000" dirty="0"/>
              <a:t>Paediatric RN and Band 2 HCSW Recruitment pipeline</a:t>
            </a:r>
          </a:p>
        </p:txBody>
      </p:sp>
      <p:pic>
        <p:nvPicPr>
          <p:cNvPr id="2" name="Picture 1"/>
          <p:cNvPicPr>
            <a:picLocks noChangeAspect="1"/>
          </p:cNvPicPr>
          <p:nvPr/>
        </p:nvPicPr>
        <p:blipFill>
          <a:blip r:embed="rId3"/>
          <a:stretch>
            <a:fillRect/>
          </a:stretch>
        </p:blipFill>
        <p:spPr>
          <a:xfrm>
            <a:off x="225171" y="856869"/>
            <a:ext cx="5663565" cy="2650109"/>
          </a:xfrm>
          <a:prstGeom prst="rect">
            <a:avLst/>
          </a:prstGeom>
        </p:spPr>
      </p:pic>
      <p:pic>
        <p:nvPicPr>
          <p:cNvPr id="3" name="Picture 2"/>
          <p:cNvPicPr>
            <a:picLocks noChangeAspect="1"/>
          </p:cNvPicPr>
          <p:nvPr/>
        </p:nvPicPr>
        <p:blipFill>
          <a:blip r:embed="rId4"/>
          <a:stretch>
            <a:fillRect/>
          </a:stretch>
        </p:blipFill>
        <p:spPr>
          <a:xfrm>
            <a:off x="6126479" y="2734056"/>
            <a:ext cx="5238893" cy="2986659"/>
          </a:xfrm>
          <a:prstGeom prst="rect">
            <a:avLst/>
          </a:prstGeom>
        </p:spPr>
      </p:pic>
    </p:spTree>
    <p:extLst>
      <p:ext uri="{BB962C8B-B14F-4D97-AF65-F5344CB8AC3E}">
        <p14:creationId xmlns:p14="http://schemas.microsoft.com/office/powerpoint/2010/main" val="405566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6"/>
          </p:nvPr>
        </p:nvSpPr>
        <p:spPr>
          <a:xfrm>
            <a:off x="307497" y="336552"/>
            <a:ext cx="5504218" cy="358040"/>
          </a:xfrm>
        </p:spPr>
        <p:txBody>
          <a:bodyPr/>
          <a:lstStyle/>
          <a:p>
            <a:r>
              <a:rPr lang="en-GB" sz="2000" dirty="0"/>
              <a:t>Executive Summary </a:t>
            </a:r>
            <a:endParaRPr lang="en-GB" sz="2000" dirty="0">
              <a:solidFill>
                <a:srgbClr val="FF0000"/>
              </a:solidFill>
            </a:endParaRPr>
          </a:p>
        </p:txBody>
      </p:sp>
      <p:sp>
        <p:nvSpPr>
          <p:cNvPr id="13" name="Content Placeholder 3">
            <a:extLst>
              <a:ext uri="{FF2B5EF4-FFF2-40B4-BE49-F238E27FC236}">
                <a16:creationId xmlns:a16="http://schemas.microsoft.com/office/drawing/2014/main" id="{0C25E097-5567-4197-87FC-731CD6380B3B}"/>
              </a:ext>
            </a:extLst>
          </p:cNvPr>
          <p:cNvSpPr txBox="1">
            <a:spLocks/>
          </p:cNvSpPr>
          <p:nvPr/>
        </p:nvSpPr>
        <p:spPr>
          <a:xfrm>
            <a:off x="333757" y="3646808"/>
            <a:ext cx="6216395" cy="340457"/>
          </a:xfrm>
          <a:prstGeom prst="rect">
            <a:avLst/>
          </a:prstGeom>
        </p:spPr>
        <p:txBody>
          <a:bodyPr lIns="0" tIns="0" rIns="0" bIns="0"/>
          <a:lstStyle>
            <a:lvl1pPr marL="0" indent="0" algn="l" defTabSz="914400" rtl="0" eaLnBrk="1" latinLnBrk="0" hangingPunct="1">
              <a:lnSpc>
                <a:spcPct val="90000"/>
              </a:lnSpc>
              <a:spcBef>
                <a:spcPts val="1000"/>
              </a:spcBef>
              <a:spcAft>
                <a:spcPts val="600"/>
              </a:spcAft>
              <a:buFont typeface="Arial"/>
              <a:buNone/>
              <a:tabLst/>
              <a:defRPr sz="2400" b="1" i="0" kern="1200">
                <a:solidFill>
                  <a:schemeClr val="tx1"/>
                </a:solidFill>
                <a:latin typeface="Arial" charset="0"/>
                <a:ea typeface="Arial" charset="0"/>
                <a:cs typeface="Arial" charset="0"/>
              </a:defRPr>
            </a:lvl1pPr>
            <a:lvl2pPr marL="1371600" indent="-1362075" algn="l" defTabSz="914400" rtl="0" eaLnBrk="1" latinLnBrk="0" hangingPunct="1">
              <a:lnSpc>
                <a:spcPct val="90000"/>
              </a:lnSpc>
              <a:spcBef>
                <a:spcPts val="500"/>
              </a:spcBef>
              <a:spcAft>
                <a:spcPts val="600"/>
              </a:spcAft>
              <a:buFont typeface="Arial"/>
              <a:buNone/>
              <a:tabLst/>
              <a:defRPr sz="2000" kern="1200">
                <a:solidFill>
                  <a:schemeClr val="tx1"/>
                </a:solidFill>
                <a:latin typeface="+mn-lt"/>
                <a:ea typeface="+mn-ea"/>
                <a:cs typeface="+mn-cs"/>
              </a:defRPr>
            </a:lvl2pPr>
            <a:lvl3pPr marL="1371600" indent="-1362075" algn="l" defTabSz="914400" rtl="0" eaLnBrk="1" latinLnBrk="0" hangingPunct="1">
              <a:lnSpc>
                <a:spcPct val="90000"/>
              </a:lnSpc>
              <a:spcBef>
                <a:spcPts val="500"/>
              </a:spcBef>
              <a:buFont typeface="Arial"/>
              <a:buNone/>
              <a:tabLst/>
              <a:defRPr sz="1200" kern="1200">
                <a:solidFill>
                  <a:schemeClr val="tx1"/>
                </a:solidFill>
                <a:latin typeface="+mn-lt"/>
                <a:ea typeface="+mn-ea"/>
                <a:cs typeface="+mn-cs"/>
              </a:defRPr>
            </a:lvl3pPr>
            <a:lvl4pPr marL="492125" indent="-219075" algn="l" defTabSz="914400" rtl="0" eaLnBrk="1" latinLnBrk="0" hangingPunct="1">
              <a:lnSpc>
                <a:spcPct val="90000"/>
              </a:lnSpc>
              <a:spcBef>
                <a:spcPts val="500"/>
              </a:spcBef>
              <a:buFont typeface="Arial" charset="0"/>
              <a:buChar char="•"/>
              <a:tabLst/>
              <a:defRPr sz="1200" kern="1200">
                <a:solidFill>
                  <a:schemeClr val="tx1"/>
                </a:solidFill>
                <a:latin typeface="+mn-lt"/>
                <a:ea typeface="+mn-ea"/>
                <a:cs typeface="+mn-cs"/>
              </a:defRPr>
            </a:lvl4pPr>
            <a:lvl5pPr marL="711200" indent="0" algn="l" defTabSz="914400" rtl="0" eaLnBrk="1" latinLnBrk="0" hangingPunct="1">
              <a:lnSpc>
                <a:spcPct val="90000"/>
              </a:lnSpc>
              <a:spcBef>
                <a:spcPts val="500"/>
              </a:spcBef>
              <a:buFont typeface="Arial"/>
              <a:buChar char="•"/>
              <a:tabLst>
                <a:tab pos="349250" algn="l"/>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sz="2000"/>
          </a:p>
        </p:txBody>
      </p:sp>
      <p:sp>
        <p:nvSpPr>
          <p:cNvPr id="7" name="Content Placeholder 4"/>
          <p:cNvSpPr txBox="1">
            <a:spLocks/>
          </p:cNvSpPr>
          <p:nvPr/>
        </p:nvSpPr>
        <p:spPr>
          <a:xfrm>
            <a:off x="307497" y="987200"/>
            <a:ext cx="11623549" cy="5136865"/>
          </a:xfrm>
          <a:prstGeom prst="rect">
            <a:avLst/>
          </a:prstGeom>
        </p:spPr>
        <p:txBody>
          <a:bodyPr lIns="0" tIns="0" rIns="0" bIns="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solidFill>
                <a:srgbClr val="FF0000"/>
              </a:solidFill>
            </a:endParaRPr>
          </a:p>
        </p:txBody>
      </p:sp>
      <p:sp>
        <p:nvSpPr>
          <p:cNvPr id="6" name="Content Placeholder 4">
            <a:extLst>
              <a:ext uri="{FF2B5EF4-FFF2-40B4-BE49-F238E27FC236}">
                <a16:creationId xmlns:a16="http://schemas.microsoft.com/office/drawing/2014/main" id="{7126FB55-7EC4-2644-1A3D-C8A85EA82FC6}"/>
              </a:ext>
            </a:extLst>
          </p:cNvPr>
          <p:cNvSpPr txBox="1">
            <a:spLocks/>
          </p:cNvSpPr>
          <p:nvPr/>
        </p:nvSpPr>
        <p:spPr>
          <a:xfrm>
            <a:off x="333757" y="679625"/>
            <a:ext cx="11020043" cy="5191176"/>
          </a:xfrm>
          <a:prstGeom prst="rect">
            <a:avLst/>
          </a:prstGeom>
        </p:spPr>
        <p:txBody>
          <a:bodyPr>
            <a:noAutofit/>
          </a:bodyPr>
          <a:lstStyle>
            <a:lvl1pPr marL="1371600" indent="-1362075" algn="l" defTabSz="914400" rtl="0" eaLnBrk="1" latinLnBrk="0" hangingPunct="1">
              <a:lnSpc>
                <a:spcPct val="90000"/>
              </a:lnSpc>
              <a:spcBef>
                <a:spcPts val="1000"/>
              </a:spcBef>
              <a:spcAft>
                <a:spcPts val="600"/>
              </a:spcAft>
              <a:buFont typeface="Arial"/>
              <a:buNone/>
              <a:tabLst/>
              <a:defRPr sz="2000" b="1" kern="1200">
                <a:solidFill>
                  <a:schemeClr val="tx1"/>
                </a:solidFill>
                <a:latin typeface="+mn-lt"/>
                <a:ea typeface="+mn-ea"/>
                <a:cs typeface="+mn-cs"/>
              </a:defRPr>
            </a:lvl1pPr>
            <a:lvl2pPr marL="1371600" indent="-1362075" algn="l" defTabSz="914400" rtl="0" eaLnBrk="1" latinLnBrk="0" hangingPunct="1">
              <a:lnSpc>
                <a:spcPct val="90000"/>
              </a:lnSpc>
              <a:spcBef>
                <a:spcPts val="500"/>
              </a:spcBef>
              <a:spcAft>
                <a:spcPts val="600"/>
              </a:spcAft>
              <a:buFont typeface="Arial"/>
              <a:buNone/>
              <a:tabLst/>
              <a:defRPr sz="2000" kern="1200">
                <a:solidFill>
                  <a:schemeClr val="tx1"/>
                </a:solidFill>
                <a:latin typeface="+mn-lt"/>
                <a:ea typeface="+mn-ea"/>
                <a:cs typeface="+mn-cs"/>
              </a:defRPr>
            </a:lvl2pPr>
            <a:lvl3pPr marL="1371600" indent="-1362075" algn="l" defTabSz="914400" rtl="0" eaLnBrk="1" latinLnBrk="0" hangingPunct="1">
              <a:lnSpc>
                <a:spcPct val="90000"/>
              </a:lnSpc>
              <a:spcBef>
                <a:spcPts val="500"/>
              </a:spcBef>
              <a:buFont typeface="Arial"/>
              <a:buNone/>
              <a:tabLst/>
              <a:defRPr sz="1200" kern="1200">
                <a:solidFill>
                  <a:schemeClr val="tx1"/>
                </a:solidFill>
                <a:latin typeface="+mn-lt"/>
                <a:ea typeface="+mn-ea"/>
                <a:cs typeface="+mn-cs"/>
              </a:defRPr>
            </a:lvl3pPr>
            <a:lvl4pPr marL="492125" indent="-219075" algn="l" defTabSz="914400" rtl="0" eaLnBrk="1" latinLnBrk="0" hangingPunct="1">
              <a:lnSpc>
                <a:spcPct val="90000"/>
              </a:lnSpc>
              <a:spcBef>
                <a:spcPts val="500"/>
              </a:spcBef>
              <a:buFont typeface="Arial" charset="0"/>
              <a:buChar char="•"/>
              <a:tabLst/>
              <a:defRPr sz="1200" kern="1200">
                <a:solidFill>
                  <a:schemeClr val="tx1"/>
                </a:solidFill>
                <a:latin typeface="+mn-lt"/>
                <a:ea typeface="+mn-ea"/>
                <a:cs typeface="+mn-cs"/>
              </a:defRPr>
            </a:lvl4pPr>
            <a:lvl5pPr marL="711200" indent="0" algn="l" defTabSz="914400" rtl="0" eaLnBrk="1" latinLnBrk="0" hangingPunct="1">
              <a:lnSpc>
                <a:spcPct val="90000"/>
              </a:lnSpc>
              <a:spcBef>
                <a:spcPts val="500"/>
              </a:spcBef>
              <a:buFont typeface="Arial"/>
              <a:buChar char="•"/>
              <a:tabLst>
                <a:tab pos="349250" algn="l"/>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r>
              <a:rPr lang="en-GB" sz="1200" b="0" dirty="0"/>
              <a:t>This slide set provides an overview of the Nursing and Midwifery staffing position for December 2023. </a:t>
            </a:r>
          </a:p>
          <a:p>
            <a:pPr marL="0" indent="0" algn="just"/>
            <a:r>
              <a:rPr lang="en-US" sz="1200" b="0" dirty="0"/>
              <a:t>The vacancy position in December for Health Care Support Workers (</a:t>
            </a:r>
            <a:r>
              <a:rPr lang="en-US" sz="1200" b="0" dirty="0" smtClean="0"/>
              <a:t>HCSWs) </a:t>
            </a:r>
            <a:r>
              <a:rPr lang="en-US" sz="1200" b="0" dirty="0"/>
              <a:t>has increased slightly from 14.8% in November to 15.4%. In all other areas there has been a reduction in the vacancy rate. For Registered Nurses (</a:t>
            </a:r>
            <a:r>
              <a:rPr lang="en-US" sz="1200" b="0" dirty="0" smtClean="0"/>
              <a:t>RNs</a:t>
            </a:r>
            <a:r>
              <a:rPr lang="en-US" sz="1200" b="0" dirty="0"/>
              <a:t>) the vacancy rate is 9.4% (10.6% in November), Registered Children’s Nurses (</a:t>
            </a:r>
            <a:r>
              <a:rPr lang="en-US" sz="1200" b="0" dirty="0" smtClean="0"/>
              <a:t>RSCNs</a:t>
            </a:r>
            <a:r>
              <a:rPr lang="en-US" sz="1200" b="0" dirty="0"/>
              <a:t>) 18.7% (18.9% in November), Registered Midwives (</a:t>
            </a:r>
            <a:r>
              <a:rPr lang="en-US" sz="1200" b="0" dirty="0" smtClean="0"/>
              <a:t>RMs</a:t>
            </a:r>
            <a:r>
              <a:rPr lang="en-US" sz="1200" b="0" dirty="0"/>
              <a:t>) -0.76% (0.14% in November) and Maternity Care Assistants (</a:t>
            </a:r>
            <a:r>
              <a:rPr lang="en-US" sz="1200" b="0" dirty="0" smtClean="0"/>
              <a:t>MCAs) </a:t>
            </a:r>
            <a:r>
              <a:rPr lang="en-US" sz="1200" b="0" dirty="0"/>
              <a:t>16.1% (19.3% in November).  The turnover rate in December remains high but </a:t>
            </a:r>
            <a:r>
              <a:rPr lang="en-US" sz="1200" b="0" dirty="0" smtClean="0"/>
              <a:t>is relatively static in all areas, RSCNs 14.3% (14.2</a:t>
            </a:r>
            <a:r>
              <a:rPr lang="en-US" sz="1200" b="0" dirty="0"/>
              <a:t>% in </a:t>
            </a:r>
            <a:r>
              <a:rPr lang="en-US" sz="1200" b="0" dirty="0" smtClean="0"/>
              <a:t>November), RNs 10.3</a:t>
            </a:r>
            <a:r>
              <a:rPr lang="en-US" sz="1200" b="0" dirty="0"/>
              <a:t>% (10.4% in November), RMs </a:t>
            </a:r>
            <a:r>
              <a:rPr lang="en-US" sz="1200" b="0" dirty="0" smtClean="0"/>
              <a:t>13.4</a:t>
            </a:r>
            <a:r>
              <a:rPr lang="en-US" sz="1200" b="0" dirty="0"/>
              <a:t>% (13.5% in December) and HCSW (including MCA’s) </a:t>
            </a:r>
            <a:r>
              <a:rPr lang="en-US" sz="1200" b="0" dirty="0" smtClean="0"/>
              <a:t>15.4</a:t>
            </a:r>
            <a:r>
              <a:rPr lang="en-US" sz="1200" b="0" dirty="0"/>
              <a:t>% (15.8% in November).</a:t>
            </a:r>
            <a:r>
              <a:rPr lang="en-US" sz="1200" b="0" dirty="0">
                <a:cs typeface="Arial"/>
              </a:rPr>
              <a:t> </a:t>
            </a:r>
            <a:r>
              <a:rPr lang="en-US" sz="1200" b="0" dirty="0"/>
              <a:t>The main reason for leaving for all staff groups is voluntary resignation – relocation. The leavers destination data demonstrates that 27.3% of RNs and 35.1% of RMs are leaving to take up employment in other NHS </a:t>
            </a:r>
            <a:r>
              <a:rPr lang="en-US" sz="1200" b="0" dirty="0" err="1"/>
              <a:t>organisations</a:t>
            </a:r>
            <a:r>
              <a:rPr lang="en-US" sz="1200" b="0" dirty="0"/>
              <a:t>. 18.9% of RMs are leaving for no employment compared to 9.6% of RNs.  Conversely, the leavers destination is unknown for the majority of HCSWs (46%). </a:t>
            </a:r>
            <a:endParaRPr lang="en-US" sz="1200" b="0" dirty="0">
              <a:solidFill>
                <a:srgbClr val="FF0000"/>
              </a:solidFill>
            </a:endParaRPr>
          </a:p>
          <a:p>
            <a:pPr marL="0" indent="0" algn="just"/>
            <a:r>
              <a:rPr lang="en-GB" sz="1200" b="0" dirty="0"/>
              <a:t>The planned versus actual staffing report demonstrates that 14 clinical areas reported &lt;90% overall rota fill in December (7 in November). The overall </a:t>
            </a:r>
            <a:r>
              <a:rPr lang="en-US" sz="1200" b="0" dirty="0"/>
              <a:t>fill rate for maternity </a:t>
            </a:r>
            <a:r>
              <a:rPr lang="en-GB" sz="1200" b="0" dirty="0"/>
              <a:t>has decreased to 91.4% compared to 93.3% in November. </a:t>
            </a:r>
            <a:r>
              <a:rPr lang="en-US" sz="1200" b="0" dirty="0"/>
              <a:t>The total unavailability of the workforce working time in December has decreased by 4.8% to 30.2%. T</a:t>
            </a:r>
            <a:r>
              <a:rPr lang="en-GB" sz="1200" b="0" dirty="0"/>
              <a:t>he majority of unavailability (17.1%) is due to planned annual </a:t>
            </a:r>
            <a:r>
              <a:rPr lang="en-GB" sz="1200" b="0" dirty="0" smtClean="0"/>
              <a:t>leave. Sickness </a:t>
            </a:r>
            <a:r>
              <a:rPr lang="en-GB" sz="1200" b="0" dirty="0"/>
              <a:t>absence has increased in December to 7.5% (7.0% in November). Additionally, 1.2% of working time was unavailable due to other leave, 2.5% was due to study leave and 1.90% was due to supernumerary time.</a:t>
            </a:r>
            <a:r>
              <a:rPr lang="en-GB" sz="1200" b="0" dirty="0">
                <a:solidFill>
                  <a:srgbClr val="FF0000"/>
                </a:solidFill>
              </a:rPr>
              <a:t>  </a:t>
            </a:r>
            <a:r>
              <a:rPr lang="en-GB" sz="1200" b="0" dirty="0" smtClean="0"/>
              <a:t>While </a:t>
            </a:r>
            <a:r>
              <a:rPr lang="en-GB" sz="1200" b="0" dirty="0" smtClean="0"/>
              <a:t>the overall fill rate in midwifery has dropped, this is mitigated through acuity assessment and redeployment of non-clinical, managerial and specialist staff to cover gaps. Where safety concerns arise the escalation to divert policy is activated to balance risk and maintain safety. During these incidences 1:1 care is maintained and supernumerary status of the coordinator is a priority.</a:t>
            </a:r>
            <a:endParaRPr lang="en-GB" sz="1200" b="0" dirty="0" smtClean="0">
              <a:cs typeface="Arial"/>
            </a:endParaRPr>
          </a:p>
          <a:p>
            <a:pPr marL="0" indent="0" algn="just"/>
            <a:r>
              <a:rPr lang="en-GB" sz="1200" b="0" dirty="0" smtClean="0"/>
              <a:t>In order to mitigate staffing risks, the </a:t>
            </a:r>
            <a:r>
              <a:rPr lang="en-US" sz="1200" b="0" dirty="0" smtClean="0"/>
              <a:t>number of requests for bank workers remains high with an average of </a:t>
            </a:r>
            <a:r>
              <a:rPr lang="en-GB" sz="1200" b="0" dirty="0" smtClean="0"/>
              <a:t>2656 </a:t>
            </a:r>
            <a:r>
              <a:rPr lang="en-US" sz="1200" b="0" dirty="0" smtClean="0"/>
              <a:t>shifts per week requested for registered staff and </a:t>
            </a:r>
            <a:r>
              <a:rPr lang="en-GB" sz="1200" b="0" dirty="0" smtClean="0"/>
              <a:t>2410 </a:t>
            </a:r>
            <a:r>
              <a:rPr lang="en-US" sz="1200" b="0" dirty="0" smtClean="0"/>
              <a:t>shifts requested for Health care support workers and Maternity support workers per week with an average bank fill rate of 78</a:t>
            </a:r>
            <a:r>
              <a:rPr lang="en-GB" sz="1200" b="0" dirty="0" smtClean="0"/>
              <a:t>% </a:t>
            </a:r>
            <a:r>
              <a:rPr lang="en-US" sz="1200" b="0" dirty="0" smtClean="0"/>
              <a:t>for registered staff and 60.14</a:t>
            </a:r>
            <a:r>
              <a:rPr lang="en-GB" sz="1200" b="0" dirty="0" smtClean="0"/>
              <a:t>%</a:t>
            </a:r>
            <a:r>
              <a:rPr lang="en-US" sz="1200" b="0" dirty="0" smtClean="0"/>
              <a:t> for Health Care Support workers. In addition, the equivalent of 15.95 WTE agency workers are working across the divisions (13.09 WTE in November).  Despite this, redeployment of nurses and midwives has remained necessary due to staff unavailability, with an average of 362.5 working hours being redeployed each day of which there is a continued need to redeploy staff out of their division 141 hours in total (144 hours in December).   </a:t>
            </a:r>
            <a:endParaRPr lang="en-US" sz="1200" b="0" dirty="0" smtClean="0">
              <a:cs typeface="Arial"/>
            </a:endParaRPr>
          </a:p>
          <a:p>
            <a:pPr marL="0" indent="0" algn="just"/>
            <a:r>
              <a:rPr lang="en-US" sz="1200" b="0" dirty="0" smtClean="0"/>
              <a:t>The </a:t>
            </a:r>
            <a:r>
              <a:rPr lang="en-US" sz="1200" b="0" dirty="0"/>
              <a:t>number of occasions that 1 critical care nurse has needed to care for more than 1 level 3 patient has increased in December to 38 occasions compared to 4 in November.  Additionally, there have been 79 occasions in December where there has been no side room </a:t>
            </a:r>
            <a:r>
              <a:rPr lang="en-US" sz="1200" b="0" dirty="0" err="1"/>
              <a:t>co-ordinator</a:t>
            </a:r>
            <a:r>
              <a:rPr lang="en-US" sz="1200" b="0" dirty="0"/>
              <a:t> (53 in November). Any concerns with regards to critical care staffing are escalated through the senior nurse of the day.  Staffing has been supported through the use of temporary workers (agency and bank), enhanced bank rates and registered staff (</a:t>
            </a:r>
            <a:r>
              <a:rPr lang="en-US" sz="1200" b="0" dirty="0" smtClean="0"/>
              <a:t>non critical </a:t>
            </a:r>
            <a:r>
              <a:rPr lang="en-US" sz="1200" b="0" dirty="0"/>
              <a:t>care trained) are redeployed from the operational pool and clinical areas on a shift-by-shift basis. Critical care have opened 3 of the beds that were closed due to staffing resulting in 55 open beds rather than 59 beds.  Recruitment is ongoing to the vacant positions with a plan to open the remaining 4 beds when vacancy allows.</a:t>
            </a:r>
          </a:p>
          <a:p>
            <a:endParaRPr lang="en-US" sz="1100" b="0" dirty="0">
              <a:solidFill>
                <a:srgbClr val="FF0000"/>
              </a:solidFill>
            </a:endParaRPr>
          </a:p>
          <a:p>
            <a:pPr marL="0" indent="0"/>
            <a:endParaRPr lang="en-GB" sz="1100" b="0" dirty="0"/>
          </a:p>
        </p:txBody>
      </p:sp>
    </p:spTree>
    <p:extLst>
      <p:ext uri="{BB962C8B-B14F-4D97-AF65-F5344CB8AC3E}">
        <p14:creationId xmlns:p14="http://schemas.microsoft.com/office/powerpoint/2010/main" val="4091193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6"/>
          </p:nvPr>
        </p:nvSpPr>
        <p:spPr>
          <a:xfrm>
            <a:off x="307496" y="336552"/>
            <a:ext cx="8525005" cy="358040"/>
          </a:xfrm>
        </p:spPr>
        <p:txBody>
          <a:bodyPr/>
          <a:lstStyle/>
          <a:p>
            <a:r>
              <a:rPr lang="en-GB" sz="2000"/>
              <a:t>Combined Nursing and Midwifery Staffing Position Vacancy Rates </a:t>
            </a:r>
            <a:endParaRPr lang="en-GB" sz="2000">
              <a:solidFill>
                <a:srgbClr val="FF0000"/>
              </a:solidFill>
            </a:endParaRPr>
          </a:p>
        </p:txBody>
      </p:sp>
      <p:sp>
        <p:nvSpPr>
          <p:cNvPr id="5" name="Content Placeholder 4"/>
          <p:cNvSpPr>
            <a:spLocks noGrp="1"/>
          </p:cNvSpPr>
          <p:nvPr>
            <p:ph sz="quarter" idx="18"/>
          </p:nvPr>
        </p:nvSpPr>
        <p:spPr>
          <a:xfrm>
            <a:off x="307497" y="905242"/>
            <a:ext cx="11500571" cy="2661298"/>
          </a:xfrm>
        </p:spPr>
        <p:txBody>
          <a:bodyPr/>
          <a:lstStyle/>
          <a:p>
            <a:r>
              <a:rPr lang="en-GB" b="1" dirty="0"/>
              <a:t>		</a:t>
            </a:r>
          </a:p>
          <a:p>
            <a:r>
              <a:rPr lang="en-GB" b="1" dirty="0"/>
              <a:t>					</a:t>
            </a:r>
          </a:p>
          <a:p>
            <a:endParaRPr lang="en-GB" b="1" dirty="0"/>
          </a:p>
          <a:p>
            <a:endParaRPr lang="en-GB" b="1" dirty="0">
              <a:solidFill>
                <a:srgbClr val="FF0000"/>
              </a:solidFill>
            </a:endParaRPr>
          </a:p>
          <a:p>
            <a:endParaRPr lang="en-GB" b="1" dirty="0">
              <a:solidFill>
                <a:srgbClr val="FF0000"/>
              </a:solidFill>
            </a:endParaRPr>
          </a:p>
          <a:p>
            <a:endParaRPr lang="en-US" dirty="0"/>
          </a:p>
        </p:txBody>
      </p:sp>
      <p:sp>
        <p:nvSpPr>
          <p:cNvPr id="6" name="TextBox 5"/>
          <p:cNvSpPr txBox="1"/>
          <p:nvPr/>
        </p:nvSpPr>
        <p:spPr>
          <a:xfrm>
            <a:off x="307496" y="559172"/>
            <a:ext cx="3570208" cy="276999"/>
          </a:xfrm>
          <a:prstGeom prst="rect">
            <a:avLst/>
          </a:prstGeom>
          <a:noFill/>
        </p:spPr>
        <p:txBody>
          <a:bodyPr wrap="none" rtlCol="0">
            <a:spAutoFit/>
          </a:bodyPr>
          <a:lstStyle/>
          <a:p>
            <a:r>
              <a:rPr lang="en-GB" sz="1200" b="1"/>
              <a:t>Graph 1. Nursing and midwifery vacancy rates</a:t>
            </a:r>
          </a:p>
        </p:txBody>
      </p:sp>
      <p:sp>
        <p:nvSpPr>
          <p:cNvPr id="9" name="TextBox 8"/>
          <p:cNvSpPr txBox="1"/>
          <p:nvPr/>
        </p:nvSpPr>
        <p:spPr>
          <a:xfrm>
            <a:off x="291549" y="3178066"/>
            <a:ext cx="3421834" cy="276999"/>
          </a:xfrm>
          <a:prstGeom prst="rect">
            <a:avLst/>
          </a:prstGeom>
          <a:noFill/>
        </p:spPr>
        <p:txBody>
          <a:bodyPr wrap="none" rtlCol="0">
            <a:spAutoFit/>
          </a:bodyPr>
          <a:lstStyle/>
          <a:p>
            <a:r>
              <a:rPr lang="en-GB" sz="1200" b="1"/>
              <a:t>Graph 2. Healthcare Assistant vacancy rates</a:t>
            </a:r>
          </a:p>
        </p:txBody>
      </p:sp>
      <p:sp>
        <p:nvSpPr>
          <p:cNvPr id="10" name="TextBox 9">
            <a:extLst>
              <a:ext uri="{FF2B5EF4-FFF2-40B4-BE49-F238E27FC236}">
                <a16:creationId xmlns:a16="http://schemas.microsoft.com/office/drawing/2014/main" id="{430C5EA2-CCD7-4575-B9D8-3B063D9FA8F2}"/>
              </a:ext>
            </a:extLst>
          </p:cNvPr>
          <p:cNvSpPr txBox="1"/>
          <p:nvPr/>
        </p:nvSpPr>
        <p:spPr>
          <a:xfrm>
            <a:off x="3877705" y="1254391"/>
            <a:ext cx="483280" cy="369332"/>
          </a:xfrm>
          <a:prstGeom prst="rect">
            <a:avLst/>
          </a:prstGeom>
          <a:solidFill>
            <a:schemeClr val="bg1"/>
          </a:solidFill>
        </p:spPr>
        <p:txBody>
          <a:bodyPr wrap="square" rtlCol="0">
            <a:spAutoFit/>
          </a:bodyPr>
          <a:lstStyle/>
          <a:p>
            <a:endParaRPr lang="en-GB"/>
          </a:p>
        </p:txBody>
      </p:sp>
      <p:sp>
        <p:nvSpPr>
          <p:cNvPr id="7" name="TextBox 6">
            <a:extLst>
              <a:ext uri="{FF2B5EF4-FFF2-40B4-BE49-F238E27FC236}">
                <a16:creationId xmlns:a16="http://schemas.microsoft.com/office/drawing/2014/main" id="{2959BC56-7B20-4E69-BF54-8C829E8479AB}"/>
              </a:ext>
            </a:extLst>
          </p:cNvPr>
          <p:cNvSpPr txBox="1"/>
          <p:nvPr/>
        </p:nvSpPr>
        <p:spPr>
          <a:xfrm>
            <a:off x="3957877" y="986851"/>
            <a:ext cx="355322" cy="369332"/>
          </a:xfrm>
          <a:prstGeom prst="rect">
            <a:avLst/>
          </a:prstGeom>
          <a:solidFill>
            <a:schemeClr val="bg1"/>
          </a:solidFill>
        </p:spPr>
        <p:txBody>
          <a:bodyPr wrap="square" rtlCol="0">
            <a:spAutoFit/>
          </a:bodyPr>
          <a:lstStyle/>
          <a:p>
            <a:endParaRPr lang="en-GB"/>
          </a:p>
        </p:txBody>
      </p:sp>
      <p:sp>
        <p:nvSpPr>
          <p:cNvPr id="8" name="TextBox 7"/>
          <p:cNvSpPr txBox="1"/>
          <p:nvPr/>
        </p:nvSpPr>
        <p:spPr>
          <a:xfrm>
            <a:off x="5731375" y="808186"/>
            <a:ext cx="6019948" cy="4524315"/>
          </a:xfrm>
          <a:prstGeom prst="rect">
            <a:avLst/>
          </a:prstGeom>
          <a:noFill/>
        </p:spPr>
        <p:txBody>
          <a:bodyPr wrap="square" lIns="91440" tIns="45720" rIns="91440" bIns="45720" rtlCol="0" anchor="t">
            <a:spAutoFit/>
          </a:bodyPr>
          <a:lstStyle/>
          <a:p>
            <a:r>
              <a:rPr lang="en-GB" sz="1400" b="1" dirty="0"/>
              <a:t>Vacancy position</a:t>
            </a:r>
          </a:p>
          <a:p>
            <a:endParaRPr lang="en-GB" sz="1400" b="1" dirty="0">
              <a:cs typeface="Arial"/>
            </a:endParaRPr>
          </a:p>
          <a:p>
            <a:r>
              <a:rPr lang="en-US" sz="1400" dirty="0"/>
              <a:t>The combined vacancy rate for Registered Nurses (</a:t>
            </a:r>
            <a:r>
              <a:rPr lang="en-US" sz="1400" dirty="0" smtClean="0"/>
              <a:t>RNs</a:t>
            </a:r>
            <a:r>
              <a:rPr lang="en-US" sz="1400" dirty="0"/>
              <a:t>) and Registered Midwives (</a:t>
            </a:r>
            <a:r>
              <a:rPr lang="en-US" sz="1400" dirty="0" smtClean="0"/>
              <a:t>RMs</a:t>
            </a:r>
            <a:r>
              <a:rPr lang="en-US" sz="1400" dirty="0"/>
              <a:t>) has decreased to 8.7 in December from 9.9% in November. The vacancy rate for Health care support workers (</a:t>
            </a:r>
            <a:r>
              <a:rPr lang="en-US" sz="1400" dirty="0" smtClean="0"/>
              <a:t>HCSWs</a:t>
            </a:r>
            <a:r>
              <a:rPr lang="en-US" sz="1400" dirty="0"/>
              <a:t>) (including Maternity Care Assistants (</a:t>
            </a:r>
            <a:r>
              <a:rPr lang="en-US" sz="1400" dirty="0" smtClean="0"/>
              <a:t>MCAs</a:t>
            </a:r>
            <a:r>
              <a:rPr lang="en-US" sz="1400" dirty="0"/>
              <a:t>) has increased to 15.7% in December (14.8% in November).  When broken down further into Nursing and Midwifery specific vacancies, the MCA workforce vacancy rate has decreased to </a:t>
            </a:r>
            <a:r>
              <a:rPr lang="en-US" sz="1400" dirty="0" smtClean="0"/>
              <a:t>16.1% from </a:t>
            </a:r>
            <a:r>
              <a:rPr lang="en-US" sz="1400" dirty="0"/>
              <a:t>19.3% in November. The HCSW vacancy rate (excl MCA) has increased to 15.7% </a:t>
            </a:r>
            <a:r>
              <a:rPr lang="en-US" sz="1400" dirty="0" smtClean="0"/>
              <a:t>from </a:t>
            </a:r>
            <a:r>
              <a:rPr lang="en-US" sz="1400" dirty="0"/>
              <a:t>14.8% in November.  </a:t>
            </a:r>
            <a:endParaRPr lang="en-US" sz="1400" dirty="0">
              <a:cs typeface="Arial"/>
            </a:endParaRPr>
          </a:p>
          <a:p>
            <a:endParaRPr lang="en-US" sz="1400" dirty="0">
              <a:cs typeface="Arial"/>
            </a:endParaRPr>
          </a:p>
          <a:p>
            <a:r>
              <a:rPr lang="en-US" sz="1400" dirty="0"/>
              <a:t>The HCSW (including MCA’s) turnover rate remains high but is a decreasing trend (15.4% in December from 15.8% in November).  The main reason for HCSWs leaving is voluntary resignation – relocation (29.9%) and the next highest reason is voluntary resignation – work life balance (25.1%).  The leavers destination is unknown for the majority of HCSWs (46%), 15% of HCSW’s are leaving to take up employment in other NHS </a:t>
            </a:r>
            <a:r>
              <a:rPr lang="en-US" sz="1400" dirty="0" err="1"/>
              <a:t>organisations</a:t>
            </a:r>
            <a:r>
              <a:rPr lang="en-US" sz="1400" dirty="0"/>
              <a:t> and 10.7% are leaving for no employment.</a:t>
            </a:r>
            <a:endParaRPr lang="en-US" sz="1400" dirty="0">
              <a:cs typeface="Arial"/>
            </a:endParaRPr>
          </a:p>
          <a:p>
            <a:r>
              <a:rPr lang="en-GB" sz="1400" dirty="0">
                <a:solidFill>
                  <a:srgbClr val="FF0000"/>
                </a:solidFill>
              </a:rPr>
              <a:t>        </a:t>
            </a:r>
            <a:endParaRPr lang="en-US" sz="1400" dirty="0">
              <a:solidFill>
                <a:srgbClr val="FF0000"/>
              </a:solidFill>
            </a:endParaRPr>
          </a:p>
          <a:p>
            <a:endParaRPr lang="en-GB" sz="1200" dirty="0">
              <a:solidFill>
                <a:srgbClr val="FF0000"/>
              </a:solidFill>
            </a:endParaRPr>
          </a:p>
          <a:p>
            <a:endParaRPr lang="en-GB" sz="1000" dirty="0">
              <a:solidFill>
                <a:srgbClr val="FF0000"/>
              </a:solidFill>
            </a:endParaRPr>
          </a:p>
        </p:txBody>
      </p:sp>
      <p:pic>
        <p:nvPicPr>
          <p:cNvPr id="13" name="Picture 12"/>
          <p:cNvPicPr>
            <a:picLocks noChangeAspect="1"/>
          </p:cNvPicPr>
          <p:nvPr/>
        </p:nvPicPr>
        <p:blipFill>
          <a:blip r:embed="rId3"/>
          <a:stretch>
            <a:fillRect/>
          </a:stretch>
        </p:blipFill>
        <p:spPr>
          <a:xfrm>
            <a:off x="334064" y="1046821"/>
            <a:ext cx="5200650" cy="2131245"/>
          </a:xfrm>
          <a:prstGeom prst="rect">
            <a:avLst/>
          </a:prstGeom>
          <a:ln w="3175">
            <a:solidFill>
              <a:schemeClr val="tx1"/>
            </a:solidFill>
          </a:ln>
        </p:spPr>
      </p:pic>
      <p:pic>
        <p:nvPicPr>
          <p:cNvPr id="14" name="Picture 13"/>
          <p:cNvPicPr>
            <a:picLocks noChangeAspect="1"/>
          </p:cNvPicPr>
          <p:nvPr/>
        </p:nvPicPr>
        <p:blipFill>
          <a:blip r:embed="rId4"/>
          <a:stretch>
            <a:fillRect/>
          </a:stretch>
        </p:blipFill>
        <p:spPr>
          <a:xfrm>
            <a:off x="334063" y="3487428"/>
            <a:ext cx="5200651" cy="2400300"/>
          </a:xfrm>
          <a:prstGeom prst="rect">
            <a:avLst/>
          </a:prstGeom>
          <a:ln w="9525">
            <a:solidFill>
              <a:schemeClr val="tx1"/>
            </a:solidFill>
          </a:ln>
        </p:spPr>
      </p:pic>
    </p:spTree>
    <p:extLst>
      <p:ext uri="{BB962C8B-B14F-4D97-AF65-F5344CB8AC3E}">
        <p14:creationId xmlns:p14="http://schemas.microsoft.com/office/powerpoint/2010/main" val="4061308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6"/>
          </p:nvPr>
        </p:nvSpPr>
        <p:spPr>
          <a:xfrm>
            <a:off x="307496" y="336552"/>
            <a:ext cx="10313611" cy="358040"/>
          </a:xfrm>
        </p:spPr>
        <p:txBody>
          <a:bodyPr/>
          <a:lstStyle/>
          <a:p>
            <a:r>
              <a:rPr lang="en-GB" sz="2000"/>
              <a:t>Staffing Position Vacancy Rates for Registered Nurses and Registered Midwives</a:t>
            </a:r>
            <a:endParaRPr lang="en-GB" sz="2000">
              <a:solidFill>
                <a:srgbClr val="FF0000"/>
              </a:solidFill>
            </a:endParaRPr>
          </a:p>
        </p:txBody>
      </p:sp>
      <p:sp>
        <p:nvSpPr>
          <p:cNvPr id="5" name="Content Placeholder 4"/>
          <p:cNvSpPr>
            <a:spLocks noGrp="1"/>
          </p:cNvSpPr>
          <p:nvPr>
            <p:ph sz="quarter" idx="18"/>
          </p:nvPr>
        </p:nvSpPr>
        <p:spPr>
          <a:xfrm>
            <a:off x="307497" y="905242"/>
            <a:ext cx="11500571" cy="2661298"/>
          </a:xfrm>
          <a:ln>
            <a:noFill/>
          </a:ln>
        </p:spPr>
        <p:txBody>
          <a:bodyPr/>
          <a:lstStyle/>
          <a:p>
            <a:r>
              <a:rPr lang="en-GB" b="1" dirty="0"/>
              <a:t>		</a:t>
            </a:r>
          </a:p>
          <a:p>
            <a:r>
              <a:rPr lang="en-GB" b="1" dirty="0"/>
              <a:t>					</a:t>
            </a:r>
          </a:p>
          <a:p>
            <a:endParaRPr lang="en-GB" b="1" dirty="0"/>
          </a:p>
          <a:p>
            <a:endParaRPr lang="en-GB" b="1" dirty="0">
              <a:solidFill>
                <a:srgbClr val="FF0000"/>
              </a:solidFill>
            </a:endParaRPr>
          </a:p>
          <a:p>
            <a:endParaRPr lang="en-GB" b="1" dirty="0">
              <a:solidFill>
                <a:srgbClr val="FF0000"/>
              </a:solidFill>
            </a:endParaRPr>
          </a:p>
          <a:p>
            <a:endParaRPr lang="en-US" dirty="0"/>
          </a:p>
        </p:txBody>
      </p:sp>
      <p:sp>
        <p:nvSpPr>
          <p:cNvPr id="8" name="TextBox 7"/>
          <p:cNvSpPr txBox="1"/>
          <p:nvPr/>
        </p:nvSpPr>
        <p:spPr>
          <a:xfrm>
            <a:off x="5960512" y="599971"/>
            <a:ext cx="5847556" cy="4832092"/>
          </a:xfrm>
          <a:prstGeom prst="rect">
            <a:avLst/>
          </a:prstGeom>
          <a:noFill/>
        </p:spPr>
        <p:txBody>
          <a:bodyPr wrap="square" rtlCol="0">
            <a:spAutoFit/>
          </a:bodyPr>
          <a:lstStyle/>
          <a:p>
            <a:r>
              <a:rPr lang="en-GB" sz="1400" b="1" dirty="0"/>
              <a:t>Vacancy position</a:t>
            </a:r>
          </a:p>
          <a:p>
            <a:endParaRPr lang="en-GB" sz="1400" b="1" dirty="0"/>
          </a:p>
          <a:p>
            <a:r>
              <a:rPr lang="en-US" sz="1400" dirty="0"/>
              <a:t>The vacancy rate for </a:t>
            </a:r>
            <a:r>
              <a:rPr lang="en-US" sz="1400" dirty="0" smtClean="0"/>
              <a:t>RNs </a:t>
            </a:r>
            <a:r>
              <a:rPr lang="en-US" sz="1400" dirty="0"/>
              <a:t>working in adult areas has decreased to 9.4% in December (10.6% in November) as illustrated in Graph 3. The vacancy rate for registered children's nurses has also decreased </a:t>
            </a:r>
            <a:r>
              <a:rPr lang="en-US" sz="1400" dirty="0" smtClean="0"/>
              <a:t>slightly to </a:t>
            </a:r>
            <a:r>
              <a:rPr lang="en-US" sz="1400" dirty="0"/>
              <a:t>18.7% compared to 18.9% in November.</a:t>
            </a:r>
            <a:r>
              <a:rPr lang="en-US" sz="1400" dirty="0">
                <a:solidFill>
                  <a:srgbClr val="FF0000"/>
                </a:solidFill>
              </a:rPr>
              <a:t>  </a:t>
            </a:r>
          </a:p>
          <a:p>
            <a:endParaRPr lang="en-US" sz="1400" dirty="0">
              <a:solidFill>
                <a:srgbClr val="FF0000"/>
              </a:solidFill>
            </a:endParaRPr>
          </a:p>
          <a:p>
            <a:r>
              <a:rPr lang="en-US" sz="1400" dirty="0"/>
              <a:t>The vacancy rate for Registered Midwives has decreased to -0.76% for December compared to 0.14% in November as illustrated in Graph 4.  </a:t>
            </a:r>
          </a:p>
          <a:p>
            <a:endParaRPr lang="en-US" sz="1400" dirty="0"/>
          </a:p>
          <a:p>
            <a:r>
              <a:rPr lang="en-US" sz="1400" dirty="0"/>
              <a:t>The turnover rate in December remains high but has slightly decreased to 10.3% for RNs in adult areas (10.4% in November), for RMs to 13.4% (13.5% in November). Conversely, there has been a small increase in Registered children's nurses to 14.3% in December from 14.2% in November.</a:t>
            </a:r>
            <a:r>
              <a:rPr lang="en-US" sz="1400" dirty="0">
                <a:solidFill>
                  <a:srgbClr val="FF0000"/>
                </a:solidFill>
              </a:rPr>
              <a:t>  </a:t>
            </a:r>
            <a:r>
              <a:rPr lang="en-US" sz="1400" dirty="0"/>
              <a:t>The main reasons for RMs leaving is voluntary resignation – relocation (35.1%) and the next highest reason is voluntary resignation – work life balance (21.6%). The main reason for </a:t>
            </a:r>
            <a:r>
              <a:rPr lang="en-US" sz="1400" dirty="0" smtClean="0"/>
              <a:t>RNs </a:t>
            </a:r>
            <a:r>
              <a:rPr lang="en-US" sz="1400" dirty="0"/>
              <a:t>leaving is voluntary resignation – relocation (40.6%). The leavers destination data demonstrates that 27.3% of RNs and 35.1% of RMs are leaving to take up employment in other NHS </a:t>
            </a:r>
            <a:r>
              <a:rPr lang="en-US" sz="1400" dirty="0" err="1"/>
              <a:t>organisations</a:t>
            </a:r>
            <a:r>
              <a:rPr lang="en-US" sz="1400" dirty="0"/>
              <a:t>.  18.9% of RMs are leaving for no employment compared with 9.6% of RNs. </a:t>
            </a:r>
            <a:endParaRPr lang="en-GB" sz="1400" dirty="0"/>
          </a:p>
          <a:p>
            <a:r>
              <a:rPr lang="en-GB" sz="1400" dirty="0">
                <a:solidFill>
                  <a:srgbClr val="FF0000"/>
                </a:solidFill>
              </a:rPr>
              <a:t>        </a:t>
            </a:r>
            <a:endParaRPr lang="en-US" sz="1400" dirty="0">
              <a:solidFill>
                <a:srgbClr val="FF0000"/>
              </a:solidFill>
            </a:endParaRPr>
          </a:p>
        </p:txBody>
      </p:sp>
      <p:sp>
        <p:nvSpPr>
          <p:cNvPr id="6" name="TextBox 5"/>
          <p:cNvSpPr txBox="1"/>
          <p:nvPr/>
        </p:nvSpPr>
        <p:spPr>
          <a:xfrm>
            <a:off x="401274" y="599971"/>
            <a:ext cx="3180679" cy="276999"/>
          </a:xfrm>
          <a:prstGeom prst="rect">
            <a:avLst/>
          </a:prstGeom>
          <a:noFill/>
        </p:spPr>
        <p:txBody>
          <a:bodyPr wrap="none" rtlCol="0">
            <a:spAutoFit/>
          </a:bodyPr>
          <a:lstStyle/>
          <a:p>
            <a:r>
              <a:rPr lang="en-GB" sz="1200" b="1"/>
              <a:t>Graph 3. Registered Nurse vacancy rates</a:t>
            </a:r>
          </a:p>
        </p:txBody>
      </p:sp>
      <p:sp>
        <p:nvSpPr>
          <p:cNvPr id="9" name="TextBox 8"/>
          <p:cNvSpPr txBox="1"/>
          <p:nvPr/>
        </p:nvSpPr>
        <p:spPr>
          <a:xfrm>
            <a:off x="401274" y="3289541"/>
            <a:ext cx="3312125" cy="276999"/>
          </a:xfrm>
          <a:prstGeom prst="rect">
            <a:avLst/>
          </a:prstGeom>
          <a:noFill/>
        </p:spPr>
        <p:txBody>
          <a:bodyPr wrap="none" rtlCol="0">
            <a:spAutoFit/>
          </a:bodyPr>
          <a:lstStyle/>
          <a:p>
            <a:r>
              <a:rPr lang="en-GB" sz="1200" b="1"/>
              <a:t>Graph 4. Registered Midwife vacancy rates</a:t>
            </a:r>
          </a:p>
        </p:txBody>
      </p:sp>
      <p:sp>
        <p:nvSpPr>
          <p:cNvPr id="10" name="TextBox 9">
            <a:extLst>
              <a:ext uri="{FF2B5EF4-FFF2-40B4-BE49-F238E27FC236}">
                <a16:creationId xmlns:a16="http://schemas.microsoft.com/office/drawing/2014/main" id="{430C5EA2-CCD7-4575-B9D8-3B063D9FA8F2}"/>
              </a:ext>
            </a:extLst>
          </p:cNvPr>
          <p:cNvSpPr txBox="1"/>
          <p:nvPr/>
        </p:nvSpPr>
        <p:spPr>
          <a:xfrm>
            <a:off x="3877705" y="1254391"/>
            <a:ext cx="483280" cy="369332"/>
          </a:xfrm>
          <a:prstGeom prst="rect">
            <a:avLst/>
          </a:prstGeom>
          <a:solidFill>
            <a:schemeClr val="bg1"/>
          </a:solidFill>
        </p:spPr>
        <p:txBody>
          <a:bodyPr wrap="square" rtlCol="0">
            <a:spAutoFit/>
          </a:bodyPr>
          <a:lstStyle/>
          <a:p>
            <a:endParaRPr lang="en-GB"/>
          </a:p>
        </p:txBody>
      </p:sp>
      <p:pic>
        <p:nvPicPr>
          <p:cNvPr id="7" name="Picture 6"/>
          <p:cNvPicPr>
            <a:picLocks noChangeAspect="1"/>
          </p:cNvPicPr>
          <p:nvPr/>
        </p:nvPicPr>
        <p:blipFill>
          <a:blip r:embed="rId3"/>
          <a:stretch>
            <a:fillRect/>
          </a:stretch>
        </p:blipFill>
        <p:spPr>
          <a:xfrm>
            <a:off x="307496" y="919294"/>
            <a:ext cx="5379148" cy="2388539"/>
          </a:xfrm>
          <a:prstGeom prst="rect">
            <a:avLst/>
          </a:prstGeom>
          <a:ln w="3175">
            <a:solidFill>
              <a:schemeClr val="tx1"/>
            </a:solidFill>
          </a:ln>
        </p:spPr>
      </p:pic>
      <p:pic>
        <p:nvPicPr>
          <p:cNvPr id="12" name="Picture 11"/>
          <p:cNvPicPr>
            <a:picLocks noChangeAspect="1"/>
          </p:cNvPicPr>
          <p:nvPr/>
        </p:nvPicPr>
        <p:blipFill>
          <a:blip r:embed="rId4"/>
          <a:stretch>
            <a:fillRect/>
          </a:stretch>
        </p:blipFill>
        <p:spPr>
          <a:xfrm>
            <a:off x="307496" y="3642930"/>
            <a:ext cx="5379148" cy="2324100"/>
          </a:xfrm>
          <a:prstGeom prst="rect">
            <a:avLst/>
          </a:prstGeom>
          <a:ln w="3175">
            <a:solidFill>
              <a:schemeClr val="tx1"/>
            </a:solidFill>
          </a:ln>
        </p:spPr>
      </p:pic>
    </p:spTree>
    <p:extLst>
      <p:ext uri="{BB962C8B-B14F-4D97-AF65-F5344CB8AC3E}">
        <p14:creationId xmlns:p14="http://schemas.microsoft.com/office/powerpoint/2010/main" val="4207923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6"/>
          </p:nvPr>
        </p:nvSpPr>
        <p:spPr>
          <a:xfrm>
            <a:off x="307496" y="336552"/>
            <a:ext cx="10313611" cy="358040"/>
          </a:xfrm>
        </p:spPr>
        <p:txBody>
          <a:bodyPr/>
          <a:lstStyle/>
          <a:p>
            <a:r>
              <a:rPr lang="en-GB" sz="2000"/>
              <a:t>Unavailability for Registered Nurses, Midwives and Health Care Support Workers</a:t>
            </a:r>
            <a:endParaRPr lang="en-GB" sz="2000">
              <a:solidFill>
                <a:srgbClr val="FF0000"/>
              </a:solidFill>
            </a:endParaRPr>
          </a:p>
        </p:txBody>
      </p:sp>
      <p:sp>
        <p:nvSpPr>
          <p:cNvPr id="8" name="TextBox 7"/>
          <p:cNvSpPr txBox="1"/>
          <p:nvPr/>
        </p:nvSpPr>
        <p:spPr>
          <a:xfrm>
            <a:off x="5987334" y="1087771"/>
            <a:ext cx="5429250" cy="5816977"/>
          </a:xfrm>
          <a:prstGeom prst="rect">
            <a:avLst/>
          </a:prstGeom>
          <a:noFill/>
        </p:spPr>
        <p:txBody>
          <a:bodyPr wrap="square" lIns="91440" tIns="45720" rIns="91440" bIns="45720" rtlCol="0" anchor="t">
            <a:spAutoFit/>
          </a:bodyPr>
          <a:lstStyle/>
          <a:p>
            <a:pPr lvl="0">
              <a:defRPr/>
            </a:pPr>
            <a:r>
              <a:rPr lang="en-GB" sz="1400" b="1" dirty="0"/>
              <a:t>Unavailability of staff</a:t>
            </a:r>
            <a:endParaRPr lang="en-GB" sz="1400" b="1" dirty="0">
              <a:cs typeface="Arial"/>
            </a:endParaRPr>
          </a:p>
          <a:p>
            <a:pPr lvl="0">
              <a:defRPr/>
            </a:pPr>
            <a:endParaRPr lang="en-GB" sz="1400" b="1" dirty="0">
              <a:cs typeface="Arial"/>
            </a:endParaRPr>
          </a:p>
          <a:p>
            <a:pPr lvl="0">
              <a:defRPr/>
            </a:pPr>
            <a:r>
              <a:rPr lang="en-GB" sz="1400" dirty="0"/>
              <a:t>Unavailability relates to periods of time where an employee has been given leave from their regular duties. This might be due to circumstances such as annual leave, sick leave, study leave, carers leave etc.</a:t>
            </a:r>
            <a:endParaRPr lang="en-GB" sz="1400" dirty="0">
              <a:cs typeface="Arial"/>
            </a:endParaRPr>
          </a:p>
          <a:p>
            <a:pPr lvl="0">
              <a:defRPr/>
            </a:pPr>
            <a:endParaRPr lang="en-GB" sz="1400" dirty="0">
              <a:cs typeface="Arial"/>
            </a:endParaRPr>
          </a:p>
          <a:p>
            <a:pPr>
              <a:defRPr/>
            </a:pPr>
            <a:r>
              <a:rPr lang="en-GB" sz="1400" dirty="0"/>
              <a:t>The total unavailability </a:t>
            </a:r>
            <a:r>
              <a:rPr lang="en-US" sz="1400" dirty="0"/>
              <a:t>of the workforce working time in December 23 has increased by 4.8% to 30.2% as illustrated in Graph 5. This increase was </a:t>
            </a:r>
            <a:r>
              <a:rPr lang="en-US" sz="1400" dirty="0" smtClean="0"/>
              <a:t>also seen </a:t>
            </a:r>
            <a:r>
              <a:rPr lang="en-US" sz="1400" dirty="0"/>
              <a:t>in December 22 and is associated with annual leave and closures of units over the Christmas and New Year Period. Compared to December 22 unavailability is 4.3% lower in December 23 due to a lower sickness recorded. </a:t>
            </a:r>
            <a:endParaRPr lang="en-US" sz="1400" dirty="0">
              <a:cs typeface="Arial"/>
            </a:endParaRPr>
          </a:p>
          <a:p>
            <a:pPr lvl="0">
              <a:defRPr/>
            </a:pPr>
            <a:endParaRPr lang="en-GB" sz="1400" dirty="0">
              <a:cs typeface="Arial"/>
            </a:endParaRPr>
          </a:p>
          <a:p>
            <a:pPr>
              <a:defRPr/>
            </a:pPr>
            <a:r>
              <a:rPr lang="en-GB" sz="1400" dirty="0"/>
              <a:t>Graph 6 illustrates the percentage breakdown of the type of unavailability.  The majority of unavailability (17.1%) was due to planned annual leave which would have been accounted for in the department rosters. There was a high percentage of unplanned leave that would have impacted upon fill rates within the rosters.  In December, sickness absence has remained high and increased slightly to 7.5% (7.0% in November).   Other leave has remained static at 1.2%, 2.5% was due to study leave and 1.90% was due to supernumerary time.       </a:t>
            </a:r>
          </a:p>
          <a:p>
            <a:pPr lvl="0">
              <a:defRPr/>
            </a:pPr>
            <a:r>
              <a:rPr lang="en-GB" sz="1400" dirty="0">
                <a:solidFill>
                  <a:srgbClr val="FF0000"/>
                </a:solidFill>
              </a:rPr>
              <a:t>        </a:t>
            </a:r>
            <a:endParaRPr lang="en-US" sz="1400" dirty="0">
              <a:solidFill>
                <a:srgbClr val="FF0000"/>
              </a:solidFill>
            </a:endParaRPr>
          </a:p>
          <a:p>
            <a:pPr lvl="0">
              <a:defRPr/>
            </a:pPr>
            <a:endParaRPr lang="en-GB" sz="1200" dirty="0">
              <a:solidFill>
                <a:srgbClr val="FF0000"/>
              </a:solidFill>
            </a:endParaRPr>
          </a:p>
          <a:p>
            <a:pPr lvl="0">
              <a:defRPr/>
            </a:pPr>
            <a:endParaRPr lang="en-GB" sz="1000" dirty="0">
              <a:solidFill>
                <a:srgbClr val="FF0000"/>
              </a:solidFill>
            </a:endParaRPr>
          </a:p>
        </p:txBody>
      </p:sp>
      <p:sp>
        <p:nvSpPr>
          <p:cNvPr id="6" name="TextBox 5"/>
          <p:cNvSpPr txBox="1"/>
          <p:nvPr/>
        </p:nvSpPr>
        <p:spPr>
          <a:xfrm>
            <a:off x="457200" y="625465"/>
            <a:ext cx="240161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panose="020B0604020202020204"/>
                <a:ea typeface="+mn-ea"/>
                <a:cs typeface="+mn-cs"/>
              </a:rPr>
              <a:t>Graph 5. Unavailability of staff</a:t>
            </a:r>
          </a:p>
        </p:txBody>
      </p:sp>
      <p:sp>
        <p:nvSpPr>
          <p:cNvPr id="15" name="TextBox 14"/>
          <p:cNvSpPr txBox="1"/>
          <p:nvPr/>
        </p:nvSpPr>
        <p:spPr>
          <a:xfrm>
            <a:off x="457200" y="3493512"/>
            <a:ext cx="213212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panose="020B0604020202020204"/>
                <a:ea typeface="+mn-ea"/>
                <a:cs typeface="+mn-cs"/>
              </a:rPr>
              <a:t>Graph 6. Types of absence</a:t>
            </a:r>
          </a:p>
        </p:txBody>
      </p:sp>
      <p:pic>
        <p:nvPicPr>
          <p:cNvPr id="7" name="Picture 6"/>
          <p:cNvPicPr>
            <a:picLocks noChangeAspect="1"/>
          </p:cNvPicPr>
          <p:nvPr/>
        </p:nvPicPr>
        <p:blipFill>
          <a:blip r:embed="rId3"/>
          <a:stretch>
            <a:fillRect/>
          </a:stretch>
        </p:blipFill>
        <p:spPr>
          <a:xfrm>
            <a:off x="984348" y="962245"/>
            <a:ext cx="3139597" cy="2531268"/>
          </a:xfrm>
          <a:prstGeom prst="rect">
            <a:avLst/>
          </a:prstGeom>
        </p:spPr>
      </p:pic>
      <p:pic>
        <p:nvPicPr>
          <p:cNvPr id="10" name="Picture 9"/>
          <p:cNvPicPr>
            <a:picLocks noChangeAspect="1"/>
          </p:cNvPicPr>
          <p:nvPr/>
        </p:nvPicPr>
        <p:blipFill>
          <a:blip r:embed="rId4"/>
          <a:stretch>
            <a:fillRect/>
          </a:stretch>
        </p:blipFill>
        <p:spPr>
          <a:xfrm>
            <a:off x="1228218" y="3855465"/>
            <a:ext cx="2933341" cy="1908057"/>
          </a:xfrm>
          <a:prstGeom prst="rect">
            <a:avLst/>
          </a:prstGeom>
        </p:spPr>
      </p:pic>
    </p:spTree>
    <p:extLst>
      <p:ext uri="{BB962C8B-B14F-4D97-AF65-F5344CB8AC3E}">
        <p14:creationId xmlns:p14="http://schemas.microsoft.com/office/powerpoint/2010/main" val="3763027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835333" y="748351"/>
            <a:ext cx="6150538" cy="3970318"/>
          </a:xfrm>
          <a:prstGeom prst="rect">
            <a:avLst/>
          </a:prstGeom>
          <a:noFill/>
        </p:spPr>
        <p:txBody>
          <a:bodyPr wrap="square" lIns="91440" tIns="45720" rIns="91440" bIns="45720" rtlCol="0" anchor="t">
            <a:spAutoFit/>
          </a:bodyPr>
          <a:lstStyle/>
          <a:p>
            <a:r>
              <a:rPr lang="en-GB" sz="1200" b="1" dirty="0"/>
              <a:t>Planned versus actual staffing</a:t>
            </a:r>
          </a:p>
          <a:p>
            <a:r>
              <a:rPr lang="en-GB" sz="1200" dirty="0"/>
              <a:t>Graph 7 illustrates trend data for all wards reporting &lt; 90% rota fill.  </a:t>
            </a:r>
            <a:r>
              <a:rPr lang="en-US" sz="1200" dirty="0"/>
              <a:t>The number of areas reporting &lt;90% </a:t>
            </a:r>
            <a:r>
              <a:rPr lang="en-US" sz="1200" dirty="0" err="1"/>
              <a:t>rota</a:t>
            </a:r>
            <a:r>
              <a:rPr lang="en-US" sz="1200" dirty="0"/>
              <a:t> fill for registered RN/RM</a:t>
            </a:r>
            <a:r>
              <a:rPr lang="en-GB" sz="1200" dirty="0"/>
              <a:t> has increased to 24 in December from 16 in November</a:t>
            </a:r>
            <a:r>
              <a:rPr lang="en-US" sz="1200" dirty="0"/>
              <a:t>. The number of areas reporting &lt;90% </a:t>
            </a:r>
            <a:r>
              <a:rPr lang="en-US" sz="1200" dirty="0" err="1"/>
              <a:t>rota</a:t>
            </a:r>
            <a:r>
              <a:rPr lang="en-US" sz="1200" dirty="0"/>
              <a:t> fill for HCSWs in December has increased to 14 from 13 in November.  The number of ward areas reporting overall fill rates of &lt;90% in December has increased to 14 compared to 7 in December.  </a:t>
            </a:r>
            <a:r>
              <a:rPr lang="en-GB" sz="1200" dirty="0"/>
              <a:t>Appendix 1. details the exception reports for all areas reporting RN/RM fill rates of &lt;90%.  </a:t>
            </a:r>
            <a:endParaRPr lang="en-GB" sz="1200" dirty="0">
              <a:cs typeface="Arial"/>
            </a:endParaRPr>
          </a:p>
          <a:p>
            <a:endParaRPr lang="en-GB" sz="1200" dirty="0"/>
          </a:p>
          <a:p>
            <a:r>
              <a:rPr lang="en-US" sz="1200" dirty="0"/>
              <a:t>The number of occasions that 1 critical care nurse has needed to care for more than 1 level 3 patient has increased in December to 38 occasions compared to 4 in November.   Additionally, there have been 79 occasions in December where there has been no side room coordinator (53 in November). Any concerns with regards to critical care staffing is escalated through the senior nurse of the day.  Staffing has been supported through the use of temporary workers (agency and bank) and registered staff (non critical care trained) are redeployed from the operational pool and clinical areas on a shift-by-shift basis. There was also short term agreement to pay critical care trained staff bank enhancement to reduce the over all amount of GPICS breaches. Critical care have opened 3 of the beds that were closed due to staffing resulting in 55 open beds rather than 59 beds.  Recruitment is ongoing to the vacant positions with a plan to open the remaining 4 beds when vacancy allows.</a:t>
            </a:r>
            <a:endParaRPr lang="en-GB" sz="1200" dirty="0"/>
          </a:p>
        </p:txBody>
      </p:sp>
      <p:sp>
        <p:nvSpPr>
          <p:cNvPr id="14" name="Content Placeholder 13"/>
          <p:cNvSpPr>
            <a:spLocks noGrp="1"/>
          </p:cNvSpPr>
          <p:nvPr>
            <p:ph sz="quarter" idx="16"/>
          </p:nvPr>
        </p:nvSpPr>
        <p:spPr>
          <a:xfrm>
            <a:off x="307496" y="336551"/>
            <a:ext cx="9065103" cy="340457"/>
          </a:xfrm>
        </p:spPr>
        <p:txBody>
          <a:bodyPr/>
          <a:lstStyle/>
          <a:p>
            <a:r>
              <a:rPr lang="en-GB" sz="2000"/>
              <a:t>Planned versus actual staffing</a:t>
            </a:r>
          </a:p>
        </p:txBody>
      </p:sp>
      <p:sp>
        <p:nvSpPr>
          <p:cNvPr id="10" name="TextBox 9"/>
          <p:cNvSpPr txBox="1"/>
          <p:nvPr/>
        </p:nvSpPr>
        <p:spPr>
          <a:xfrm>
            <a:off x="5835333" y="4979904"/>
            <a:ext cx="3106563" cy="276999"/>
          </a:xfrm>
          <a:prstGeom prst="rect">
            <a:avLst/>
          </a:prstGeom>
          <a:noFill/>
        </p:spPr>
        <p:txBody>
          <a:bodyPr wrap="square" rtlCol="0">
            <a:spAutoFit/>
          </a:bodyPr>
          <a:lstStyle/>
          <a:p>
            <a:r>
              <a:rPr lang="en-GB" sz="1200" b="1" dirty="0"/>
              <a:t>Midwifery &amp; MSW  fill rate</a:t>
            </a:r>
          </a:p>
        </p:txBody>
      </p:sp>
      <p:sp>
        <p:nvSpPr>
          <p:cNvPr id="13" name="TextBox 12">
            <a:extLst>
              <a:ext uri="{FF2B5EF4-FFF2-40B4-BE49-F238E27FC236}">
                <a16:creationId xmlns:a16="http://schemas.microsoft.com/office/drawing/2014/main" id="{E6F67B59-64D6-49ED-8B5F-51A9F128612B}"/>
              </a:ext>
            </a:extLst>
          </p:cNvPr>
          <p:cNvSpPr txBox="1"/>
          <p:nvPr/>
        </p:nvSpPr>
        <p:spPr>
          <a:xfrm>
            <a:off x="5835333" y="5256903"/>
            <a:ext cx="5891338" cy="830997"/>
          </a:xfrm>
          <a:prstGeom prst="rect">
            <a:avLst/>
          </a:prstGeom>
          <a:noFill/>
        </p:spPr>
        <p:txBody>
          <a:bodyPr wrap="square" rtlCol="0">
            <a:spAutoFit/>
          </a:bodyPr>
          <a:lstStyle/>
          <a:p>
            <a:r>
              <a:rPr lang="en-GB" sz="1200" dirty="0"/>
              <a:t>Graph 8 illustrates that the overall fill rate for maternity has decreased slightly to 91.4% in December form 93.3% in November which is higher than the 12-month average of 91.1%.  The lowest fill rates have been seen on Lady Mary Ward (81%). Mitigated through redeployment of staff where required to meet acuity needs. </a:t>
            </a:r>
          </a:p>
        </p:txBody>
      </p:sp>
      <p:pic>
        <p:nvPicPr>
          <p:cNvPr id="2" name="Picture 1"/>
          <p:cNvPicPr>
            <a:picLocks noChangeAspect="1"/>
          </p:cNvPicPr>
          <p:nvPr/>
        </p:nvPicPr>
        <p:blipFill>
          <a:blip r:embed="rId3"/>
          <a:stretch>
            <a:fillRect/>
          </a:stretch>
        </p:blipFill>
        <p:spPr>
          <a:xfrm>
            <a:off x="247430" y="3400373"/>
            <a:ext cx="5534372" cy="2182557"/>
          </a:xfrm>
          <a:prstGeom prst="rect">
            <a:avLst/>
          </a:prstGeom>
        </p:spPr>
      </p:pic>
      <p:pic>
        <p:nvPicPr>
          <p:cNvPr id="5" name="Picture 4"/>
          <p:cNvPicPr>
            <a:picLocks noChangeAspect="1"/>
          </p:cNvPicPr>
          <p:nvPr/>
        </p:nvPicPr>
        <p:blipFill>
          <a:blip r:embed="rId4"/>
          <a:stretch>
            <a:fillRect/>
          </a:stretch>
        </p:blipFill>
        <p:spPr>
          <a:xfrm>
            <a:off x="247430" y="901688"/>
            <a:ext cx="5534372" cy="2274005"/>
          </a:xfrm>
          <a:prstGeom prst="rect">
            <a:avLst/>
          </a:prstGeom>
        </p:spPr>
      </p:pic>
    </p:spTree>
    <p:extLst>
      <p:ext uri="{BB962C8B-B14F-4D97-AF65-F5344CB8AC3E}">
        <p14:creationId xmlns:p14="http://schemas.microsoft.com/office/powerpoint/2010/main" val="1684690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sz="quarter" idx="16"/>
          </p:nvPr>
        </p:nvSpPr>
        <p:spPr>
          <a:xfrm>
            <a:off x="307496" y="336551"/>
            <a:ext cx="9065103" cy="340457"/>
          </a:xfrm>
        </p:spPr>
        <p:txBody>
          <a:bodyPr/>
          <a:lstStyle/>
          <a:p>
            <a:r>
              <a:rPr lang="en-GB" sz="2000" dirty="0"/>
              <a:t>Staff deployment</a:t>
            </a:r>
          </a:p>
          <a:p>
            <a:endParaRPr lang="en-GB" dirty="0"/>
          </a:p>
          <a:p>
            <a:endParaRPr lang="en-GB" dirty="0"/>
          </a:p>
        </p:txBody>
      </p:sp>
      <p:sp>
        <p:nvSpPr>
          <p:cNvPr id="5" name="TextBox 4"/>
          <p:cNvSpPr txBox="1"/>
          <p:nvPr/>
        </p:nvSpPr>
        <p:spPr>
          <a:xfrm>
            <a:off x="5873987" y="713453"/>
            <a:ext cx="5856873" cy="2508379"/>
          </a:xfrm>
          <a:prstGeom prst="rect">
            <a:avLst/>
          </a:prstGeom>
          <a:noFill/>
        </p:spPr>
        <p:txBody>
          <a:bodyPr wrap="square" lIns="91440" tIns="45720" rIns="91440" bIns="45720" rtlCol="0" anchor="t">
            <a:spAutoFit/>
          </a:bodyPr>
          <a:lstStyle/>
          <a:p>
            <a:r>
              <a:rPr lang="en-GB" sz="1400" b="1" dirty="0"/>
              <a:t>Staff deployment</a:t>
            </a:r>
            <a:endParaRPr lang="en-GB" sz="1400" b="1" dirty="0">
              <a:cs typeface="Arial"/>
            </a:endParaRPr>
          </a:p>
          <a:p>
            <a:endParaRPr lang="en-GB" sz="1200" dirty="0"/>
          </a:p>
          <a:p>
            <a:r>
              <a:rPr lang="en-GB" sz="1100" dirty="0"/>
              <a:t>Graph 9 illustrates the movement of staff across wards to support safe staffing to ensure patient safety. This includes staff who are moved on an ad hoc basis (shift by shift) and shows which division they are deployed to. </a:t>
            </a:r>
            <a:endParaRPr lang="en-GB" sz="1100" dirty="0">
              <a:cs typeface="Arial"/>
            </a:endParaRPr>
          </a:p>
          <a:p>
            <a:endParaRPr lang="en-GB" sz="1100" dirty="0">
              <a:cs typeface="Arial"/>
            </a:endParaRPr>
          </a:p>
          <a:p>
            <a:r>
              <a:rPr lang="en-GB" sz="1100" dirty="0"/>
              <a:t>The number of substantive staff redeployed has </a:t>
            </a:r>
            <a:r>
              <a:rPr lang="en-GB" sz="1100" dirty="0" smtClean="0"/>
              <a:t>increased in December </a:t>
            </a:r>
            <a:r>
              <a:rPr lang="en-GB" sz="1100" dirty="0"/>
              <a:t>after </a:t>
            </a:r>
            <a:r>
              <a:rPr lang="en-GB" sz="1100" dirty="0" smtClean="0"/>
              <a:t>a decreasing </a:t>
            </a:r>
            <a:r>
              <a:rPr lang="en-GB" sz="1100" dirty="0"/>
              <a:t>trend over </a:t>
            </a:r>
            <a:r>
              <a:rPr lang="en-GB" sz="1100" dirty="0" smtClean="0"/>
              <a:t>the last </a:t>
            </a:r>
            <a:r>
              <a:rPr lang="en-GB" sz="1100" dirty="0"/>
              <a:t>3 months with 362.5 </a:t>
            </a:r>
            <a:r>
              <a:rPr lang="en-US" sz="1100" dirty="0"/>
              <a:t>working hours being redeployed per day in December </a:t>
            </a:r>
            <a:r>
              <a:rPr lang="en-US" sz="1100" dirty="0" smtClean="0"/>
              <a:t> </a:t>
            </a:r>
            <a:r>
              <a:rPr lang="en-US" sz="1100" dirty="0"/>
              <a:t>(</a:t>
            </a:r>
            <a:r>
              <a:rPr lang="en-GB" sz="1100" dirty="0"/>
              <a:t>335.882</a:t>
            </a:r>
            <a:r>
              <a:rPr lang="en-US" sz="1100" dirty="0"/>
              <a:t> hours in November). </a:t>
            </a:r>
            <a:r>
              <a:rPr lang="en-GB" sz="1100" dirty="0"/>
              <a:t>This equates to 31.52 long day or night shifts per day.  141 of these hours were redeployments made outside of staff members own division to support patient safety (November 144 hours). Staffing is also being supported by the operational pool whereby bank staff book a bank shift on the understanding that they will work anywhere in the trust where support is required. 	</a:t>
            </a:r>
            <a:endParaRPr lang="en-GB" sz="1100" dirty="0">
              <a:cs typeface="Arial"/>
            </a:endParaRPr>
          </a:p>
          <a:p>
            <a:endParaRPr lang="en-GB" sz="1000" dirty="0">
              <a:solidFill>
                <a:srgbClr val="FF0000"/>
              </a:solidFill>
            </a:endParaRPr>
          </a:p>
        </p:txBody>
      </p:sp>
      <p:sp>
        <p:nvSpPr>
          <p:cNvPr id="18" name="Content Placeholder 13"/>
          <p:cNvSpPr>
            <a:spLocks noGrp="1"/>
          </p:cNvSpPr>
          <p:nvPr>
            <p:ph sz="quarter" idx="16"/>
          </p:nvPr>
        </p:nvSpPr>
        <p:spPr>
          <a:xfrm>
            <a:off x="358052" y="3287936"/>
            <a:ext cx="3314935" cy="340457"/>
          </a:xfrm>
        </p:spPr>
        <p:txBody>
          <a:bodyPr/>
          <a:lstStyle/>
          <a:p>
            <a:r>
              <a:rPr lang="en-GB" sz="1400"/>
              <a:t>Nursing Pipeline</a:t>
            </a:r>
          </a:p>
          <a:p>
            <a:endParaRPr lang="en-GB"/>
          </a:p>
          <a:p>
            <a:endParaRPr lang="en-GB"/>
          </a:p>
        </p:txBody>
      </p:sp>
      <p:sp>
        <p:nvSpPr>
          <p:cNvPr id="6" name="TextBox 5"/>
          <p:cNvSpPr txBox="1"/>
          <p:nvPr/>
        </p:nvSpPr>
        <p:spPr>
          <a:xfrm>
            <a:off x="249629" y="3616327"/>
            <a:ext cx="11768200" cy="2292935"/>
          </a:xfrm>
          <a:prstGeom prst="rect">
            <a:avLst/>
          </a:prstGeom>
          <a:noFill/>
        </p:spPr>
        <p:txBody>
          <a:bodyPr wrap="square" rtlCol="0">
            <a:spAutoFit/>
          </a:bodyPr>
          <a:lstStyle/>
          <a:p>
            <a:r>
              <a:rPr lang="en-US" sz="1100" dirty="0"/>
              <a:t>Appendix 2 provides detail on the forecasted position in relation to the number of adult RN vacancies based on FTE and includes UK experienced, UK newly qualified, apprenticeship route, EU and international up to March 2024. The current forecast demonstrates a year end band 5 RN vacancy position of 0.19% which </a:t>
            </a:r>
            <a:r>
              <a:rPr lang="en-US" sz="1100" dirty="0" smtClean="0"/>
              <a:t>exceeds </a:t>
            </a:r>
            <a:r>
              <a:rPr lang="en-US" sz="1100" dirty="0"/>
              <a:t>the target of 5%. The Trust has reached the 5% target of band 5 Adult Nursing in December 2023. There has been an increase in establishment in January onwards with opening of U3.   </a:t>
            </a:r>
            <a:r>
              <a:rPr lang="en-GB" sz="1100" dirty="0"/>
              <a:t>The RN adult pipeline for 2023/24 now reflects the reduction in international recruitment. This is a national concern and has been escalated to NHS England. Work is being undertaken to explore RN Recruitment initiatives including increasing the International Recruitment pay band and reviewing our shortlisting criteria.</a:t>
            </a:r>
            <a:endParaRPr lang="en-GB" sz="1100" dirty="0">
              <a:cs typeface="Arial"/>
            </a:endParaRPr>
          </a:p>
          <a:p>
            <a:endParaRPr lang="en-US" sz="1100" dirty="0">
              <a:cs typeface="Arial"/>
            </a:endParaRPr>
          </a:p>
          <a:p>
            <a:r>
              <a:rPr lang="en-US" sz="1100" dirty="0"/>
              <a:t>Appendix 3 provides detail on the forecasted position in relation to the number of </a:t>
            </a:r>
            <a:r>
              <a:rPr lang="en-US" sz="1100" dirty="0" err="1"/>
              <a:t>Paediatric</a:t>
            </a:r>
            <a:r>
              <a:rPr lang="en-US" sz="1100" dirty="0"/>
              <a:t> band 5 RN and HCSW vacancies up to March 2024. Numbers are based on those interviewed and offered positions in addition to planned campaigns. The current forecast demonstrates a year end band 5 </a:t>
            </a:r>
            <a:r>
              <a:rPr lang="en-US" sz="1100" dirty="0" err="1"/>
              <a:t>Paediatric</a:t>
            </a:r>
            <a:r>
              <a:rPr lang="en-US" sz="1100" dirty="0"/>
              <a:t> RN vacancy position of 16.7% and a band 2 HCSW position of 7.22%.  </a:t>
            </a:r>
            <a:endParaRPr lang="en-US" sz="1100" dirty="0">
              <a:cs typeface="Arial"/>
            </a:endParaRPr>
          </a:p>
          <a:p>
            <a:endParaRPr lang="en-US" sz="1100" dirty="0">
              <a:cs typeface="Arial"/>
            </a:endParaRPr>
          </a:p>
          <a:p>
            <a:r>
              <a:rPr lang="en-US" sz="1100" dirty="0"/>
              <a:t>Whilst the recruitment pipeline is positive with multiple pipelines including apprenticeship routes, domestic and international recruitment, the predicted numbers are only achievable if the appropriate infrastructure is in place to support</a:t>
            </a:r>
            <a:r>
              <a:rPr lang="en-US" sz="1100" dirty="0">
                <a:solidFill>
                  <a:srgbClr val="FF0000"/>
                </a:solidFill>
              </a:rPr>
              <a:t>.</a:t>
            </a:r>
            <a:endParaRPr lang="en-GB" sz="1100" dirty="0">
              <a:solidFill>
                <a:srgbClr val="FF0000"/>
              </a:solidFill>
            </a:endParaRPr>
          </a:p>
          <a:p>
            <a:endParaRPr lang="en-US" sz="1100" dirty="0">
              <a:solidFill>
                <a:srgbClr val="FF0000"/>
              </a:solidFill>
            </a:endParaRPr>
          </a:p>
        </p:txBody>
      </p:sp>
      <p:sp>
        <p:nvSpPr>
          <p:cNvPr id="22" name="Content Placeholder 13"/>
          <p:cNvSpPr>
            <a:spLocks noGrp="1"/>
          </p:cNvSpPr>
          <p:nvPr>
            <p:ph sz="quarter" idx="16"/>
          </p:nvPr>
        </p:nvSpPr>
        <p:spPr>
          <a:xfrm>
            <a:off x="249629" y="6427113"/>
            <a:ext cx="3314935" cy="340457"/>
          </a:xfrm>
        </p:spPr>
        <p:txBody>
          <a:bodyPr/>
          <a:lstStyle/>
          <a:p>
            <a:endParaRPr lang="en-GB"/>
          </a:p>
          <a:p>
            <a:endParaRPr lang="en-GB"/>
          </a:p>
        </p:txBody>
      </p:sp>
      <p:sp>
        <p:nvSpPr>
          <p:cNvPr id="2" name="TextBox 1">
            <a:extLst>
              <a:ext uri="{FF2B5EF4-FFF2-40B4-BE49-F238E27FC236}">
                <a16:creationId xmlns:a16="http://schemas.microsoft.com/office/drawing/2014/main" id="{DBA99510-5FF3-4395-9157-56B9BD2142BB}"/>
              </a:ext>
            </a:extLst>
          </p:cNvPr>
          <p:cNvSpPr txBox="1"/>
          <p:nvPr/>
        </p:nvSpPr>
        <p:spPr>
          <a:xfrm>
            <a:off x="1467060" y="1143331"/>
            <a:ext cx="3074796" cy="227082"/>
          </a:xfrm>
          <a:prstGeom prst="rect">
            <a:avLst/>
          </a:prstGeom>
          <a:solidFill>
            <a:schemeClr val="bg1"/>
          </a:solidFill>
        </p:spPr>
        <p:txBody>
          <a:bodyPr wrap="square" rtlCol="0">
            <a:spAutoFit/>
          </a:bodyPr>
          <a:lstStyle/>
          <a:p>
            <a:endParaRPr lang="en-GB"/>
          </a:p>
        </p:txBody>
      </p:sp>
      <p:pic>
        <p:nvPicPr>
          <p:cNvPr id="4" name="Picture 3">
            <a:extLst>
              <a:ext uri="{FF2B5EF4-FFF2-40B4-BE49-F238E27FC236}">
                <a16:creationId xmlns:a16="http://schemas.microsoft.com/office/drawing/2014/main" id="{5D0346DD-04E4-A415-8609-D713F24D0D7C}"/>
              </a:ext>
            </a:extLst>
          </p:cNvPr>
          <p:cNvPicPr>
            <a:picLocks noChangeAspect="1"/>
          </p:cNvPicPr>
          <p:nvPr/>
        </p:nvPicPr>
        <p:blipFill>
          <a:blip r:embed="rId3"/>
          <a:stretch>
            <a:fillRect/>
          </a:stretch>
        </p:blipFill>
        <p:spPr>
          <a:xfrm>
            <a:off x="307496" y="677008"/>
            <a:ext cx="5279487" cy="2550170"/>
          </a:xfrm>
          <a:prstGeom prst="rect">
            <a:avLst/>
          </a:prstGeom>
        </p:spPr>
      </p:pic>
    </p:spTree>
    <p:extLst>
      <p:ext uri="{BB962C8B-B14F-4D97-AF65-F5344CB8AC3E}">
        <p14:creationId xmlns:p14="http://schemas.microsoft.com/office/powerpoint/2010/main" val="4173950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6"/>
          </p:nvPr>
        </p:nvSpPr>
        <p:spPr>
          <a:xfrm>
            <a:off x="307497" y="166322"/>
            <a:ext cx="2634486" cy="340457"/>
          </a:xfrm>
        </p:spPr>
        <p:txBody>
          <a:bodyPr/>
          <a:lstStyle/>
          <a:p>
            <a:r>
              <a:rPr lang="en-GB" sz="2000"/>
              <a:t>Red flags</a:t>
            </a:r>
          </a:p>
        </p:txBody>
      </p:sp>
      <p:sp>
        <p:nvSpPr>
          <p:cNvPr id="6" name="TextBox 5"/>
          <p:cNvSpPr txBox="1"/>
          <p:nvPr/>
        </p:nvSpPr>
        <p:spPr>
          <a:xfrm>
            <a:off x="6196779" y="649362"/>
            <a:ext cx="5582340" cy="2970044"/>
          </a:xfrm>
          <a:prstGeom prst="rect">
            <a:avLst/>
          </a:prstGeom>
          <a:noFill/>
        </p:spPr>
        <p:txBody>
          <a:bodyPr wrap="square" lIns="91440" tIns="45720" rIns="91440" bIns="45720" rtlCol="0" anchor="t">
            <a:spAutoFit/>
          </a:bodyPr>
          <a:lstStyle/>
          <a:p>
            <a:r>
              <a:rPr lang="en-GB" sz="1100" b="1" dirty="0"/>
              <a:t>Red Flags</a:t>
            </a:r>
            <a:endParaRPr lang="en-GB" sz="1100" b="1" dirty="0">
              <a:cs typeface="Arial"/>
            </a:endParaRPr>
          </a:p>
          <a:p>
            <a:endParaRPr lang="en-GB" sz="1100" b="1" dirty="0">
              <a:cs typeface="Arial"/>
            </a:endParaRPr>
          </a:p>
          <a:p>
            <a:r>
              <a:rPr lang="en-GB" sz="1100" dirty="0"/>
              <a:t>A staffing red flag event is a warning sign that something may be wrong with nursing or midwifery staffing. If a staffing red flag event occurs, the registered nurse or midwife in charge of the service should be notified and necessary action taken to resolve the situation.  </a:t>
            </a:r>
            <a:endParaRPr lang="en-GB" sz="1100" dirty="0">
              <a:cs typeface="Arial"/>
            </a:endParaRPr>
          </a:p>
          <a:p>
            <a:endParaRPr lang="en-GB" sz="1100" dirty="0">
              <a:solidFill>
                <a:srgbClr val="FF0000"/>
              </a:solidFill>
            </a:endParaRPr>
          </a:p>
          <a:p>
            <a:r>
              <a:rPr lang="en-GB" sz="1100" b="1" dirty="0"/>
              <a:t>Nursing red flags</a:t>
            </a:r>
            <a:endParaRPr lang="en-GB" sz="1100" b="1" dirty="0">
              <a:cs typeface="Arial" panose="020B0604020202020204"/>
            </a:endParaRPr>
          </a:p>
          <a:p>
            <a:endParaRPr lang="en-GB" sz="1100" dirty="0">
              <a:cs typeface="Arial"/>
            </a:endParaRPr>
          </a:p>
          <a:p>
            <a:r>
              <a:rPr lang="en-GB" sz="1100" dirty="0"/>
              <a:t>Graph 10 illustrates that there has been an increase in the number of red flags reported with 257 reported in December.  The highest number of red flags reported in December was in relation to an unmet 1:1 </a:t>
            </a:r>
            <a:r>
              <a:rPr lang="en-GB" sz="1100" dirty="0" err="1"/>
              <a:t>specialling</a:t>
            </a:r>
            <a:r>
              <a:rPr lang="en-GB" sz="1100" dirty="0"/>
              <a:t> requirement (102 compared with 75 in November). A trust wide improvement project focusing on </a:t>
            </a:r>
            <a:r>
              <a:rPr lang="en-GB" sz="1100" dirty="0" err="1"/>
              <a:t>specialling</a:t>
            </a:r>
            <a:r>
              <a:rPr lang="en-GB" sz="1100" dirty="0"/>
              <a:t> is being developed to review </a:t>
            </a:r>
            <a:r>
              <a:rPr lang="en-GB" sz="1100" dirty="0" err="1"/>
              <a:t>specialling</a:t>
            </a:r>
            <a:r>
              <a:rPr lang="en-GB" sz="1100" dirty="0"/>
              <a:t> across the organisation.  There has been an increase in 1 reportable red flags in December with the remaining all reducing or staying static. The increase was seen in omission in planned mobilisation and washes 29 (22 in November).   </a:t>
            </a:r>
            <a:endParaRPr lang="en-GB" sz="1100" dirty="0">
              <a:cs typeface="Arial"/>
            </a:endParaRPr>
          </a:p>
        </p:txBody>
      </p:sp>
      <p:sp>
        <p:nvSpPr>
          <p:cNvPr id="8" name="TextBox 7"/>
          <p:cNvSpPr txBox="1"/>
          <p:nvPr/>
        </p:nvSpPr>
        <p:spPr>
          <a:xfrm>
            <a:off x="6196780" y="3619406"/>
            <a:ext cx="5615527" cy="2123658"/>
          </a:xfrm>
          <a:prstGeom prst="rect">
            <a:avLst/>
          </a:prstGeom>
          <a:noFill/>
        </p:spPr>
        <p:txBody>
          <a:bodyPr wrap="square" rtlCol="0">
            <a:spAutoFit/>
          </a:bodyPr>
          <a:lstStyle/>
          <a:p>
            <a:r>
              <a:rPr lang="en-GB" sz="1100" b="1" dirty="0"/>
              <a:t>Maternity red flags</a:t>
            </a:r>
          </a:p>
          <a:p>
            <a:endParaRPr lang="en-GB" sz="1100" b="1" dirty="0"/>
          </a:p>
          <a:p>
            <a:r>
              <a:rPr lang="en-GB" sz="1100" dirty="0"/>
              <a:t>The number of maternity red flags has increased slightly from 175 in November to 177 in December.  Graph 11 illustrates the red flags that have been reported with the highest reported being for missed or delayed care 40.1%. All other red flags have seen a reduction with the exception of unable to facilitate staff break 2.8% in December (2.3% in November). Delay of &gt;30mins has seen a reduction 4.3% in December. </a:t>
            </a:r>
            <a:r>
              <a:rPr lang="en-US" sz="1100" dirty="0"/>
              <a:t>This is a known area of concern as highlighted in the recent CQC </a:t>
            </a:r>
            <a:r>
              <a:rPr lang="en-US" sz="1100" dirty="0" smtClean="0"/>
              <a:t>report and work is in progress to address this. </a:t>
            </a:r>
            <a:r>
              <a:rPr lang="en-US" sz="1100" dirty="0"/>
              <a:t>High numbers of unresolved red flags that cannot be mitigated will trigger escalation to divert policy with actions including:- redeployment of staff to higher acuity areas, seeking support from system for elective work such as caesarean sections and inductions of </a:t>
            </a:r>
            <a:r>
              <a:rPr lang="en-US" sz="1100" dirty="0" err="1"/>
              <a:t>labour</a:t>
            </a:r>
            <a:r>
              <a:rPr lang="en-US" sz="1100" dirty="0"/>
              <a:t>.</a:t>
            </a:r>
            <a:endParaRPr lang="en-GB" sz="1100" dirty="0"/>
          </a:p>
        </p:txBody>
      </p:sp>
      <p:pic>
        <p:nvPicPr>
          <p:cNvPr id="2" name="Picture 1"/>
          <p:cNvPicPr>
            <a:picLocks noChangeAspect="1"/>
          </p:cNvPicPr>
          <p:nvPr/>
        </p:nvPicPr>
        <p:blipFill>
          <a:blip r:embed="rId3"/>
          <a:stretch>
            <a:fillRect/>
          </a:stretch>
        </p:blipFill>
        <p:spPr>
          <a:xfrm>
            <a:off x="307495" y="3366280"/>
            <a:ext cx="5687725" cy="2641328"/>
          </a:xfrm>
          <a:prstGeom prst="rect">
            <a:avLst/>
          </a:prstGeom>
          <a:ln>
            <a:solidFill>
              <a:schemeClr val="tx1"/>
            </a:solidFill>
          </a:ln>
        </p:spPr>
      </p:pic>
      <p:pic>
        <p:nvPicPr>
          <p:cNvPr id="9" name="Picture 8">
            <a:extLst>
              <a:ext uri="{FF2B5EF4-FFF2-40B4-BE49-F238E27FC236}">
                <a16:creationId xmlns:a16="http://schemas.microsoft.com/office/drawing/2014/main" id="{CE18BD40-8B90-84D6-5B6F-73D10E038500}"/>
              </a:ext>
            </a:extLst>
          </p:cNvPr>
          <p:cNvPicPr>
            <a:picLocks noChangeAspect="1"/>
          </p:cNvPicPr>
          <p:nvPr/>
        </p:nvPicPr>
        <p:blipFill>
          <a:blip r:embed="rId4"/>
          <a:stretch>
            <a:fillRect/>
          </a:stretch>
        </p:blipFill>
        <p:spPr>
          <a:xfrm>
            <a:off x="307494" y="505825"/>
            <a:ext cx="5687725" cy="2784445"/>
          </a:xfrm>
          <a:prstGeom prst="rect">
            <a:avLst/>
          </a:prstGeom>
        </p:spPr>
      </p:pic>
    </p:spTree>
    <p:extLst>
      <p:ext uri="{BB962C8B-B14F-4D97-AF65-F5344CB8AC3E}">
        <p14:creationId xmlns:p14="http://schemas.microsoft.com/office/powerpoint/2010/main" val="2114874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1B0F9E8-1BBB-48E7-8E5C-6651A368A65C}"/>
              </a:ext>
            </a:extLst>
          </p:cNvPr>
          <p:cNvSpPr>
            <a:spLocks noGrp="1"/>
          </p:cNvSpPr>
          <p:nvPr>
            <p:ph sz="quarter" idx="16"/>
          </p:nvPr>
        </p:nvSpPr>
        <p:spPr>
          <a:xfrm>
            <a:off x="307496" y="179653"/>
            <a:ext cx="3318205" cy="514054"/>
          </a:xfrm>
        </p:spPr>
        <p:txBody>
          <a:bodyPr/>
          <a:lstStyle/>
          <a:p>
            <a:r>
              <a:rPr lang="en-GB" sz="1600"/>
              <a:t>Safety and Risk</a:t>
            </a:r>
          </a:p>
        </p:txBody>
      </p:sp>
      <p:sp>
        <p:nvSpPr>
          <p:cNvPr id="7" name="Content Placeholder 6">
            <a:extLst>
              <a:ext uri="{FF2B5EF4-FFF2-40B4-BE49-F238E27FC236}">
                <a16:creationId xmlns:a16="http://schemas.microsoft.com/office/drawing/2014/main" id="{6BF7E112-9709-440D-97EC-C2CC3939E0AA}"/>
              </a:ext>
            </a:extLst>
          </p:cNvPr>
          <p:cNvSpPr>
            <a:spLocks noGrp="1"/>
          </p:cNvSpPr>
          <p:nvPr>
            <p:ph sz="quarter" idx="18"/>
          </p:nvPr>
        </p:nvSpPr>
        <p:spPr>
          <a:xfrm>
            <a:off x="5614114" y="613723"/>
            <a:ext cx="6418384" cy="4639247"/>
          </a:xfrm>
        </p:spPr>
        <p:txBody>
          <a:bodyPr lIns="0" tIns="0" rIns="0" bIns="0" anchor="t"/>
          <a:lstStyle/>
          <a:p>
            <a:r>
              <a:rPr lang="en-GB" sz="1200" b="1" dirty="0"/>
              <a:t>Incidents reported relating to staff shortages</a:t>
            </a:r>
          </a:p>
          <a:p>
            <a:r>
              <a:rPr lang="en-GB" sz="1200" dirty="0"/>
              <a:t>Graph 12 illustrates the trend in Safety Learning Reports (SLRs) completed in relation to nurse staffing. In December there were 53 incidents reported compared to 60 in November. </a:t>
            </a:r>
          </a:p>
          <a:p>
            <a:r>
              <a:rPr lang="en-GB" sz="1200" dirty="0"/>
              <a:t>The majority of the incidents related to staffing levels in December were reported by division E (75) with the highest reporting area being Rosie Birth Centre (10). </a:t>
            </a:r>
          </a:p>
          <a:p>
            <a:r>
              <a:rPr lang="en-GB" sz="1200" b="1" dirty="0"/>
              <a:t>Care hours per patient day (CHPPD)</a:t>
            </a:r>
            <a:endParaRPr lang="en-GB" sz="1200" b="1" dirty="0">
              <a:cs typeface="Arial"/>
            </a:endParaRPr>
          </a:p>
          <a:p>
            <a:r>
              <a:rPr lang="en-GB" sz="1200" dirty="0"/>
              <a:t>Care hours per patient day (CHPPD) is the total number of hours worked on the roster (clinical staff including AHPs) divided by the bed state captured at 23.59 each day. NHS Improvement began collecting care hours per patient day formally in May 2016 as part of the Carter Programme. All Trusts are required to report this figure externally. </a:t>
            </a:r>
            <a:endParaRPr lang="en-GB" sz="1200" dirty="0">
              <a:cs typeface="Arial"/>
            </a:endParaRPr>
          </a:p>
          <a:p>
            <a:r>
              <a:rPr lang="en-GB" sz="1200" dirty="0"/>
              <a:t>CUH CHPPD recorded for December has decreased to 8.5 from 9.52 in November however this remains below other Shelford hospitals (10.3).</a:t>
            </a:r>
            <a:endParaRPr lang="en-GB" sz="1000" b="1" dirty="0">
              <a:cs typeface="Arial"/>
            </a:endParaRPr>
          </a:p>
          <a:p>
            <a:r>
              <a:rPr lang="en-GB" sz="1200" dirty="0"/>
              <a:t>In maternity, from 1 April 2021, the total number of patients now includes babies in addition to transitional care areas and mothers who are registered as a patient. CHPPD for the delivery unit in December has increased to 16.9 (15.02 in November). </a:t>
            </a:r>
            <a:endParaRPr lang="en-GB" sz="1200" dirty="0">
              <a:cs typeface="Arial"/>
            </a:endParaRPr>
          </a:p>
        </p:txBody>
      </p:sp>
      <p:sp>
        <p:nvSpPr>
          <p:cNvPr id="10" name="TextBox 9">
            <a:extLst>
              <a:ext uri="{FF2B5EF4-FFF2-40B4-BE49-F238E27FC236}">
                <a16:creationId xmlns:a16="http://schemas.microsoft.com/office/drawing/2014/main" id="{1CBC74A8-BCCF-4DF4-924A-792D606CC927}"/>
              </a:ext>
            </a:extLst>
          </p:cNvPr>
          <p:cNvSpPr txBox="1"/>
          <p:nvPr/>
        </p:nvSpPr>
        <p:spPr>
          <a:xfrm>
            <a:off x="4277145" y="145050"/>
            <a:ext cx="4484784" cy="246221"/>
          </a:xfrm>
          <a:prstGeom prst="rect">
            <a:avLst/>
          </a:prstGeom>
          <a:solidFill>
            <a:schemeClr val="bg1"/>
          </a:solidFill>
        </p:spPr>
        <p:txBody>
          <a:bodyPr wrap="square" rtlCol="0">
            <a:spAutoFit/>
          </a:bodyPr>
          <a:lstStyle/>
          <a:p>
            <a:pPr algn="ctr"/>
            <a:endParaRPr lang="en-GB" sz="1000"/>
          </a:p>
        </p:txBody>
      </p:sp>
      <p:sp>
        <p:nvSpPr>
          <p:cNvPr id="9" name="Content Placeholder 3">
            <a:extLst>
              <a:ext uri="{FF2B5EF4-FFF2-40B4-BE49-F238E27FC236}">
                <a16:creationId xmlns:a16="http://schemas.microsoft.com/office/drawing/2014/main" id="{4E7BD6EA-76D6-453A-8B3A-F4F24163F751}"/>
              </a:ext>
            </a:extLst>
          </p:cNvPr>
          <p:cNvSpPr txBox="1">
            <a:spLocks/>
          </p:cNvSpPr>
          <p:nvPr/>
        </p:nvSpPr>
        <p:spPr>
          <a:xfrm>
            <a:off x="303142" y="3392331"/>
            <a:ext cx="4770019" cy="149267"/>
          </a:xfrm>
          <a:prstGeom prst="rect">
            <a:avLst/>
          </a:prstGeom>
        </p:spPr>
        <p:txBody>
          <a:bodyPr lIns="0" tIns="0" rIns="0" bIns="0"/>
          <a:lstStyle>
            <a:lvl1pPr marL="0" indent="0" algn="l" defTabSz="914400" rtl="0" eaLnBrk="1" latinLnBrk="0" hangingPunct="1">
              <a:lnSpc>
                <a:spcPct val="90000"/>
              </a:lnSpc>
              <a:spcBef>
                <a:spcPts val="1000"/>
              </a:spcBef>
              <a:spcAft>
                <a:spcPts val="600"/>
              </a:spcAft>
              <a:buFont typeface="Arial"/>
              <a:buNone/>
              <a:tabLst/>
              <a:defRPr sz="2400" b="1" i="0" kern="1200">
                <a:solidFill>
                  <a:schemeClr val="tx1"/>
                </a:solidFill>
                <a:latin typeface="Arial" charset="0"/>
                <a:ea typeface="Arial" charset="0"/>
                <a:cs typeface="Arial" charset="0"/>
              </a:defRPr>
            </a:lvl1pPr>
            <a:lvl2pPr marL="1371600" indent="-1362075" algn="l" defTabSz="914400" rtl="0" eaLnBrk="1" latinLnBrk="0" hangingPunct="1">
              <a:lnSpc>
                <a:spcPct val="90000"/>
              </a:lnSpc>
              <a:spcBef>
                <a:spcPts val="500"/>
              </a:spcBef>
              <a:spcAft>
                <a:spcPts val="600"/>
              </a:spcAft>
              <a:buFont typeface="Arial"/>
              <a:buNone/>
              <a:tabLst/>
              <a:defRPr sz="2000" kern="1200">
                <a:solidFill>
                  <a:schemeClr val="tx1"/>
                </a:solidFill>
                <a:latin typeface="+mn-lt"/>
                <a:ea typeface="+mn-ea"/>
                <a:cs typeface="+mn-cs"/>
              </a:defRPr>
            </a:lvl2pPr>
            <a:lvl3pPr marL="1371600" indent="-1362075" algn="l" defTabSz="914400" rtl="0" eaLnBrk="1" latinLnBrk="0" hangingPunct="1">
              <a:lnSpc>
                <a:spcPct val="90000"/>
              </a:lnSpc>
              <a:spcBef>
                <a:spcPts val="500"/>
              </a:spcBef>
              <a:buFont typeface="Arial"/>
              <a:buNone/>
              <a:tabLst/>
              <a:defRPr sz="1200" kern="1200">
                <a:solidFill>
                  <a:schemeClr val="tx1"/>
                </a:solidFill>
                <a:latin typeface="+mn-lt"/>
                <a:ea typeface="+mn-ea"/>
                <a:cs typeface="+mn-cs"/>
              </a:defRPr>
            </a:lvl3pPr>
            <a:lvl4pPr marL="492125" indent="-219075" algn="l" defTabSz="914400" rtl="0" eaLnBrk="1" latinLnBrk="0" hangingPunct="1">
              <a:lnSpc>
                <a:spcPct val="90000"/>
              </a:lnSpc>
              <a:spcBef>
                <a:spcPts val="500"/>
              </a:spcBef>
              <a:buFont typeface="Arial" charset="0"/>
              <a:buChar char="•"/>
              <a:tabLst/>
              <a:defRPr sz="1200" kern="1200">
                <a:solidFill>
                  <a:schemeClr val="tx1"/>
                </a:solidFill>
                <a:latin typeface="+mn-lt"/>
                <a:ea typeface="+mn-ea"/>
                <a:cs typeface="+mn-cs"/>
              </a:defRPr>
            </a:lvl4pPr>
            <a:lvl5pPr marL="711200" indent="0" algn="l" defTabSz="914400" rtl="0" eaLnBrk="1" latinLnBrk="0" hangingPunct="1">
              <a:lnSpc>
                <a:spcPct val="90000"/>
              </a:lnSpc>
              <a:spcBef>
                <a:spcPts val="500"/>
              </a:spcBef>
              <a:buFont typeface="Arial"/>
              <a:buChar char="•"/>
              <a:tabLst>
                <a:tab pos="349250" algn="l"/>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1600"/>
              <a:t>Graph 13: Care Hours Per Patient Day (CHPPD)</a:t>
            </a:r>
          </a:p>
        </p:txBody>
      </p:sp>
      <p:pic>
        <p:nvPicPr>
          <p:cNvPr id="3" name="Picture 2"/>
          <p:cNvPicPr>
            <a:picLocks noChangeAspect="1"/>
          </p:cNvPicPr>
          <p:nvPr/>
        </p:nvPicPr>
        <p:blipFill>
          <a:blip r:embed="rId3"/>
          <a:stretch>
            <a:fillRect/>
          </a:stretch>
        </p:blipFill>
        <p:spPr>
          <a:xfrm>
            <a:off x="264819" y="508720"/>
            <a:ext cx="5004811" cy="2581175"/>
          </a:xfrm>
          <a:prstGeom prst="rect">
            <a:avLst/>
          </a:prstGeom>
        </p:spPr>
      </p:pic>
      <p:pic>
        <p:nvPicPr>
          <p:cNvPr id="5" name="Picture 4"/>
          <p:cNvPicPr>
            <a:picLocks noChangeAspect="1"/>
          </p:cNvPicPr>
          <p:nvPr/>
        </p:nvPicPr>
        <p:blipFill>
          <a:blip r:embed="rId4"/>
          <a:stretch>
            <a:fillRect/>
          </a:stretch>
        </p:blipFill>
        <p:spPr>
          <a:xfrm>
            <a:off x="264819" y="3703320"/>
            <a:ext cx="5004811" cy="2166491"/>
          </a:xfrm>
          <a:prstGeom prst="rect">
            <a:avLst/>
          </a:prstGeom>
        </p:spPr>
      </p:pic>
    </p:spTree>
    <p:extLst>
      <p:ext uri="{BB962C8B-B14F-4D97-AF65-F5344CB8AC3E}">
        <p14:creationId xmlns:p14="http://schemas.microsoft.com/office/powerpoint/2010/main" val="2262183393"/>
      </p:ext>
    </p:extLst>
  </p:cSld>
  <p:clrMapOvr>
    <a:masterClrMapping/>
  </p:clrMapOvr>
</p:sld>
</file>

<file path=ppt/theme/theme1.xml><?xml version="1.0" encoding="utf-8"?>
<a:theme xmlns:a="http://schemas.openxmlformats.org/drawingml/2006/main" name="CUH PPT Basic set of slides">
  <a:themeElements>
    <a:clrScheme name="NHS colours">
      <a:dk1>
        <a:srgbClr val="000000"/>
      </a:dk1>
      <a:lt1>
        <a:srgbClr val="FFFFFF"/>
      </a:lt1>
      <a:dk2>
        <a:srgbClr val="0067A4"/>
      </a:dk2>
      <a:lt2>
        <a:srgbClr val="E6EEEC"/>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H PPT Additional slides">
  <a:themeElements>
    <a:clrScheme name="NHS colours">
      <a:dk1>
        <a:srgbClr val="000000"/>
      </a:dk1>
      <a:lt1>
        <a:srgbClr val="FFFFFF"/>
      </a:lt1>
      <a:dk2>
        <a:srgbClr val="0067A4"/>
      </a:dk2>
      <a:lt2>
        <a:srgbClr val="E6EEEC"/>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4EFFCA5D6B3945974C650EF3B787E2" ma:contentTypeVersion="6" ma:contentTypeDescription="Create a new document." ma:contentTypeScope="" ma:versionID="9014b3e6bd35066dfe076d11814334be">
  <xsd:schema xmlns:xsd="http://www.w3.org/2001/XMLSchema" xmlns:xs="http://www.w3.org/2001/XMLSchema" xmlns:p="http://schemas.microsoft.com/office/2006/metadata/properties" xmlns:ns2="bb211269-fce2-408f-ba64-31b65f60f28b" xmlns:ns3="50e79733-9da7-49f0-b6cb-2afdee26dfb6" targetNamespace="http://schemas.microsoft.com/office/2006/metadata/properties" ma:root="true" ma:fieldsID="2d5c82e6d5b4f0904fcaf57daaf6a73e" ns2:_="" ns3:_="">
    <xsd:import namespace="bb211269-fce2-408f-ba64-31b65f60f28b"/>
    <xsd:import namespace="50e79733-9da7-49f0-b6cb-2afdee26dfb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211269-fce2-408f-ba64-31b65f60f2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e79733-9da7-49f0-b6cb-2afdee26dfb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50e79733-9da7-49f0-b6cb-2afdee26dfb6">
      <UserInfo>
        <DisplayName>GARRATT, Claire (CAMBRIDGE UNIVERSITY HOSPITALS NHS FOUNDATION TRUST)</DisplayName>
        <AccountId>19</AccountId>
        <AccountType/>
      </UserInfo>
      <UserInfo>
        <DisplayName>WILKINSON, Meg (CAMBRIDGE UNIVERSITY HOSPITALS NHS FOUNDATION TRUST)</DisplayName>
        <AccountId>21</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0E4BF5-9CDF-4955-A193-3261264D1C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211269-fce2-408f-ba64-31b65f60f28b"/>
    <ds:schemaRef ds:uri="50e79733-9da7-49f0-b6cb-2afdee26df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7EA7BF-54F5-4225-9EA9-A545C225684A}">
  <ds:schemaRefs>
    <ds:schemaRef ds:uri="50e79733-9da7-49f0-b6cb-2afdee26dfb6"/>
    <ds:schemaRef ds:uri="http://schemas.microsoft.com/office/2006/metadata/properties"/>
    <ds:schemaRef ds:uri="http://purl.org/dc/dcmitype/"/>
    <ds:schemaRef ds:uri="http://schemas.openxmlformats.org/package/2006/metadata/core-properties"/>
    <ds:schemaRef ds:uri="http://www.w3.org/XML/1998/namespace"/>
    <ds:schemaRef ds:uri="http://schemas.microsoft.com/office/2006/documentManagement/types"/>
    <ds:schemaRef ds:uri="http://purl.org/dc/terms/"/>
    <ds:schemaRef ds:uri="http://purl.org/dc/elements/1.1/"/>
    <ds:schemaRef ds:uri="http://schemas.microsoft.com/office/infopath/2007/PartnerControls"/>
    <ds:schemaRef ds:uri="bb211269-fce2-408f-ba64-31b65f60f28b"/>
  </ds:schemaRefs>
</ds:datastoreItem>
</file>

<file path=customXml/itemProps3.xml><?xml version="1.0" encoding="utf-8"?>
<ds:datastoreItem xmlns:ds="http://schemas.openxmlformats.org/officeDocument/2006/customXml" ds:itemID="{94355A6F-CCD6-4F37-9022-B6ABA2EF5B1B}">
  <ds:schemaRefs>
    <ds:schemaRef ds:uri="http://schemas.microsoft.com/sharepoint/v3/contenttype/fo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174</TotalTime>
  <Words>3205</Words>
  <Application>Microsoft Office PowerPoint</Application>
  <PresentationFormat>Widescreen</PresentationFormat>
  <Paragraphs>115</Paragraphs>
  <Slides>18</Slides>
  <Notes>10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18</vt:i4>
      </vt:variant>
    </vt:vector>
  </HeadingPairs>
  <TitlesOfParts>
    <vt:vector size="22" baseType="lpstr">
      <vt:lpstr>Arial</vt:lpstr>
      <vt:lpstr>Calibri</vt:lpstr>
      <vt:lpstr>CUH PPT Basic set of slides</vt:lpstr>
      <vt:lpstr>CUH PPT Additional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Ugolini</dc:creator>
  <cp:lastModifiedBy>WALKER, Ian (CAMBRIDGE UNIVERSITY HOSPITALS NHS FOUNDATION TRUST)</cp:lastModifiedBy>
  <cp:revision>130</cp:revision>
  <cp:lastPrinted>2024-01-04T13:41:31Z</cp:lastPrinted>
  <dcterms:created xsi:type="dcterms:W3CDTF">2021-01-14T12:16:07Z</dcterms:created>
  <dcterms:modified xsi:type="dcterms:W3CDTF">2024-02-08T17:17:47Z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0x010100874EFFCA5D6B3945974C650EF3B787E2</vt:lpwstr>
  </property>
</Properties>
</file>