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2" r:id="rId5"/>
  </p:sldMasterIdLst>
  <p:notesMasterIdLst>
    <p:notesMasterId r:id="rId21"/>
  </p:notesMasterIdLst>
  <p:handoutMasterIdLst>
    <p:handoutMasterId r:id="rId22"/>
  </p:handoutMasterIdLst>
  <p:sldIdLst>
    <p:sldId id="257" r:id="rId6"/>
    <p:sldId id="273" r:id="rId7"/>
    <p:sldId id="298" r:id="rId8"/>
    <p:sldId id="299" r:id="rId9"/>
    <p:sldId id="295" r:id="rId10"/>
    <p:sldId id="274" r:id="rId11"/>
    <p:sldId id="305" r:id="rId12"/>
    <p:sldId id="277" r:id="rId13"/>
    <p:sldId id="282" r:id="rId14"/>
    <p:sldId id="278" r:id="rId15"/>
    <p:sldId id="307" r:id="rId16"/>
    <p:sldId id="309" r:id="rId17"/>
    <p:sldId id="310" r:id="rId18"/>
    <p:sldId id="300" r:id="rId19"/>
    <p:sldId id="301" r:id="rId20"/>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EA159A-0E57-46CC-8640-E921CE5CDD4B}">
          <p14:sldIdLst>
            <p14:sldId id="257"/>
            <p14:sldId id="273"/>
            <p14:sldId id="298"/>
            <p14:sldId id="299"/>
            <p14:sldId id="295"/>
            <p14:sldId id="274"/>
            <p14:sldId id="305"/>
            <p14:sldId id="277"/>
            <p14:sldId id="282"/>
            <p14:sldId id="278"/>
            <p14:sldId id="307"/>
            <p14:sldId id="309"/>
            <p14:sldId id="310"/>
            <p14:sldId id="300"/>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9A939C-15B8-BC34-4C43-BB745B3278A0}" name="GRAY, Christopher (CAMBRIDGE UNIVERSITY HOSPITALS NHS FOUNDATION TRUST)" initials="CG" userId="S::christopher.gray9@nhs.net::ec16891a-4bbe-49af-a384-fa453c8a86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MALL, Amanda (CAMBRIDGE UNIVERSITY HOSPITALS NHS FOUNDATION TRUST)" initials="SA(UHNFT" lastIdx="2" clrIdx="0">
    <p:extLst>
      <p:ext uri="{19B8F6BF-5375-455C-9EA6-DF929625EA0E}">
        <p15:presenceInfo xmlns:p15="http://schemas.microsoft.com/office/powerpoint/2012/main" userId="SMALL, Amanda (CAMBRIDGE UNIVERSITY HOSPITALS NHS FOUNDATION TRUST)" providerId="None"/>
      </p:ext>
    </p:extLst>
  </p:cmAuthor>
  <p:cmAuthor id="2" name="Small, Amanda" initials="SA" lastIdx="5" clrIdx="1"/>
  <p:cmAuthor id="3" name="GRAY, Christopher (CAMBRIDGE UNIVERSITY HOSPITALS NHS FOUNDATION TRUST)" initials="GT" lastIdx="5" clrIdx="2">
    <p:extLst>
      <p:ext uri="{19B8F6BF-5375-455C-9EA6-DF929625EA0E}">
        <p15:presenceInfo xmlns:p15="http://schemas.microsoft.com/office/powerpoint/2012/main" userId="S::christopher.gray9@nhs.net::ec16891a-4bbe-49af-a384-fa453c8a86b7" providerId="AD"/>
      </p:ext>
    </p:extLst>
  </p:cmAuthor>
  <p:cmAuthor id="4" name="GRAY, Christopher (CAMBRIDGE UNIVERSITY HOSPITALS NHS FOUNDATION TRUST)" initials="GC(UHNFT" lastIdx="3" clrIdx="3">
    <p:extLst>
      <p:ext uri="{19B8F6BF-5375-455C-9EA6-DF929625EA0E}">
        <p15:presenceInfo xmlns:p15="http://schemas.microsoft.com/office/powerpoint/2012/main" userId="GRAY, Christopher (CAMBRIDGE UNIVERSITY HOSPITALS NHS FOUNDATION TRUST)" providerId="None"/>
      </p:ext>
    </p:extLst>
  </p:cmAuthor>
  <p:cmAuthor id="5" name="Amanda Small" initials="AS" lastIdx="1" clrIdx="4">
    <p:extLst>
      <p:ext uri="{19B8F6BF-5375-455C-9EA6-DF929625EA0E}">
        <p15:presenceInfo xmlns:p15="http://schemas.microsoft.com/office/powerpoint/2012/main" userId="Amanda Sma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EB70C0-B5B0-4885-B6D7-248E39E574F4}" v="275" dt="2023-11-17T15:32:50.9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73" autoAdjust="0"/>
    <p:restoredTop sz="94660"/>
  </p:normalViewPr>
  <p:slideViewPr>
    <p:cSldViewPr snapToGrid="0">
      <p:cViewPr>
        <p:scale>
          <a:sx n="68" d="100"/>
          <a:sy n="68" d="100"/>
        </p:scale>
        <p:origin x="752" y="-11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Y, Christopher (CAMBRIDGE UNIVERSITY HOSPITALS NHS FOUNDATION TRUST)" userId="ec16891a-4bbe-49af-a384-fa453c8a86b7" providerId="ADAL" clId="{C35C851B-5164-4A89-B535-BF482F0377C4}"/>
    <pc:docChg chg="undo redo custSel modSld">
      <pc:chgData name="GRAY, Christopher (CAMBRIDGE UNIVERSITY HOSPITALS NHS FOUNDATION TRUST)" userId="ec16891a-4bbe-49af-a384-fa453c8a86b7" providerId="ADAL" clId="{C35C851B-5164-4A89-B535-BF482F0377C4}" dt="2023-09-19T14:34:02.899" v="1330" actId="20577"/>
      <pc:docMkLst>
        <pc:docMk/>
      </pc:docMkLst>
      <pc:sldChg chg="addSp delSp modSp mod addCm">
        <pc:chgData name="GRAY, Christopher (CAMBRIDGE UNIVERSITY HOSPITALS NHS FOUNDATION TRUST)" userId="ec16891a-4bbe-49af-a384-fa453c8a86b7" providerId="ADAL" clId="{C35C851B-5164-4A89-B535-BF482F0377C4}" dt="2023-09-19T14:34:02.899" v="1330" actId="20577"/>
        <pc:sldMkLst>
          <pc:docMk/>
          <pc:sldMk cId="2114874135" sldId="277"/>
        </pc:sldMkLst>
        <pc:spChg chg="mod">
          <ac:chgData name="GRAY, Christopher (CAMBRIDGE UNIVERSITY HOSPITALS NHS FOUNDATION TRUST)" userId="ec16891a-4bbe-49af-a384-fa453c8a86b7" providerId="ADAL" clId="{C35C851B-5164-4A89-B535-BF482F0377C4}" dt="2023-09-19T14:34:02.899" v="1330" actId="20577"/>
          <ac:spMkLst>
            <pc:docMk/>
            <pc:sldMk cId="2114874135" sldId="277"/>
            <ac:spMk id="6" creationId="{00000000-0000-0000-0000-000000000000}"/>
          </ac:spMkLst>
        </pc:spChg>
        <pc:spChg chg="del">
          <ac:chgData name="GRAY, Christopher (CAMBRIDGE UNIVERSITY HOSPITALS NHS FOUNDATION TRUST)" userId="ec16891a-4bbe-49af-a384-fa453c8a86b7" providerId="ADAL" clId="{C35C851B-5164-4A89-B535-BF482F0377C4}" dt="2023-09-19T14:29:56.824" v="1297" actId="478"/>
          <ac:spMkLst>
            <pc:docMk/>
            <pc:sldMk cId="2114874135" sldId="277"/>
            <ac:spMk id="7" creationId="{00000000-0000-0000-0000-000000000000}"/>
          </ac:spMkLst>
        </pc:spChg>
        <pc:spChg chg="mod">
          <ac:chgData name="GRAY, Christopher (CAMBRIDGE UNIVERSITY HOSPITALS NHS FOUNDATION TRUST)" userId="ec16891a-4bbe-49af-a384-fa453c8a86b7" providerId="ADAL" clId="{C35C851B-5164-4A89-B535-BF482F0377C4}" dt="2023-09-19T14:33:28.270" v="1328" actId="207"/>
          <ac:spMkLst>
            <pc:docMk/>
            <pc:sldMk cId="2114874135" sldId="277"/>
            <ac:spMk id="8" creationId="{00000000-0000-0000-0000-000000000000}"/>
          </ac:spMkLst>
        </pc:spChg>
        <pc:picChg chg="del">
          <ac:chgData name="GRAY, Christopher (CAMBRIDGE UNIVERSITY HOSPITALS NHS FOUNDATION TRUST)" userId="ec16891a-4bbe-49af-a384-fa453c8a86b7" providerId="ADAL" clId="{C35C851B-5164-4A89-B535-BF482F0377C4}" dt="2023-09-19T14:29:40.959" v="1292" actId="478"/>
          <ac:picMkLst>
            <pc:docMk/>
            <pc:sldMk cId="2114874135" sldId="277"/>
            <ac:picMk id="14" creationId="{0E9FC649-2525-7E3B-4103-98A787690519}"/>
          </ac:picMkLst>
        </pc:picChg>
        <pc:picChg chg="add mod">
          <ac:chgData name="GRAY, Christopher (CAMBRIDGE UNIVERSITY HOSPITALS NHS FOUNDATION TRUST)" userId="ec16891a-4bbe-49af-a384-fa453c8a86b7" providerId="ADAL" clId="{C35C851B-5164-4A89-B535-BF482F0377C4}" dt="2023-09-19T14:29:52.800" v="1296" actId="14100"/>
          <ac:picMkLst>
            <pc:docMk/>
            <pc:sldMk cId="2114874135" sldId="277"/>
            <ac:picMk id="1025" creationId="{D933B22C-7F44-7E19-5893-85C53E8BD93E}"/>
          </ac:picMkLst>
        </pc:picChg>
        <pc:extLst>
          <p:ext xmlns:p="http://schemas.openxmlformats.org/presentationml/2006/main" uri="{D6D511B9-2390-475A-947B-AFAB55BFBCF1}">
            <pc226:cmChg xmlns:pc226="http://schemas.microsoft.com/office/powerpoint/2022/06/main/command" chg="add">
              <pc226:chgData name="GRAY, Christopher (CAMBRIDGE UNIVERSITY HOSPITALS NHS FOUNDATION TRUST)" userId="ec16891a-4bbe-49af-a384-fa453c8a86b7" providerId="ADAL" clId="{C35C851B-5164-4A89-B535-BF482F0377C4}" dt="2023-09-19T14:33:55.057" v="1329"/>
              <pc2:cmMkLst xmlns:pc2="http://schemas.microsoft.com/office/powerpoint/2019/9/main/command">
                <pc:docMk/>
                <pc:sldMk cId="2114874135" sldId="277"/>
                <pc2:cmMk id="{0F41C6FB-1118-4286-B221-77E9EB1471B4}"/>
              </pc2:cmMkLst>
            </pc226:cmChg>
          </p:ext>
        </pc:extLst>
      </pc:sldChg>
      <pc:sldChg chg="addSp delSp modSp mod">
        <pc:chgData name="GRAY, Christopher (CAMBRIDGE UNIVERSITY HOSPITALS NHS FOUNDATION TRUST)" userId="ec16891a-4bbe-49af-a384-fa453c8a86b7" providerId="ADAL" clId="{C35C851B-5164-4A89-B535-BF482F0377C4}" dt="2023-09-19T14:00:41.209" v="685" actId="207"/>
        <pc:sldMkLst>
          <pc:docMk/>
          <pc:sldMk cId="4061308963" sldId="298"/>
        </pc:sldMkLst>
        <pc:spChg chg="mod">
          <ac:chgData name="GRAY, Christopher (CAMBRIDGE UNIVERSITY HOSPITALS NHS FOUNDATION TRUST)" userId="ec16891a-4bbe-49af-a384-fa453c8a86b7" providerId="ADAL" clId="{C35C851B-5164-4A89-B535-BF482F0377C4}" dt="2023-09-19T14:00:41.209" v="685" actId="207"/>
          <ac:spMkLst>
            <pc:docMk/>
            <pc:sldMk cId="4061308963" sldId="298"/>
            <ac:spMk id="8" creationId="{00000000-0000-0000-0000-000000000000}"/>
          </ac:spMkLst>
        </pc:spChg>
        <pc:spChg chg="del mod">
          <ac:chgData name="GRAY, Christopher (CAMBRIDGE UNIVERSITY HOSPITALS NHS FOUNDATION TRUST)" userId="ec16891a-4bbe-49af-a384-fa453c8a86b7" providerId="ADAL" clId="{C35C851B-5164-4A89-B535-BF482F0377C4}" dt="2023-09-19T13:56:39.489" v="547" actId="478"/>
          <ac:spMkLst>
            <pc:docMk/>
            <pc:sldMk cId="4061308963" sldId="298"/>
            <ac:spMk id="11" creationId="{00000000-0000-0000-0000-000000000000}"/>
          </ac:spMkLst>
        </pc:spChg>
        <pc:picChg chg="del">
          <ac:chgData name="GRAY, Christopher (CAMBRIDGE UNIVERSITY HOSPITALS NHS FOUNDATION TRUST)" userId="ec16891a-4bbe-49af-a384-fa453c8a86b7" providerId="ADAL" clId="{C35C851B-5164-4A89-B535-BF482F0377C4}" dt="2023-09-19T13:48:55.934" v="1" actId="478"/>
          <ac:picMkLst>
            <pc:docMk/>
            <pc:sldMk cId="4061308963" sldId="298"/>
            <ac:picMk id="2" creationId="{00000000-0000-0000-0000-000000000000}"/>
          </ac:picMkLst>
        </pc:picChg>
        <pc:picChg chg="del">
          <ac:chgData name="GRAY, Christopher (CAMBRIDGE UNIVERSITY HOSPITALS NHS FOUNDATION TRUST)" userId="ec16891a-4bbe-49af-a384-fa453c8a86b7" providerId="ADAL" clId="{C35C851B-5164-4A89-B535-BF482F0377C4}" dt="2023-09-19T13:49:22.994" v="4" actId="478"/>
          <ac:picMkLst>
            <pc:docMk/>
            <pc:sldMk cId="4061308963" sldId="298"/>
            <ac:picMk id="3" creationId="{00000000-0000-0000-0000-000000000000}"/>
          </ac:picMkLst>
        </pc:picChg>
        <pc:picChg chg="add mod">
          <ac:chgData name="GRAY, Christopher (CAMBRIDGE UNIVERSITY HOSPITALS NHS FOUNDATION TRUST)" userId="ec16891a-4bbe-49af-a384-fa453c8a86b7" providerId="ADAL" clId="{C35C851B-5164-4A89-B535-BF482F0377C4}" dt="2023-09-19T13:49:01.984" v="3" actId="1076"/>
          <ac:picMkLst>
            <pc:docMk/>
            <pc:sldMk cId="4061308963" sldId="298"/>
            <ac:picMk id="13" creationId="{3AFF01C0-FF50-D208-277F-6E14FF13A684}"/>
          </ac:picMkLst>
        </pc:picChg>
        <pc:picChg chg="add mod">
          <ac:chgData name="GRAY, Christopher (CAMBRIDGE UNIVERSITY HOSPITALS NHS FOUNDATION TRUST)" userId="ec16891a-4bbe-49af-a384-fa453c8a86b7" providerId="ADAL" clId="{C35C851B-5164-4A89-B535-BF482F0377C4}" dt="2023-09-19T13:49:58.375" v="10" actId="1076"/>
          <ac:picMkLst>
            <pc:docMk/>
            <pc:sldMk cId="4061308963" sldId="298"/>
            <ac:picMk id="15" creationId="{0454764C-2F69-25F6-49DD-6851E3EFFE26}"/>
          </ac:picMkLst>
        </pc:picChg>
      </pc:sldChg>
      <pc:sldChg chg="addSp delSp modSp mod">
        <pc:chgData name="GRAY, Christopher (CAMBRIDGE UNIVERSITY HOSPITALS NHS FOUNDATION TRUST)" userId="ec16891a-4bbe-49af-a384-fa453c8a86b7" providerId="ADAL" clId="{C35C851B-5164-4A89-B535-BF482F0377C4}" dt="2023-09-19T14:27:50.320" v="1291" actId="207"/>
        <pc:sldMkLst>
          <pc:docMk/>
          <pc:sldMk cId="4207923295" sldId="299"/>
        </pc:sldMkLst>
        <pc:spChg chg="mod">
          <ac:chgData name="GRAY, Christopher (CAMBRIDGE UNIVERSITY HOSPITALS NHS FOUNDATION TRUST)" userId="ec16891a-4bbe-49af-a384-fa453c8a86b7" providerId="ADAL" clId="{C35C851B-5164-4A89-B535-BF482F0377C4}" dt="2023-09-19T14:27:50.320" v="1291" actId="207"/>
          <ac:spMkLst>
            <pc:docMk/>
            <pc:sldMk cId="4207923295" sldId="299"/>
            <ac:spMk id="8" creationId="{00000000-0000-0000-0000-000000000000}"/>
          </ac:spMkLst>
        </pc:spChg>
        <pc:spChg chg="del mod">
          <ac:chgData name="GRAY, Christopher (CAMBRIDGE UNIVERSITY HOSPITALS NHS FOUNDATION TRUST)" userId="ec16891a-4bbe-49af-a384-fa453c8a86b7" providerId="ADAL" clId="{C35C851B-5164-4A89-B535-BF482F0377C4}" dt="2023-09-19T14:01:30.673" v="692" actId="478"/>
          <ac:spMkLst>
            <pc:docMk/>
            <pc:sldMk cId="4207923295" sldId="299"/>
            <ac:spMk id="11" creationId="{00000000-0000-0000-0000-000000000000}"/>
          </ac:spMkLst>
        </pc:spChg>
        <pc:picChg chg="add del">
          <ac:chgData name="GRAY, Christopher (CAMBRIDGE UNIVERSITY HOSPITALS NHS FOUNDATION TRUST)" userId="ec16891a-4bbe-49af-a384-fa453c8a86b7" providerId="ADAL" clId="{C35C851B-5164-4A89-B535-BF482F0377C4}" dt="2023-09-19T14:01:13.448" v="688" actId="478"/>
          <ac:picMkLst>
            <pc:docMk/>
            <pc:sldMk cId="4207923295" sldId="299"/>
            <ac:picMk id="2" creationId="{00000000-0000-0000-0000-000000000000}"/>
          </ac:picMkLst>
        </pc:picChg>
        <pc:picChg chg="del">
          <ac:chgData name="GRAY, Christopher (CAMBRIDGE UNIVERSITY HOSPITALS NHS FOUNDATION TRUST)" userId="ec16891a-4bbe-49af-a384-fa453c8a86b7" providerId="ADAL" clId="{C35C851B-5164-4A89-B535-BF482F0377C4}" dt="2023-09-19T14:01:32.120" v="693" actId="478"/>
          <ac:picMkLst>
            <pc:docMk/>
            <pc:sldMk cId="4207923295" sldId="299"/>
            <ac:picMk id="7" creationId="{00000000-0000-0000-0000-000000000000}"/>
          </ac:picMkLst>
        </pc:picChg>
        <pc:picChg chg="add mod">
          <ac:chgData name="GRAY, Christopher (CAMBRIDGE UNIVERSITY HOSPITALS NHS FOUNDATION TRUST)" userId="ec16891a-4bbe-49af-a384-fa453c8a86b7" providerId="ADAL" clId="{C35C851B-5164-4A89-B535-BF482F0377C4}" dt="2023-09-19T14:01:18.809" v="690" actId="1076"/>
          <ac:picMkLst>
            <pc:docMk/>
            <pc:sldMk cId="4207923295" sldId="299"/>
            <ac:picMk id="12" creationId="{A9D90261-797A-E5E7-386B-B511D5537F7B}"/>
          </ac:picMkLst>
        </pc:picChg>
        <pc:picChg chg="add mod">
          <ac:chgData name="GRAY, Christopher (CAMBRIDGE UNIVERSITY HOSPITALS NHS FOUNDATION TRUST)" userId="ec16891a-4bbe-49af-a384-fa453c8a86b7" providerId="ADAL" clId="{C35C851B-5164-4A89-B535-BF482F0377C4}" dt="2023-09-19T14:01:37.748" v="695" actId="1076"/>
          <ac:picMkLst>
            <pc:docMk/>
            <pc:sldMk cId="4207923295" sldId="299"/>
            <ac:picMk id="14" creationId="{32968A11-5D4A-B360-B443-B91D3F578376}"/>
          </ac:picMkLst>
        </pc:picChg>
      </pc:sldChg>
    </pc:docChg>
  </pc:docChgLst>
  <pc:docChgLst>
    <pc:chgData name="GRAY, Christopher (CAMBRIDGE UNIVERSITY HOSPITALS NHS FOUNDATION TRUST)" userId="ec16891a-4bbe-49af-a384-fa453c8a86b7" providerId="ADAL" clId="{FDEB70C0-B5B0-4885-B6D7-248E39E574F4}"/>
    <pc:docChg chg="undo custSel addSld delSld modSld sldOrd modSection">
      <pc:chgData name="GRAY, Christopher (CAMBRIDGE UNIVERSITY HOSPITALS NHS FOUNDATION TRUST)" userId="ec16891a-4bbe-49af-a384-fa453c8a86b7" providerId="ADAL" clId="{FDEB70C0-B5B0-4885-B6D7-248E39E574F4}" dt="2023-11-17T15:32:50.933" v="274"/>
      <pc:docMkLst>
        <pc:docMk/>
      </pc:docMkLst>
      <pc:sldChg chg="addSp delSp modSp mod">
        <pc:chgData name="GRAY, Christopher (CAMBRIDGE UNIVERSITY HOSPITALS NHS FOUNDATION TRUST)" userId="ec16891a-4bbe-49af-a384-fa453c8a86b7" providerId="ADAL" clId="{FDEB70C0-B5B0-4885-B6D7-248E39E574F4}" dt="2023-11-17T14:50:00.385" v="23" actId="1076"/>
        <pc:sldMkLst>
          <pc:docMk/>
          <pc:sldMk cId="1684690720" sldId="274"/>
        </pc:sldMkLst>
        <pc:spChg chg="mod">
          <ac:chgData name="GRAY, Christopher (CAMBRIDGE UNIVERSITY HOSPITALS NHS FOUNDATION TRUST)" userId="ec16891a-4bbe-49af-a384-fa453c8a86b7" providerId="ADAL" clId="{FDEB70C0-B5B0-4885-B6D7-248E39E574F4}" dt="2023-11-17T14:50:00.385" v="23" actId="1076"/>
          <ac:spMkLst>
            <pc:docMk/>
            <pc:sldMk cId="1684690720" sldId="274"/>
            <ac:spMk id="8" creationId="{00000000-0000-0000-0000-000000000000}"/>
          </ac:spMkLst>
        </pc:spChg>
        <pc:graphicFrameChg chg="add mod">
          <ac:chgData name="GRAY, Christopher (CAMBRIDGE UNIVERSITY HOSPITALS NHS FOUNDATION TRUST)" userId="ec16891a-4bbe-49af-a384-fa453c8a86b7" providerId="ADAL" clId="{FDEB70C0-B5B0-4885-B6D7-248E39E574F4}" dt="2023-11-17T14:49:03.083" v="18" actId="14100"/>
          <ac:graphicFrameMkLst>
            <pc:docMk/>
            <pc:sldMk cId="1684690720" sldId="274"/>
            <ac:graphicFrameMk id="4" creationId="{00000000-0008-0000-2D00-00003D989701}"/>
          </ac:graphicFrameMkLst>
        </pc:graphicFrameChg>
        <pc:graphicFrameChg chg="add mod">
          <ac:chgData name="GRAY, Christopher (CAMBRIDGE UNIVERSITY HOSPITALS NHS FOUNDATION TRUST)" userId="ec16891a-4bbe-49af-a384-fa453c8a86b7" providerId="ADAL" clId="{FDEB70C0-B5B0-4885-B6D7-248E39E574F4}" dt="2023-11-17T14:49:54.505" v="22" actId="14100"/>
          <ac:graphicFrameMkLst>
            <pc:docMk/>
            <pc:sldMk cId="1684690720" sldId="274"/>
            <ac:graphicFrameMk id="5" creationId="{00000000-0008-0000-2D00-00003E989701}"/>
          </ac:graphicFrameMkLst>
        </pc:graphicFrameChg>
        <pc:picChg chg="del">
          <ac:chgData name="GRAY, Christopher (CAMBRIDGE UNIVERSITY HOSPITALS NHS FOUNDATION TRUST)" userId="ec16891a-4bbe-49af-a384-fa453c8a86b7" providerId="ADAL" clId="{FDEB70C0-B5B0-4885-B6D7-248E39E574F4}" dt="2023-11-17T14:48:40.425" v="13" actId="478"/>
          <ac:picMkLst>
            <pc:docMk/>
            <pc:sldMk cId="1684690720" sldId="274"/>
            <ac:picMk id="2" creationId="{00000000-0000-0000-0000-000000000000}"/>
          </ac:picMkLst>
        </pc:picChg>
        <pc:picChg chg="del">
          <ac:chgData name="GRAY, Christopher (CAMBRIDGE UNIVERSITY HOSPITALS NHS FOUNDATION TRUST)" userId="ec16891a-4bbe-49af-a384-fa453c8a86b7" providerId="ADAL" clId="{FDEB70C0-B5B0-4885-B6D7-248E39E574F4}" dt="2023-11-17T14:49:46.950" v="19" actId="478"/>
          <ac:picMkLst>
            <pc:docMk/>
            <pc:sldMk cId="1684690720" sldId="274"/>
            <ac:picMk id="3" creationId="{00000000-0000-0000-0000-000000000000}"/>
          </ac:picMkLst>
        </pc:picChg>
      </pc:sldChg>
      <pc:sldChg chg="addSp delSp modSp mod">
        <pc:chgData name="GRAY, Christopher (CAMBRIDGE UNIVERSITY HOSPITALS NHS FOUNDATION TRUST)" userId="ec16891a-4bbe-49af-a384-fa453c8a86b7" providerId="ADAL" clId="{FDEB70C0-B5B0-4885-B6D7-248E39E574F4}" dt="2023-11-17T15:11:59.565" v="203" actId="207"/>
        <pc:sldMkLst>
          <pc:docMk/>
          <pc:sldMk cId="2114874135" sldId="277"/>
        </pc:sldMkLst>
        <pc:spChg chg="mod">
          <ac:chgData name="GRAY, Christopher (CAMBRIDGE UNIVERSITY HOSPITALS NHS FOUNDATION TRUST)" userId="ec16891a-4bbe-49af-a384-fa453c8a86b7" providerId="ADAL" clId="{FDEB70C0-B5B0-4885-B6D7-248E39E574F4}" dt="2023-11-17T15:10:04.764" v="53" actId="688"/>
          <ac:spMkLst>
            <pc:docMk/>
            <pc:sldMk cId="2114874135" sldId="277"/>
            <ac:spMk id="7" creationId="{00000000-0000-0000-0000-000000000000}"/>
          </ac:spMkLst>
        </pc:spChg>
        <pc:spChg chg="mod">
          <ac:chgData name="GRAY, Christopher (CAMBRIDGE UNIVERSITY HOSPITALS NHS FOUNDATION TRUST)" userId="ec16891a-4bbe-49af-a384-fa453c8a86b7" providerId="ADAL" clId="{FDEB70C0-B5B0-4885-B6D7-248E39E574F4}" dt="2023-11-17T15:11:59.565" v="203" actId="207"/>
          <ac:spMkLst>
            <pc:docMk/>
            <pc:sldMk cId="2114874135" sldId="277"/>
            <ac:spMk id="8" creationId="{00000000-0000-0000-0000-000000000000}"/>
          </ac:spMkLst>
        </pc:spChg>
        <pc:graphicFrameChg chg="add mod">
          <ac:chgData name="GRAY, Christopher (CAMBRIDGE UNIVERSITY HOSPITALS NHS FOUNDATION TRUST)" userId="ec16891a-4bbe-49af-a384-fa453c8a86b7" providerId="ADAL" clId="{FDEB70C0-B5B0-4885-B6D7-248E39E574F4}" dt="2023-11-17T14:58:11.457" v="34"/>
          <ac:graphicFrameMkLst>
            <pc:docMk/>
            <pc:sldMk cId="2114874135" sldId="277"/>
            <ac:graphicFrameMk id="5" creationId="{00000000-0008-0000-0E00-000005000000}"/>
          </ac:graphicFrameMkLst>
        </pc:graphicFrameChg>
        <pc:graphicFrameChg chg="add mod">
          <ac:chgData name="GRAY, Christopher (CAMBRIDGE UNIVERSITY HOSPITALS NHS FOUNDATION TRUST)" userId="ec16891a-4bbe-49af-a384-fa453c8a86b7" providerId="ADAL" clId="{FDEB70C0-B5B0-4885-B6D7-248E39E574F4}" dt="2023-11-17T15:08:38.748" v="46"/>
          <ac:graphicFrameMkLst>
            <pc:docMk/>
            <pc:sldMk cId="2114874135" sldId="277"/>
            <ac:graphicFrameMk id="10" creationId="{00000000-0008-0000-0000-000003000000}"/>
          </ac:graphicFrameMkLst>
        </pc:graphicFrameChg>
        <pc:picChg chg="del">
          <ac:chgData name="GRAY, Christopher (CAMBRIDGE UNIVERSITY HOSPITALS NHS FOUNDATION TRUST)" userId="ec16891a-4bbe-49af-a384-fa453c8a86b7" providerId="ADAL" clId="{FDEB70C0-B5B0-4885-B6D7-248E39E574F4}" dt="2023-11-17T15:08:31.842" v="40" actId="478"/>
          <ac:picMkLst>
            <pc:docMk/>
            <pc:sldMk cId="2114874135" sldId="277"/>
            <ac:picMk id="2" creationId="{00000000-0000-0000-0000-000000000000}"/>
          </ac:picMkLst>
        </pc:picChg>
        <pc:picChg chg="del">
          <ac:chgData name="GRAY, Christopher (CAMBRIDGE UNIVERSITY HOSPITALS NHS FOUNDATION TRUST)" userId="ec16891a-4bbe-49af-a384-fa453c8a86b7" providerId="ADAL" clId="{FDEB70C0-B5B0-4885-B6D7-248E39E574F4}" dt="2023-11-17T14:58:05.902" v="29" actId="478"/>
          <ac:picMkLst>
            <pc:docMk/>
            <pc:sldMk cId="2114874135" sldId="277"/>
            <ac:picMk id="3" creationId="{00000000-0000-0000-0000-000000000000}"/>
          </ac:picMkLst>
        </pc:picChg>
        <pc:picChg chg="add mod">
          <ac:chgData name="GRAY, Christopher (CAMBRIDGE UNIVERSITY HOSPITALS NHS FOUNDATION TRUST)" userId="ec16891a-4bbe-49af-a384-fa453c8a86b7" providerId="ADAL" clId="{FDEB70C0-B5B0-4885-B6D7-248E39E574F4}" dt="2023-11-17T14:58:30.494" v="39" actId="14100"/>
          <ac:picMkLst>
            <pc:docMk/>
            <pc:sldMk cId="2114874135" sldId="277"/>
            <ac:picMk id="9" creationId="{8DB4E368-7D0E-AE52-2468-B1F67A5B4D0A}"/>
          </ac:picMkLst>
        </pc:picChg>
        <pc:picChg chg="add mod">
          <ac:chgData name="GRAY, Christopher (CAMBRIDGE UNIVERSITY HOSPITALS NHS FOUNDATION TRUST)" userId="ec16891a-4bbe-49af-a384-fa453c8a86b7" providerId="ADAL" clId="{FDEB70C0-B5B0-4885-B6D7-248E39E574F4}" dt="2023-11-17T15:08:49.386" v="50" actId="14100"/>
          <ac:picMkLst>
            <pc:docMk/>
            <pc:sldMk cId="2114874135" sldId="277"/>
            <ac:picMk id="11" creationId="{550CFE7C-081D-5913-BB1E-0C02A99323CA}"/>
          </ac:picMkLst>
        </pc:picChg>
      </pc:sldChg>
      <pc:sldChg chg="addSp delSp modSp mod">
        <pc:chgData name="GRAY, Christopher (CAMBRIDGE UNIVERSITY HOSPITALS NHS FOUNDATION TRUST)" userId="ec16891a-4bbe-49af-a384-fa453c8a86b7" providerId="ADAL" clId="{FDEB70C0-B5B0-4885-B6D7-248E39E574F4}" dt="2023-11-17T15:15:01.440" v="231" actId="1038"/>
        <pc:sldMkLst>
          <pc:docMk/>
          <pc:sldMk cId="2216718888" sldId="278"/>
        </pc:sldMkLst>
        <pc:graphicFrameChg chg="add del mod">
          <ac:chgData name="GRAY, Christopher (CAMBRIDGE UNIVERSITY HOSPITALS NHS FOUNDATION TRUST)" userId="ec16891a-4bbe-49af-a384-fa453c8a86b7" providerId="ADAL" clId="{FDEB70C0-B5B0-4885-B6D7-248E39E574F4}" dt="2023-11-17T15:13:54.160" v="211" actId="478"/>
          <ac:graphicFrameMkLst>
            <pc:docMk/>
            <pc:sldMk cId="2216718888" sldId="278"/>
            <ac:graphicFrameMk id="5" creationId="{00000000-0008-0000-0100-000004000000}"/>
          </ac:graphicFrameMkLst>
        </pc:graphicFrameChg>
        <pc:picChg chg="del">
          <ac:chgData name="GRAY, Christopher (CAMBRIDGE UNIVERSITY HOSPITALS NHS FOUNDATION TRUST)" userId="ec16891a-4bbe-49af-a384-fa453c8a86b7" providerId="ADAL" clId="{FDEB70C0-B5B0-4885-B6D7-248E39E574F4}" dt="2023-11-17T15:13:04.542" v="204" actId="478"/>
          <ac:picMkLst>
            <pc:docMk/>
            <pc:sldMk cId="2216718888" sldId="278"/>
            <ac:picMk id="2" creationId="{00000000-0000-0000-0000-000000000000}"/>
          </ac:picMkLst>
        </pc:picChg>
        <pc:picChg chg="del">
          <ac:chgData name="GRAY, Christopher (CAMBRIDGE UNIVERSITY HOSPITALS NHS FOUNDATION TRUST)" userId="ec16891a-4bbe-49af-a384-fa453c8a86b7" providerId="ADAL" clId="{FDEB70C0-B5B0-4885-B6D7-248E39E574F4}" dt="2023-11-17T15:13:49.832" v="208" actId="478"/>
          <ac:picMkLst>
            <pc:docMk/>
            <pc:sldMk cId="2216718888" sldId="278"/>
            <ac:picMk id="3" creationId="{00000000-0000-0000-0000-000000000000}"/>
          </ac:picMkLst>
        </pc:picChg>
        <pc:picChg chg="add mod">
          <ac:chgData name="GRAY, Christopher (CAMBRIDGE UNIVERSITY HOSPITALS NHS FOUNDATION TRUST)" userId="ec16891a-4bbe-49af-a384-fa453c8a86b7" providerId="ADAL" clId="{FDEB70C0-B5B0-4885-B6D7-248E39E574F4}" dt="2023-11-17T15:13:19.612" v="207" actId="1076"/>
          <ac:picMkLst>
            <pc:docMk/>
            <pc:sldMk cId="2216718888" sldId="278"/>
            <ac:picMk id="4" creationId="{80F46059-DA2B-EF39-AC9A-256EA614E947}"/>
          </ac:picMkLst>
        </pc:picChg>
        <pc:picChg chg="add del">
          <ac:chgData name="GRAY, Christopher (CAMBRIDGE UNIVERSITY HOSPITALS NHS FOUNDATION TRUST)" userId="ec16891a-4bbe-49af-a384-fa453c8a86b7" providerId="ADAL" clId="{FDEB70C0-B5B0-4885-B6D7-248E39E574F4}" dt="2023-11-17T15:14:01.599" v="213"/>
          <ac:picMkLst>
            <pc:docMk/>
            <pc:sldMk cId="2216718888" sldId="278"/>
            <ac:picMk id="6" creationId="{FD3F7B24-E5B2-5BCC-21FF-C5B45EBECF02}"/>
          </ac:picMkLst>
        </pc:picChg>
        <pc:picChg chg="add mod">
          <ac:chgData name="GRAY, Christopher (CAMBRIDGE UNIVERSITY HOSPITALS NHS FOUNDATION TRUST)" userId="ec16891a-4bbe-49af-a384-fa453c8a86b7" providerId="ADAL" clId="{FDEB70C0-B5B0-4885-B6D7-248E39E574F4}" dt="2023-11-17T15:15:01.440" v="231" actId="1038"/>
          <ac:picMkLst>
            <pc:docMk/>
            <pc:sldMk cId="2216718888" sldId="278"/>
            <ac:picMk id="7" creationId="{400D232C-970E-E737-992B-7617516C140F}"/>
          </ac:picMkLst>
        </pc:picChg>
      </pc:sldChg>
      <pc:sldChg chg="addSp delSp modSp mod">
        <pc:chgData name="GRAY, Christopher (CAMBRIDGE UNIVERSITY HOSPITALS NHS FOUNDATION TRUST)" userId="ec16891a-4bbe-49af-a384-fa453c8a86b7" providerId="ADAL" clId="{FDEB70C0-B5B0-4885-B6D7-248E39E574F4}" dt="2023-11-17T15:29:30.804" v="252" actId="14100"/>
        <pc:sldMkLst>
          <pc:docMk/>
          <pc:sldMk cId="2262183393" sldId="282"/>
        </pc:sldMkLst>
        <pc:spChg chg="mod">
          <ac:chgData name="GRAY, Christopher (CAMBRIDGE UNIVERSITY HOSPITALS NHS FOUNDATION TRUST)" userId="ec16891a-4bbe-49af-a384-fa453c8a86b7" providerId="ADAL" clId="{FDEB70C0-B5B0-4885-B6D7-248E39E574F4}" dt="2023-11-17T15:24:41.473" v="244" actId="1076"/>
          <ac:spMkLst>
            <pc:docMk/>
            <pc:sldMk cId="2262183393" sldId="282"/>
            <ac:spMk id="11" creationId="{00000000-0000-0000-0000-000000000000}"/>
          </ac:spMkLst>
        </pc:spChg>
        <pc:graphicFrameChg chg="add mod">
          <ac:chgData name="GRAY, Christopher (CAMBRIDGE UNIVERSITY HOSPITALS NHS FOUNDATION TRUST)" userId="ec16891a-4bbe-49af-a384-fa453c8a86b7" providerId="ADAL" clId="{FDEB70C0-B5B0-4885-B6D7-248E39E574F4}" dt="2023-11-17T15:24:27.414" v="240"/>
          <ac:graphicFrameMkLst>
            <pc:docMk/>
            <pc:sldMk cId="2262183393" sldId="282"/>
            <ac:graphicFrameMk id="2" creationId="{00000000-0008-0000-0000-000002000000}"/>
          </ac:graphicFrameMkLst>
        </pc:graphicFrameChg>
        <pc:graphicFrameChg chg="add mod">
          <ac:chgData name="GRAY, Christopher (CAMBRIDGE UNIVERSITY HOSPITALS NHS FOUNDATION TRUST)" userId="ec16891a-4bbe-49af-a384-fa453c8a86b7" providerId="ADAL" clId="{FDEB70C0-B5B0-4885-B6D7-248E39E574F4}" dt="2023-11-17T15:29:22.359" v="249"/>
          <ac:graphicFrameMkLst>
            <pc:docMk/>
            <pc:sldMk cId="2262183393" sldId="282"/>
            <ac:graphicFrameMk id="12" creationId="{00000000-0008-0000-2200-000004000000}"/>
          </ac:graphicFrameMkLst>
        </pc:graphicFrameChg>
        <pc:picChg chg="del">
          <ac:chgData name="GRAY, Christopher (CAMBRIDGE UNIVERSITY HOSPITALS NHS FOUNDATION TRUST)" userId="ec16891a-4bbe-49af-a384-fa453c8a86b7" providerId="ADAL" clId="{FDEB70C0-B5B0-4885-B6D7-248E39E574F4}" dt="2023-11-17T15:24:22.907" v="235" actId="478"/>
          <ac:picMkLst>
            <pc:docMk/>
            <pc:sldMk cId="2262183393" sldId="282"/>
            <ac:picMk id="5" creationId="{00000000-0000-0000-0000-000000000000}"/>
          </ac:picMkLst>
        </pc:picChg>
        <pc:picChg chg="del">
          <ac:chgData name="GRAY, Christopher (CAMBRIDGE UNIVERSITY HOSPITALS NHS FOUNDATION TRUST)" userId="ec16891a-4bbe-49af-a384-fa453c8a86b7" providerId="ADAL" clId="{FDEB70C0-B5B0-4885-B6D7-248E39E574F4}" dt="2023-11-17T15:29:17.786" v="245" actId="478"/>
          <ac:picMkLst>
            <pc:docMk/>
            <pc:sldMk cId="2262183393" sldId="282"/>
            <ac:picMk id="6" creationId="{00000000-0000-0000-0000-000000000000}"/>
          </ac:picMkLst>
        </pc:picChg>
        <pc:picChg chg="add mod">
          <ac:chgData name="GRAY, Christopher (CAMBRIDGE UNIVERSITY HOSPITALS NHS FOUNDATION TRUST)" userId="ec16891a-4bbe-49af-a384-fa453c8a86b7" providerId="ADAL" clId="{FDEB70C0-B5B0-4885-B6D7-248E39E574F4}" dt="2023-11-17T15:24:36.132" v="243" actId="14100"/>
          <ac:picMkLst>
            <pc:docMk/>
            <pc:sldMk cId="2262183393" sldId="282"/>
            <ac:picMk id="8" creationId="{391A5442-E83C-22F9-B642-FDC9BBE4BDF3}"/>
          </ac:picMkLst>
        </pc:picChg>
        <pc:picChg chg="add mod">
          <ac:chgData name="GRAY, Christopher (CAMBRIDGE UNIVERSITY HOSPITALS NHS FOUNDATION TRUST)" userId="ec16891a-4bbe-49af-a384-fa453c8a86b7" providerId="ADAL" clId="{FDEB70C0-B5B0-4885-B6D7-248E39E574F4}" dt="2023-11-17T15:29:30.804" v="252" actId="14100"/>
          <ac:picMkLst>
            <pc:docMk/>
            <pc:sldMk cId="2262183393" sldId="282"/>
            <ac:picMk id="13" creationId="{14934894-4A3A-95C6-47D0-52BAF14A9C9C}"/>
          </ac:picMkLst>
        </pc:picChg>
      </pc:sldChg>
      <pc:sldChg chg="addSp delSp modSp mod">
        <pc:chgData name="GRAY, Christopher (CAMBRIDGE UNIVERSITY HOSPITALS NHS FOUNDATION TRUST)" userId="ec16891a-4bbe-49af-a384-fa453c8a86b7" providerId="ADAL" clId="{FDEB70C0-B5B0-4885-B6D7-248E39E574F4}" dt="2023-11-17T14:45:06.198" v="12" actId="1076"/>
        <pc:sldMkLst>
          <pc:docMk/>
          <pc:sldMk cId="3763027027" sldId="295"/>
        </pc:sldMkLst>
        <pc:spChg chg="mod">
          <ac:chgData name="GRAY, Christopher (CAMBRIDGE UNIVERSITY HOSPITALS NHS FOUNDATION TRUST)" userId="ec16891a-4bbe-49af-a384-fa453c8a86b7" providerId="ADAL" clId="{FDEB70C0-B5B0-4885-B6D7-248E39E574F4}" dt="2023-11-17T14:44:43.776" v="5" actId="1076"/>
          <ac:spMkLst>
            <pc:docMk/>
            <pc:sldMk cId="3763027027" sldId="295"/>
            <ac:spMk id="10" creationId="{00000000-0000-0000-0000-000000000000}"/>
          </ac:spMkLst>
        </pc:spChg>
        <pc:picChg chg="del">
          <ac:chgData name="GRAY, Christopher (CAMBRIDGE UNIVERSITY HOSPITALS NHS FOUNDATION TRUST)" userId="ec16891a-4bbe-49af-a384-fa453c8a86b7" providerId="ADAL" clId="{FDEB70C0-B5B0-4885-B6D7-248E39E574F4}" dt="2023-11-17T14:43:47.104" v="0" actId="478"/>
          <ac:picMkLst>
            <pc:docMk/>
            <pc:sldMk cId="3763027027" sldId="295"/>
            <ac:picMk id="2" creationId="{00000000-0000-0000-0000-000000000000}"/>
          </ac:picMkLst>
        </pc:picChg>
        <pc:picChg chg="del">
          <ac:chgData name="GRAY, Christopher (CAMBRIDGE UNIVERSITY HOSPITALS NHS FOUNDATION TRUST)" userId="ec16891a-4bbe-49af-a384-fa453c8a86b7" providerId="ADAL" clId="{FDEB70C0-B5B0-4885-B6D7-248E39E574F4}" dt="2023-11-17T14:44:51.042" v="6" actId="478"/>
          <ac:picMkLst>
            <pc:docMk/>
            <pc:sldMk cId="3763027027" sldId="295"/>
            <ac:picMk id="11" creationId="{00000000-0000-0000-0000-000000000000}"/>
          </ac:picMkLst>
        </pc:picChg>
        <pc:picChg chg="add mod">
          <ac:chgData name="GRAY, Christopher (CAMBRIDGE UNIVERSITY HOSPITALS NHS FOUNDATION TRUST)" userId="ec16891a-4bbe-49af-a384-fa453c8a86b7" providerId="ADAL" clId="{FDEB70C0-B5B0-4885-B6D7-248E39E574F4}" dt="2023-11-17T14:44:38.409" v="4" actId="14100"/>
          <ac:picMkLst>
            <pc:docMk/>
            <pc:sldMk cId="3763027027" sldId="295"/>
            <ac:picMk id="1025" creationId="{0D9141CB-BEDF-7730-A6AE-1072E0A603AF}"/>
          </ac:picMkLst>
        </pc:picChg>
        <pc:picChg chg="add mod">
          <ac:chgData name="GRAY, Christopher (CAMBRIDGE UNIVERSITY HOSPITALS NHS FOUNDATION TRUST)" userId="ec16891a-4bbe-49af-a384-fa453c8a86b7" providerId="ADAL" clId="{FDEB70C0-B5B0-4885-B6D7-248E39E574F4}" dt="2023-11-17T14:45:06.198" v="12" actId="1076"/>
          <ac:picMkLst>
            <pc:docMk/>
            <pc:sldMk cId="3763027027" sldId="295"/>
            <ac:picMk id="1026" creationId="{9689216C-B90E-2AEA-B582-FFC045137BD7}"/>
          </ac:picMkLst>
        </pc:picChg>
      </pc:sldChg>
      <pc:sldChg chg="addSp delSp modSp mod ord">
        <pc:chgData name="GRAY, Christopher (CAMBRIDGE UNIVERSITY HOSPITALS NHS FOUNDATION TRUST)" userId="ec16891a-4bbe-49af-a384-fa453c8a86b7" providerId="ADAL" clId="{FDEB70C0-B5B0-4885-B6D7-248E39E574F4}" dt="2023-11-17T15:23:12.680" v="234" actId="20578"/>
        <pc:sldMkLst>
          <pc:docMk/>
          <pc:sldMk cId="4173950870" sldId="305"/>
        </pc:sldMkLst>
        <pc:picChg chg="add mod">
          <ac:chgData name="GRAY, Christopher (CAMBRIDGE UNIVERSITY HOSPITALS NHS FOUNDATION TRUST)" userId="ec16891a-4bbe-49af-a384-fa453c8a86b7" providerId="ADAL" clId="{FDEB70C0-B5B0-4885-B6D7-248E39E574F4}" dt="2023-11-17T14:53:29.516" v="28" actId="14100"/>
          <ac:picMkLst>
            <pc:docMk/>
            <pc:sldMk cId="4173950870" sldId="305"/>
            <ac:picMk id="3" creationId="{8A240014-FDD7-2256-A427-69708928DF24}"/>
          </ac:picMkLst>
        </pc:picChg>
        <pc:picChg chg="del">
          <ac:chgData name="GRAY, Christopher (CAMBRIDGE UNIVERSITY HOSPITALS NHS FOUNDATION TRUST)" userId="ec16891a-4bbe-49af-a384-fa453c8a86b7" providerId="ADAL" clId="{FDEB70C0-B5B0-4885-B6D7-248E39E574F4}" dt="2023-11-17T14:52:59.088" v="24" actId="478"/>
          <ac:picMkLst>
            <pc:docMk/>
            <pc:sldMk cId="4173950870" sldId="305"/>
            <ac:picMk id="4" creationId="{00000000-0000-0000-0000-000000000000}"/>
          </ac:picMkLst>
        </pc:picChg>
      </pc:sldChg>
      <pc:sldChg chg="addSp delSp modSp mod">
        <pc:chgData name="GRAY, Christopher (CAMBRIDGE UNIVERSITY HOSPITALS NHS FOUNDATION TRUST)" userId="ec16891a-4bbe-49af-a384-fa453c8a86b7" providerId="ADAL" clId="{FDEB70C0-B5B0-4885-B6D7-248E39E574F4}" dt="2023-11-17T15:31:33.026" v="260"/>
        <pc:sldMkLst>
          <pc:docMk/>
          <pc:sldMk cId="3413492902" sldId="307"/>
        </pc:sldMkLst>
        <pc:graphicFrameChg chg="add del mod">
          <ac:chgData name="GRAY, Christopher (CAMBRIDGE UNIVERSITY HOSPITALS NHS FOUNDATION TRUST)" userId="ec16891a-4bbe-49af-a384-fa453c8a86b7" providerId="ADAL" clId="{FDEB70C0-B5B0-4885-B6D7-248E39E574F4}" dt="2023-11-17T15:31:32.984" v="259"/>
          <ac:graphicFrameMkLst>
            <pc:docMk/>
            <pc:sldMk cId="3413492902" sldId="307"/>
            <ac:graphicFrameMk id="2" creationId="{9F8406F7-61E9-469E-B85E-E1F71CF65897}"/>
          </ac:graphicFrameMkLst>
        </pc:graphicFrameChg>
        <pc:graphicFrameChg chg="del">
          <ac:chgData name="GRAY, Christopher (CAMBRIDGE UNIVERSITY HOSPITALS NHS FOUNDATION TRUST)" userId="ec16891a-4bbe-49af-a384-fa453c8a86b7" providerId="ADAL" clId="{FDEB70C0-B5B0-4885-B6D7-248E39E574F4}" dt="2023-11-17T15:30:25.862" v="253" actId="478"/>
          <ac:graphicFrameMkLst>
            <pc:docMk/>
            <pc:sldMk cId="3413492902" sldId="307"/>
            <ac:graphicFrameMk id="5" creationId="{00000000-0000-0000-0000-000000000000}"/>
          </ac:graphicFrameMkLst>
        </pc:graphicFrameChg>
        <pc:picChg chg="add">
          <ac:chgData name="GRAY, Christopher (CAMBRIDGE UNIVERSITY HOSPITALS NHS FOUNDATION TRUST)" userId="ec16891a-4bbe-49af-a384-fa453c8a86b7" providerId="ADAL" clId="{FDEB70C0-B5B0-4885-B6D7-248E39E574F4}" dt="2023-11-17T15:31:33.026" v="260"/>
          <ac:picMkLst>
            <pc:docMk/>
            <pc:sldMk cId="3413492902" sldId="307"/>
            <ac:picMk id="3" creationId="{C3AFDA8E-B820-9569-609B-BBB8EE307AEF}"/>
          </ac:picMkLst>
        </pc:picChg>
      </pc:sldChg>
      <pc:sldChg chg="del">
        <pc:chgData name="GRAY, Christopher (CAMBRIDGE UNIVERSITY HOSPITALS NHS FOUNDATION TRUST)" userId="ec16891a-4bbe-49af-a384-fa453c8a86b7" providerId="ADAL" clId="{FDEB70C0-B5B0-4885-B6D7-248E39E574F4}" dt="2023-11-17T15:31:36.816" v="261" actId="47"/>
        <pc:sldMkLst>
          <pc:docMk/>
          <pc:sldMk cId="4110043148" sldId="308"/>
        </pc:sldMkLst>
      </pc:sldChg>
      <pc:sldChg chg="addSp delSp modSp add del mod setBg">
        <pc:chgData name="GRAY, Christopher (CAMBRIDGE UNIVERSITY HOSPITALS NHS FOUNDATION TRUST)" userId="ec16891a-4bbe-49af-a384-fa453c8a86b7" providerId="ADAL" clId="{FDEB70C0-B5B0-4885-B6D7-248E39E574F4}" dt="2023-11-17T15:32:50.933" v="274"/>
        <pc:sldMkLst>
          <pc:docMk/>
          <pc:sldMk cId="3477327596" sldId="309"/>
        </pc:sldMkLst>
        <pc:spChg chg="mod">
          <ac:chgData name="GRAY, Christopher (CAMBRIDGE UNIVERSITY HOSPITALS NHS FOUNDATION TRUST)" userId="ec16891a-4bbe-49af-a384-fa453c8a86b7" providerId="ADAL" clId="{FDEB70C0-B5B0-4885-B6D7-248E39E574F4}" dt="2023-11-17T15:32:38.442" v="267" actId="26606"/>
          <ac:spMkLst>
            <pc:docMk/>
            <pc:sldMk cId="3477327596" sldId="309"/>
            <ac:spMk id="3" creationId="{00000000-0000-0000-0000-000000000000}"/>
          </ac:spMkLst>
        </pc:spChg>
        <pc:spChg chg="add del">
          <ac:chgData name="GRAY, Christopher (CAMBRIDGE UNIVERSITY HOSPITALS NHS FOUNDATION TRUST)" userId="ec16891a-4bbe-49af-a384-fa453c8a86b7" providerId="ADAL" clId="{FDEB70C0-B5B0-4885-B6D7-248E39E574F4}" dt="2023-11-17T15:32:38.442" v="267" actId="26606"/>
          <ac:spMkLst>
            <pc:docMk/>
            <pc:sldMk cId="3477327596" sldId="309"/>
            <ac:spMk id="8" creationId="{D4771268-CB57-404A-9271-370EB28F6090}"/>
          </ac:spMkLst>
        </pc:spChg>
        <pc:graphicFrameChg chg="add del mod modGraphic">
          <ac:chgData name="GRAY, Christopher (CAMBRIDGE UNIVERSITY HOSPITALS NHS FOUNDATION TRUST)" userId="ec16891a-4bbe-49af-a384-fa453c8a86b7" providerId="ADAL" clId="{FDEB70C0-B5B0-4885-B6D7-248E39E574F4}" dt="2023-11-17T15:32:44.706" v="269" actId="478"/>
          <ac:graphicFrameMkLst>
            <pc:docMk/>
            <pc:sldMk cId="3477327596" sldId="309"/>
            <ac:graphicFrameMk id="2" creationId="{2C902B51-60C7-C84F-B957-6A604CC0090C}"/>
          </ac:graphicFrameMkLst>
        </pc:graphicFrameChg>
        <pc:graphicFrameChg chg="add del mod">
          <ac:chgData name="GRAY, Christopher (CAMBRIDGE UNIVERSITY HOSPITALS NHS FOUNDATION TRUST)" userId="ec16891a-4bbe-49af-a384-fa453c8a86b7" providerId="ADAL" clId="{FDEB70C0-B5B0-4885-B6D7-248E39E574F4}" dt="2023-11-17T15:32:50.898" v="273"/>
          <ac:graphicFrameMkLst>
            <pc:docMk/>
            <pc:sldMk cId="3477327596" sldId="309"/>
            <ac:graphicFrameMk id="4" creationId="{FAF33E3C-7221-DAC3-7D5D-5B6955DD58E9}"/>
          </ac:graphicFrameMkLst>
        </pc:graphicFrameChg>
        <pc:graphicFrameChg chg="del">
          <ac:chgData name="GRAY, Christopher (CAMBRIDGE UNIVERSITY HOSPITALS NHS FOUNDATION TRUST)" userId="ec16891a-4bbe-49af-a384-fa453c8a86b7" providerId="ADAL" clId="{FDEB70C0-B5B0-4885-B6D7-248E39E574F4}" dt="2023-11-17T15:31:54.722" v="264" actId="478"/>
          <ac:graphicFrameMkLst>
            <pc:docMk/>
            <pc:sldMk cId="3477327596" sldId="309"/>
            <ac:graphicFrameMk id="6" creationId="{00000000-0000-0000-0000-000000000000}"/>
          </ac:graphicFrameMkLst>
        </pc:graphicFrameChg>
        <pc:picChg chg="add">
          <ac:chgData name="GRAY, Christopher (CAMBRIDGE UNIVERSITY HOSPITALS NHS FOUNDATION TRUST)" userId="ec16891a-4bbe-49af-a384-fa453c8a86b7" providerId="ADAL" clId="{FDEB70C0-B5B0-4885-B6D7-248E39E574F4}" dt="2023-11-17T15:32:50.933" v="274"/>
          <ac:picMkLst>
            <pc:docMk/>
            <pc:sldMk cId="3477327596" sldId="309"/>
            <ac:picMk id="5" creationId="{3C5D7495-D3C0-8821-492C-EAE64C2E0D5B}"/>
          </ac:picMkLst>
        </pc:picChg>
      </pc:sldChg>
    </pc:docChg>
  </pc:docChgLst>
  <pc:docChgLst>
    <pc:chgData name="GRAY, Christopher (CAMBRIDGE UNIVERSITY HOSPITALS NHS FOUNDATION TRUST)" userId="S::christopher.gray9@nhs.net::ec16891a-4bbe-49af-a384-fa453c8a86b7" providerId="AD" clId="Web-{6B2DF806-77C6-493B-9C44-66E9EF591267}"/>
    <pc:docChg chg="modSld">
      <pc:chgData name="GRAY, Christopher (CAMBRIDGE UNIVERSITY HOSPITALS NHS FOUNDATION TRUST)" userId="S::christopher.gray9@nhs.net::ec16891a-4bbe-49af-a384-fa453c8a86b7" providerId="AD" clId="Web-{6B2DF806-77C6-493B-9C44-66E9EF591267}" dt="2023-10-27T09:57:45.943" v="4"/>
      <pc:docMkLst>
        <pc:docMk/>
      </pc:docMkLst>
      <pc:sldChg chg="delSp modSp">
        <pc:chgData name="GRAY, Christopher (CAMBRIDGE UNIVERSITY HOSPITALS NHS FOUNDATION TRUST)" userId="S::christopher.gray9@nhs.net::ec16891a-4bbe-49af-a384-fa453c8a86b7" providerId="AD" clId="Web-{6B2DF806-77C6-493B-9C44-66E9EF591267}" dt="2023-10-27T09:57:45.943" v="4"/>
        <pc:sldMkLst>
          <pc:docMk/>
          <pc:sldMk cId="2216718888" sldId="278"/>
        </pc:sldMkLst>
        <pc:spChg chg="del mod">
          <ac:chgData name="GRAY, Christopher (CAMBRIDGE UNIVERSITY HOSPITALS NHS FOUNDATION TRUST)" userId="S::christopher.gray9@nhs.net::ec16891a-4bbe-49af-a384-fa453c8a86b7" providerId="AD" clId="Web-{6B2DF806-77C6-493B-9C44-66E9EF591267}" dt="2023-10-27T09:57:45.943" v="4"/>
          <ac:spMkLst>
            <pc:docMk/>
            <pc:sldMk cId="2216718888" sldId="278"/>
            <ac:spMk id="8" creationId="{00000000-0000-0000-0000-000000000000}"/>
          </ac:spMkLst>
        </pc:spChg>
      </pc:sldChg>
    </pc:docChg>
  </pc:docChgLst>
  <pc:docChgLst>
    <pc:chgData name="GRAY, Christopher (CAMBRIDGE UNIVERSITY HOSPITALS NHS FOUNDATION TRUST)" userId="S::christopher.gray9@nhs.net::ec16891a-4bbe-49af-a384-fa453c8a86b7" providerId="AD" clId="Web-{DE9BE18F-91E1-4C22-B640-ECD7BECE6CBA}"/>
    <pc:docChg chg="modSld">
      <pc:chgData name="GRAY, Christopher (CAMBRIDGE UNIVERSITY HOSPITALS NHS FOUNDATION TRUST)" userId="S::christopher.gray9@nhs.net::ec16891a-4bbe-49af-a384-fa453c8a86b7" providerId="AD" clId="Web-{DE9BE18F-91E1-4C22-B640-ECD7BECE6CBA}" dt="2023-10-13T09:27:26.471" v="0" actId="1076"/>
      <pc:docMkLst>
        <pc:docMk/>
      </pc:docMkLst>
      <pc:sldChg chg="modSp">
        <pc:chgData name="GRAY, Christopher (CAMBRIDGE UNIVERSITY HOSPITALS NHS FOUNDATION TRUST)" userId="S::christopher.gray9@nhs.net::ec16891a-4bbe-49af-a384-fa453c8a86b7" providerId="AD" clId="Web-{DE9BE18F-91E1-4C22-B640-ECD7BECE6CBA}" dt="2023-10-13T09:27:26.471" v="0" actId="1076"/>
        <pc:sldMkLst>
          <pc:docMk/>
          <pc:sldMk cId="2216718888" sldId="278"/>
        </pc:sldMkLst>
        <pc:spChg chg="mod">
          <ac:chgData name="GRAY, Christopher (CAMBRIDGE UNIVERSITY HOSPITALS NHS FOUNDATION TRUST)" userId="S::christopher.gray9@nhs.net::ec16891a-4bbe-49af-a384-fa453c8a86b7" providerId="AD" clId="Web-{DE9BE18F-91E1-4C22-B640-ECD7BECE6CBA}" dt="2023-10-13T09:27:26.471" v="0" actId="1076"/>
          <ac:spMkLst>
            <pc:docMk/>
            <pc:sldMk cId="2216718888" sldId="278"/>
            <ac:spMk id="8" creationId="{00000000-0000-0000-0000-000000000000}"/>
          </ac:spMkLst>
        </pc:spChg>
      </pc:sldChg>
    </pc:docChg>
  </pc:docChgLst>
  <pc:docChgLst>
    <pc:chgData name="GRAY, Christopher (CAMBRIDGE UNIVERSITY HOSPITALS NHS FOUNDATION TRUST)" userId="S::christopher.gray9@nhs.net::ec16891a-4bbe-49af-a384-fa453c8a86b7" providerId="AD" clId="Web-{56713067-FD01-4162-BE8C-29F5458EA2CB}"/>
    <pc:docChg chg="modSld">
      <pc:chgData name="GRAY, Christopher (CAMBRIDGE UNIVERSITY HOSPITALS NHS FOUNDATION TRUST)" userId="S::christopher.gray9@nhs.net::ec16891a-4bbe-49af-a384-fa453c8a86b7" providerId="AD" clId="Web-{56713067-FD01-4162-BE8C-29F5458EA2CB}" dt="2023-09-12T10:41:21.096" v="0" actId="1076"/>
      <pc:docMkLst>
        <pc:docMk/>
      </pc:docMkLst>
      <pc:sldChg chg="modSp">
        <pc:chgData name="GRAY, Christopher (CAMBRIDGE UNIVERSITY HOSPITALS NHS FOUNDATION TRUST)" userId="S::christopher.gray9@nhs.net::ec16891a-4bbe-49af-a384-fa453c8a86b7" providerId="AD" clId="Web-{56713067-FD01-4162-BE8C-29F5458EA2CB}" dt="2023-09-12T10:41:21.096" v="0" actId="1076"/>
        <pc:sldMkLst>
          <pc:docMk/>
          <pc:sldMk cId="2216718888" sldId="278"/>
        </pc:sldMkLst>
        <pc:spChg chg="mod">
          <ac:chgData name="GRAY, Christopher (CAMBRIDGE UNIVERSITY HOSPITALS NHS FOUNDATION TRUST)" userId="S::christopher.gray9@nhs.net::ec16891a-4bbe-49af-a384-fa453c8a86b7" providerId="AD" clId="Web-{56713067-FD01-4162-BE8C-29F5458EA2CB}" dt="2023-09-12T10:41:21.096" v="0" actId="1076"/>
          <ac:spMkLst>
            <pc:docMk/>
            <pc:sldMk cId="2216718888" sldId="278"/>
            <ac:spMk id="8" creationId="{00000000-0000-0000-0000-000000000000}"/>
          </ac:spMkLst>
        </pc:spChg>
      </pc:sldChg>
    </pc:docChg>
  </pc:docChgLst>
  <pc:docChgLst>
    <pc:chgData name="GRAY, Christopher (CAMBRIDGE UNIVERSITY HOSPITALS NHS FOUNDATION TRUST)" userId="S::christopher.gray9@nhs.net::ec16891a-4bbe-49af-a384-fa453c8a86b7" providerId="AD" clId="Web-{6FCCA3E0-B272-38E4-7CA9-3161072879A9}"/>
    <pc:docChg chg="">
      <pc:chgData name="GRAY, Christopher (CAMBRIDGE UNIVERSITY HOSPITALS NHS FOUNDATION TRUST)" userId="S::christopher.gray9@nhs.net::ec16891a-4bbe-49af-a384-fa453c8a86b7" providerId="AD" clId="Web-{6FCCA3E0-B272-38E4-7CA9-3161072879A9}" dt="2023-10-10T09:12:43.151" v="1"/>
      <pc:docMkLst>
        <pc:docMk/>
      </pc:docMkLst>
      <pc:sldChg chg="delCm modCm">
        <pc:chgData name="GRAY, Christopher (CAMBRIDGE UNIVERSITY HOSPITALS NHS FOUNDATION TRUST)" userId="S::christopher.gray9@nhs.net::ec16891a-4bbe-49af-a384-fa453c8a86b7" providerId="AD" clId="Web-{6FCCA3E0-B272-38E4-7CA9-3161072879A9}" dt="2023-10-10T09:12:43.151" v="1"/>
        <pc:sldMkLst>
          <pc:docMk/>
          <pc:sldMk cId="2114874135" sldId="277"/>
        </pc:sldMkLst>
        <pc:extLst>
          <p:ext xmlns:p="http://schemas.openxmlformats.org/presentationml/2006/main" uri="{D6D511B9-2390-475A-947B-AFAB55BFBCF1}">
            <pc226:cmChg xmlns:pc226="http://schemas.microsoft.com/office/powerpoint/2022/06/main/command" chg="del mod">
              <pc226:chgData name="GRAY, Christopher (CAMBRIDGE UNIVERSITY HOSPITALS NHS FOUNDATION TRUST)" userId="S::christopher.gray9@nhs.net::ec16891a-4bbe-49af-a384-fa453c8a86b7" providerId="AD" clId="Web-{6FCCA3E0-B272-38E4-7CA9-3161072879A9}" dt="2023-10-10T09:12:43.151" v="1"/>
              <pc2:cmMkLst xmlns:pc2="http://schemas.microsoft.com/office/powerpoint/2019/9/main/command">
                <pc:docMk/>
                <pc:sldMk cId="2114874135" sldId="277"/>
                <pc2:cmMk id="{0F41C6FB-1118-4286-B221-77E9EB1471B4}"/>
              </pc2:cmMkLst>
            </pc226:cmChg>
          </p:ext>
        </pc:ext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nhs.sharepoint.com/sites/msteams_8b2ef9-NHSidigitalreturn/Shared%20Documents/NHSi%20digital%20return/CHPPD%20Oct%2020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nhs.sharepoint.com/sites/msteams_8b2ef9-NHSidigitalreturn/Shared%20Documents/NHSi%20digital%20return/CHPPD%20Oct%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Calibri"/>
                <a:ea typeface="Calibri"/>
                <a:cs typeface="Calibri"/>
              </a:defRPr>
            </a:pPr>
            <a:r>
              <a:rPr lang="en-GB" sz="1400"/>
              <a:t>Graph</a:t>
            </a:r>
            <a:r>
              <a:rPr lang="en-GB" sz="1400" baseline="0"/>
              <a:t> 8 </a:t>
            </a:r>
            <a:r>
              <a:rPr lang="en-GB" sz="1400"/>
              <a:t>Rosie Rota Fill %</a:t>
            </a:r>
          </a:p>
        </c:rich>
      </c:tx>
      <c:layout>
        <c:manualLayout>
          <c:xMode val="edge"/>
          <c:yMode val="edge"/>
          <c:x val="8.1460531315024745E-2"/>
          <c:y val="3.2523312804726139E-2"/>
        </c:manualLayout>
      </c:layout>
      <c:overlay val="0"/>
      <c:spPr>
        <a:noFill/>
        <a:ln w="25400">
          <a:noFill/>
        </a:ln>
      </c:spPr>
    </c:title>
    <c:autoTitleDeleted val="0"/>
    <c:plotArea>
      <c:layout>
        <c:manualLayout>
          <c:layoutTarget val="inner"/>
          <c:xMode val="edge"/>
          <c:yMode val="edge"/>
          <c:x val="0.10200727518719704"/>
          <c:y val="0.1948033845453522"/>
          <c:w val="0.86129801956573615"/>
          <c:h val="0.58511977549435934"/>
        </c:manualLayout>
      </c:layout>
      <c:lineChart>
        <c:grouping val="standard"/>
        <c:varyColors val="0"/>
        <c:ser>
          <c:idx val="0"/>
          <c:order val="0"/>
          <c:tx>
            <c:strRef>
              <c:f>Trends!$A$64</c:f>
              <c:strCache>
                <c:ptCount val="1"/>
                <c:pt idx="0">
                  <c:v>RM</c:v>
                </c:pt>
              </c:strCache>
            </c:strRef>
          </c:tx>
          <c:spPr>
            <a:ln w="25400">
              <a:solidFill>
                <a:srgbClr val="0070C0"/>
              </a:solidFill>
              <a:prstDash val="solid"/>
            </a:ln>
          </c:spPr>
          <c:marker>
            <c:symbol val="none"/>
          </c:marker>
          <c:cat>
            <c:numRef>
              <c:f>Trends!$C$63:$BC$63</c:f>
              <c:numCache>
                <c:formatCode>mmm\-yy</c:formatCode>
                <c:ptCount val="13"/>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pt idx="12">
                  <c:v>45200</c:v>
                </c:pt>
              </c:numCache>
            </c:numRef>
          </c:cat>
          <c:val>
            <c:numRef>
              <c:f>Trends!$C$64:$BC$64</c:f>
              <c:numCache>
                <c:formatCode>General</c:formatCode>
                <c:ptCount val="13"/>
                <c:pt idx="0">
                  <c:v>84</c:v>
                </c:pt>
                <c:pt idx="1">
                  <c:v>93.2</c:v>
                </c:pt>
                <c:pt idx="2">
                  <c:v>93.6</c:v>
                </c:pt>
                <c:pt idx="3">
                  <c:v>94.8</c:v>
                </c:pt>
                <c:pt idx="4">
                  <c:v>96</c:v>
                </c:pt>
                <c:pt idx="5">
                  <c:v>89.1</c:v>
                </c:pt>
                <c:pt idx="6">
                  <c:v>95.6</c:v>
                </c:pt>
                <c:pt idx="7">
                  <c:v>98.7</c:v>
                </c:pt>
                <c:pt idx="8">
                  <c:v>94.7</c:v>
                </c:pt>
                <c:pt idx="9">
                  <c:v>97.5</c:v>
                </c:pt>
                <c:pt idx="10">
                  <c:v>92.5</c:v>
                </c:pt>
                <c:pt idx="11">
                  <c:v>93.1</c:v>
                </c:pt>
                <c:pt idx="12">
                  <c:v>95</c:v>
                </c:pt>
              </c:numCache>
            </c:numRef>
          </c:val>
          <c:smooth val="0"/>
          <c:extLst>
            <c:ext xmlns:c16="http://schemas.microsoft.com/office/drawing/2014/chart" uri="{C3380CC4-5D6E-409C-BE32-E72D297353CC}">
              <c16:uniqueId val="{00000000-4E77-462D-B7B2-764D9E77060C}"/>
            </c:ext>
          </c:extLst>
        </c:ser>
        <c:ser>
          <c:idx val="1"/>
          <c:order val="1"/>
          <c:tx>
            <c:strRef>
              <c:f>Trends!$A$65</c:f>
              <c:strCache>
                <c:ptCount val="1"/>
                <c:pt idx="0">
                  <c:v>MSW</c:v>
                </c:pt>
              </c:strCache>
            </c:strRef>
          </c:tx>
          <c:spPr>
            <a:ln w="25400">
              <a:solidFill>
                <a:srgbClr val="83C937"/>
              </a:solidFill>
              <a:prstDash val="solid"/>
            </a:ln>
          </c:spPr>
          <c:marker>
            <c:symbol val="none"/>
          </c:marker>
          <c:cat>
            <c:numRef>
              <c:f>Trends!$C$63:$BC$63</c:f>
              <c:numCache>
                <c:formatCode>mmm\-yy</c:formatCode>
                <c:ptCount val="13"/>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pt idx="12">
                  <c:v>45200</c:v>
                </c:pt>
              </c:numCache>
            </c:numRef>
          </c:cat>
          <c:val>
            <c:numRef>
              <c:f>Trends!$C$65:$BC$65</c:f>
              <c:numCache>
                <c:formatCode>General</c:formatCode>
                <c:ptCount val="13"/>
                <c:pt idx="0">
                  <c:v>87</c:v>
                </c:pt>
                <c:pt idx="1">
                  <c:v>87.6</c:v>
                </c:pt>
                <c:pt idx="2">
                  <c:v>77.7</c:v>
                </c:pt>
                <c:pt idx="3">
                  <c:v>78.900000000000006</c:v>
                </c:pt>
                <c:pt idx="4">
                  <c:v>87</c:v>
                </c:pt>
                <c:pt idx="5">
                  <c:v>86.6</c:v>
                </c:pt>
                <c:pt idx="6">
                  <c:v>89.8</c:v>
                </c:pt>
                <c:pt idx="7">
                  <c:v>89.3</c:v>
                </c:pt>
                <c:pt idx="8">
                  <c:v>84.5</c:v>
                </c:pt>
                <c:pt idx="9">
                  <c:v>82.2</c:v>
                </c:pt>
                <c:pt idx="10">
                  <c:v>81.2</c:v>
                </c:pt>
                <c:pt idx="11">
                  <c:v>83.4</c:v>
                </c:pt>
                <c:pt idx="12">
                  <c:v>74</c:v>
                </c:pt>
              </c:numCache>
            </c:numRef>
          </c:val>
          <c:smooth val="0"/>
          <c:extLst>
            <c:ext xmlns:c16="http://schemas.microsoft.com/office/drawing/2014/chart" uri="{C3380CC4-5D6E-409C-BE32-E72D297353CC}">
              <c16:uniqueId val="{00000001-4E77-462D-B7B2-764D9E77060C}"/>
            </c:ext>
          </c:extLst>
        </c:ser>
        <c:ser>
          <c:idx val="2"/>
          <c:order val="2"/>
          <c:tx>
            <c:strRef>
              <c:f>Trends!$A$66</c:f>
              <c:strCache>
                <c:ptCount val="1"/>
                <c:pt idx="0">
                  <c:v>Overall </c:v>
                </c:pt>
              </c:strCache>
            </c:strRef>
          </c:tx>
          <c:spPr>
            <a:ln>
              <a:solidFill>
                <a:srgbClr val="FF0000"/>
              </a:solidFill>
            </a:ln>
          </c:spPr>
          <c:marker>
            <c:symbol val="none"/>
          </c:marker>
          <c:cat>
            <c:numRef>
              <c:f>Trends!$C$63:$BC$63</c:f>
              <c:numCache>
                <c:formatCode>mmm\-yy</c:formatCode>
                <c:ptCount val="13"/>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pt idx="12">
                  <c:v>45200</c:v>
                </c:pt>
              </c:numCache>
            </c:numRef>
          </c:cat>
          <c:val>
            <c:numRef>
              <c:f>Trends!$C$66:$BC$66</c:f>
              <c:numCache>
                <c:formatCode>General</c:formatCode>
                <c:ptCount val="13"/>
                <c:pt idx="0">
                  <c:v>85</c:v>
                </c:pt>
                <c:pt idx="1">
                  <c:v>91.4</c:v>
                </c:pt>
                <c:pt idx="2">
                  <c:v>88.4</c:v>
                </c:pt>
                <c:pt idx="3">
                  <c:v>89.5</c:v>
                </c:pt>
                <c:pt idx="4">
                  <c:v>93</c:v>
                </c:pt>
                <c:pt idx="5">
                  <c:v>88.3</c:v>
                </c:pt>
                <c:pt idx="6">
                  <c:v>93.7</c:v>
                </c:pt>
                <c:pt idx="7">
                  <c:v>95.7</c:v>
                </c:pt>
                <c:pt idx="8">
                  <c:v>91.4</c:v>
                </c:pt>
                <c:pt idx="9">
                  <c:v>92.8</c:v>
                </c:pt>
                <c:pt idx="10">
                  <c:v>88.9</c:v>
                </c:pt>
                <c:pt idx="11">
                  <c:v>90</c:v>
                </c:pt>
                <c:pt idx="12">
                  <c:v>88</c:v>
                </c:pt>
              </c:numCache>
            </c:numRef>
          </c:val>
          <c:smooth val="0"/>
          <c:extLst>
            <c:ext xmlns:c16="http://schemas.microsoft.com/office/drawing/2014/chart" uri="{C3380CC4-5D6E-409C-BE32-E72D297353CC}">
              <c16:uniqueId val="{00000002-4E77-462D-B7B2-764D9E77060C}"/>
            </c:ext>
          </c:extLst>
        </c:ser>
        <c:dLbls>
          <c:showLegendKey val="0"/>
          <c:showVal val="0"/>
          <c:showCatName val="0"/>
          <c:showSerName val="0"/>
          <c:showPercent val="0"/>
          <c:showBubbleSize val="0"/>
        </c:dLbls>
        <c:smooth val="0"/>
        <c:axId val="161931648"/>
        <c:axId val="161933184"/>
      </c:lineChart>
      <c:dateAx>
        <c:axId val="161931648"/>
        <c:scaling>
          <c:orientation val="minMax"/>
        </c:scaling>
        <c:delete val="0"/>
        <c:axPos val="b"/>
        <c:numFmt formatCode="mmm\-yy" sourceLinked="0"/>
        <c:majorTickMark val="none"/>
        <c:minorTickMark val="none"/>
        <c:tickLblPos val="nextTo"/>
        <c:spPr>
          <a:ln w="3175">
            <a:solidFill>
              <a:srgbClr val="808080"/>
            </a:solidFill>
            <a:prstDash val="solid"/>
          </a:ln>
        </c:spPr>
        <c:txPr>
          <a:bodyPr rot="5400000" vert="horz"/>
          <a:lstStyle/>
          <a:p>
            <a:pPr>
              <a:defRPr sz="900" b="0" i="0" u="none" strike="noStrike" baseline="0">
                <a:solidFill>
                  <a:srgbClr val="000000"/>
                </a:solidFill>
                <a:latin typeface="Calibri"/>
                <a:ea typeface="Calibri"/>
                <a:cs typeface="Calibri"/>
              </a:defRPr>
            </a:pPr>
            <a:endParaRPr lang="en-US"/>
          </a:p>
        </c:txPr>
        <c:crossAx val="161933184"/>
        <c:crosses val="autoZero"/>
        <c:auto val="1"/>
        <c:lblOffset val="100"/>
        <c:baseTimeUnit val="months"/>
      </c:dateAx>
      <c:valAx>
        <c:axId val="161933184"/>
        <c:scaling>
          <c:orientation val="minMax"/>
          <c:min val="70"/>
        </c:scaling>
        <c:delete val="0"/>
        <c:axPos val="l"/>
        <c:majorGridlines>
          <c:spPr>
            <a:ln w="3175">
              <a:solidFill>
                <a:srgbClr val="808080"/>
              </a:solidFill>
              <a:prstDash val="solid"/>
            </a:ln>
          </c:spPr>
        </c:majorGridlines>
        <c:title>
          <c:tx>
            <c:rich>
              <a:bodyPr rot="0" vert="horz"/>
              <a:lstStyle/>
              <a:p>
                <a:pPr algn="ctr">
                  <a:defRPr sz="1000" b="1" i="0" u="none" strike="noStrike" baseline="0">
                    <a:solidFill>
                      <a:srgbClr val="000000"/>
                    </a:solidFill>
                    <a:latin typeface="Calibri"/>
                    <a:ea typeface="Calibri"/>
                    <a:cs typeface="Calibri"/>
                  </a:defRPr>
                </a:pPr>
                <a:r>
                  <a:rPr lang="en-GB"/>
                  <a:t>%</a:t>
                </a:r>
              </a:p>
            </c:rich>
          </c:tx>
          <c:layout/>
          <c:overlay val="0"/>
          <c:spPr>
            <a:noFill/>
            <a:ln w="25400">
              <a:noFill/>
            </a:ln>
          </c:spPr>
        </c:title>
        <c:numFmt formatCode="0" sourceLinked="0"/>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61931648"/>
        <c:crosses val="autoZero"/>
        <c:crossBetween val="between"/>
      </c:valAx>
      <c:spPr>
        <a:solidFill>
          <a:srgbClr val="FFFFFF"/>
        </a:solidFill>
        <a:ln w="25400">
          <a:noFill/>
        </a:ln>
      </c:spPr>
    </c:plotArea>
    <c:legend>
      <c:legendPos val="r"/>
      <c:layout>
        <c:manualLayout>
          <c:xMode val="edge"/>
          <c:yMode val="edge"/>
          <c:x val="0.81033727180231774"/>
          <c:y val="2.219482948018079E-3"/>
          <c:w val="0.18720302828975299"/>
          <c:h val="0.21475216584565268"/>
        </c:manualLayout>
      </c:layout>
      <c:overlay val="0"/>
      <c:spPr>
        <a:solidFill>
          <a:schemeClr val="bg1"/>
        </a:solidFill>
        <a:ln w="3175">
          <a:solidFill>
            <a:sysClr val="windowText" lastClr="000000"/>
          </a:solidFill>
        </a:ln>
      </c:spPr>
      <c:txPr>
        <a:bodyPr/>
        <a:lstStyle/>
        <a:p>
          <a:pPr>
            <a:defRPr sz="755"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i="0" u="none" strike="noStrike" baseline="0">
                <a:solidFill>
                  <a:srgbClr val="000000"/>
                </a:solidFill>
                <a:latin typeface="Calibri"/>
                <a:ea typeface="Calibri"/>
                <a:cs typeface="Calibri"/>
              </a:defRPr>
            </a:pPr>
            <a:r>
              <a:rPr lang="en-GB" sz="1200"/>
              <a:t>Graph</a:t>
            </a:r>
            <a:r>
              <a:rPr lang="en-GB" sz="1200" baseline="0"/>
              <a:t> 7 </a:t>
            </a:r>
            <a:r>
              <a:rPr lang="en-GB" sz="1200"/>
              <a:t>Number of wards reporting &lt; 90% rota fill</a:t>
            </a:r>
          </a:p>
        </c:rich>
      </c:tx>
      <c:layout>
        <c:manualLayout>
          <c:xMode val="edge"/>
          <c:yMode val="edge"/>
          <c:x val="6.7187742731384878E-2"/>
          <c:y val="2.5396825396825397E-2"/>
        </c:manualLayout>
      </c:layout>
      <c:overlay val="0"/>
      <c:spPr>
        <a:noFill/>
        <a:ln w="25400">
          <a:noFill/>
        </a:ln>
      </c:spPr>
    </c:title>
    <c:autoTitleDeleted val="0"/>
    <c:plotArea>
      <c:layout>
        <c:manualLayout>
          <c:layoutTarget val="inner"/>
          <c:xMode val="edge"/>
          <c:yMode val="edge"/>
          <c:x val="4.8847865897254934E-2"/>
          <c:y val="0.17810607007457402"/>
          <c:w val="0.91269003501100143"/>
          <c:h val="0.59850268623392333"/>
        </c:manualLayout>
      </c:layout>
      <c:lineChart>
        <c:grouping val="standard"/>
        <c:varyColors val="0"/>
        <c:ser>
          <c:idx val="0"/>
          <c:order val="0"/>
          <c:tx>
            <c:strRef>
              <c:f>Trends!$A$6</c:f>
              <c:strCache>
                <c:ptCount val="1"/>
                <c:pt idx="0">
                  <c:v>Overall &lt; 90%</c:v>
                </c:pt>
              </c:strCache>
            </c:strRef>
          </c:tx>
          <c:spPr>
            <a:ln>
              <a:solidFill>
                <a:srgbClr val="FF0000"/>
              </a:solidFill>
            </a:ln>
          </c:spPr>
          <c:marker>
            <c:symbol val="none"/>
          </c:marker>
          <c:cat>
            <c:numRef>
              <c:f>Trends!$B$5:$BC$5</c:f>
              <c:numCache>
                <c:formatCode>mmm\-yy</c:formatCode>
                <c:ptCount val="13"/>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pt idx="12">
                  <c:v>45200</c:v>
                </c:pt>
              </c:numCache>
            </c:numRef>
          </c:cat>
          <c:val>
            <c:numRef>
              <c:f>Trends!$B$6:$BC$6</c:f>
              <c:numCache>
                <c:formatCode>General</c:formatCode>
                <c:ptCount val="13"/>
                <c:pt idx="0">
                  <c:v>19</c:v>
                </c:pt>
                <c:pt idx="1">
                  <c:v>7</c:v>
                </c:pt>
                <c:pt idx="2">
                  <c:v>19</c:v>
                </c:pt>
                <c:pt idx="3">
                  <c:v>10</c:v>
                </c:pt>
                <c:pt idx="4">
                  <c:v>9</c:v>
                </c:pt>
                <c:pt idx="5">
                  <c:v>18</c:v>
                </c:pt>
                <c:pt idx="6">
                  <c:v>12</c:v>
                </c:pt>
                <c:pt idx="7">
                  <c:v>8</c:v>
                </c:pt>
                <c:pt idx="8">
                  <c:v>8</c:v>
                </c:pt>
                <c:pt idx="9">
                  <c:v>15</c:v>
                </c:pt>
                <c:pt idx="10">
                  <c:v>17</c:v>
                </c:pt>
                <c:pt idx="11">
                  <c:v>11</c:v>
                </c:pt>
                <c:pt idx="12">
                  <c:v>15</c:v>
                </c:pt>
              </c:numCache>
            </c:numRef>
          </c:val>
          <c:smooth val="0"/>
          <c:extLst>
            <c:ext xmlns:c16="http://schemas.microsoft.com/office/drawing/2014/chart" uri="{C3380CC4-5D6E-409C-BE32-E72D297353CC}">
              <c16:uniqueId val="{00000000-42CB-41A3-A46A-352E410EA01F}"/>
            </c:ext>
          </c:extLst>
        </c:ser>
        <c:ser>
          <c:idx val="1"/>
          <c:order val="1"/>
          <c:tx>
            <c:strRef>
              <c:f>Trends!$A$7</c:f>
              <c:strCache>
                <c:ptCount val="1"/>
                <c:pt idx="0">
                  <c:v>RN/RM &lt; 90%</c:v>
                </c:pt>
              </c:strCache>
            </c:strRef>
          </c:tx>
          <c:spPr>
            <a:ln>
              <a:solidFill>
                <a:srgbClr val="0070C0"/>
              </a:solidFill>
            </a:ln>
          </c:spPr>
          <c:marker>
            <c:symbol val="none"/>
          </c:marker>
          <c:cat>
            <c:numRef>
              <c:f>Trends!$B$5:$BC$5</c:f>
              <c:numCache>
                <c:formatCode>mmm\-yy</c:formatCode>
                <c:ptCount val="13"/>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pt idx="12">
                  <c:v>45200</c:v>
                </c:pt>
              </c:numCache>
            </c:numRef>
          </c:cat>
          <c:val>
            <c:numRef>
              <c:f>Trends!$B$7:$BC$7</c:f>
              <c:numCache>
                <c:formatCode>General</c:formatCode>
                <c:ptCount val="13"/>
                <c:pt idx="0">
                  <c:v>16</c:v>
                </c:pt>
                <c:pt idx="1">
                  <c:v>3</c:v>
                </c:pt>
                <c:pt idx="2">
                  <c:v>16</c:v>
                </c:pt>
                <c:pt idx="3">
                  <c:v>5</c:v>
                </c:pt>
                <c:pt idx="4">
                  <c:v>3</c:v>
                </c:pt>
                <c:pt idx="5">
                  <c:v>10</c:v>
                </c:pt>
                <c:pt idx="6">
                  <c:v>8</c:v>
                </c:pt>
                <c:pt idx="7">
                  <c:v>2</c:v>
                </c:pt>
                <c:pt idx="8">
                  <c:v>5</c:v>
                </c:pt>
                <c:pt idx="9">
                  <c:v>10</c:v>
                </c:pt>
                <c:pt idx="10">
                  <c:v>24</c:v>
                </c:pt>
                <c:pt idx="11">
                  <c:v>11</c:v>
                </c:pt>
                <c:pt idx="12">
                  <c:v>13</c:v>
                </c:pt>
              </c:numCache>
            </c:numRef>
          </c:val>
          <c:smooth val="0"/>
          <c:extLst>
            <c:ext xmlns:c16="http://schemas.microsoft.com/office/drawing/2014/chart" uri="{C3380CC4-5D6E-409C-BE32-E72D297353CC}">
              <c16:uniqueId val="{00000001-42CB-41A3-A46A-352E410EA01F}"/>
            </c:ext>
          </c:extLst>
        </c:ser>
        <c:ser>
          <c:idx val="2"/>
          <c:order val="2"/>
          <c:tx>
            <c:strRef>
              <c:f>Trends!$A$8</c:f>
              <c:strCache>
                <c:ptCount val="1"/>
                <c:pt idx="0">
                  <c:v>HCSW &lt; 90%</c:v>
                </c:pt>
              </c:strCache>
            </c:strRef>
          </c:tx>
          <c:marker>
            <c:symbol val="none"/>
          </c:marker>
          <c:cat>
            <c:numRef>
              <c:f>Trends!$B$5:$BC$5</c:f>
              <c:numCache>
                <c:formatCode>mmm\-yy</c:formatCode>
                <c:ptCount val="13"/>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pt idx="12">
                  <c:v>45200</c:v>
                </c:pt>
              </c:numCache>
            </c:numRef>
          </c:cat>
          <c:val>
            <c:numRef>
              <c:f>Trends!$B$8:$BC$8</c:f>
              <c:numCache>
                <c:formatCode>General</c:formatCode>
                <c:ptCount val="13"/>
                <c:pt idx="0">
                  <c:v>22</c:v>
                </c:pt>
                <c:pt idx="1">
                  <c:v>18</c:v>
                </c:pt>
                <c:pt idx="2">
                  <c:v>25</c:v>
                </c:pt>
                <c:pt idx="3">
                  <c:v>18</c:v>
                </c:pt>
                <c:pt idx="4">
                  <c:v>17</c:v>
                </c:pt>
                <c:pt idx="5">
                  <c:v>20</c:v>
                </c:pt>
                <c:pt idx="6">
                  <c:v>19</c:v>
                </c:pt>
                <c:pt idx="7">
                  <c:v>18</c:v>
                </c:pt>
                <c:pt idx="8">
                  <c:v>14</c:v>
                </c:pt>
                <c:pt idx="9">
                  <c:v>20</c:v>
                </c:pt>
                <c:pt idx="10">
                  <c:v>20</c:v>
                </c:pt>
                <c:pt idx="11">
                  <c:v>19</c:v>
                </c:pt>
                <c:pt idx="12">
                  <c:v>17</c:v>
                </c:pt>
              </c:numCache>
            </c:numRef>
          </c:val>
          <c:smooth val="0"/>
          <c:extLst>
            <c:ext xmlns:c16="http://schemas.microsoft.com/office/drawing/2014/chart" uri="{C3380CC4-5D6E-409C-BE32-E72D297353CC}">
              <c16:uniqueId val="{00000002-42CB-41A3-A46A-352E410EA01F}"/>
            </c:ext>
          </c:extLst>
        </c:ser>
        <c:dLbls>
          <c:showLegendKey val="0"/>
          <c:showVal val="0"/>
          <c:showCatName val="0"/>
          <c:showSerName val="0"/>
          <c:showPercent val="0"/>
          <c:showBubbleSize val="0"/>
        </c:dLbls>
        <c:smooth val="0"/>
        <c:axId val="161890304"/>
        <c:axId val="161891840"/>
      </c:lineChart>
      <c:dateAx>
        <c:axId val="161890304"/>
        <c:scaling>
          <c:orientation val="minMax"/>
        </c:scaling>
        <c:delete val="0"/>
        <c:axPos val="b"/>
        <c:numFmt formatCode="mmm\-yy" sourceLinked="0"/>
        <c:majorTickMark val="none"/>
        <c:minorTickMark val="none"/>
        <c:tickLblPos val="nextTo"/>
        <c:spPr>
          <a:ln w="3175">
            <a:solidFill>
              <a:srgbClr val="808080"/>
            </a:solidFill>
            <a:prstDash val="solid"/>
          </a:ln>
        </c:spPr>
        <c:txPr>
          <a:bodyPr rot="5400000" vert="horz"/>
          <a:lstStyle/>
          <a:p>
            <a:pPr>
              <a:defRPr sz="900" b="0" i="0" u="none" strike="noStrike" baseline="0">
                <a:solidFill>
                  <a:srgbClr val="000000"/>
                </a:solidFill>
                <a:latin typeface="Calibri"/>
                <a:ea typeface="Calibri"/>
                <a:cs typeface="Calibri"/>
              </a:defRPr>
            </a:pPr>
            <a:endParaRPr lang="en-US"/>
          </a:p>
        </c:txPr>
        <c:crossAx val="161891840"/>
        <c:crosses val="autoZero"/>
        <c:auto val="1"/>
        <c:lblOffset val="100"/>
        <c:baseTimeUnit val="months"/>
      </c:dateAx>
      <c:valAx>
        <c:axId val="161891840"/>
        <c:scaling>
          <c:orientation val="minMax"/>
        </c:scaling>
        <c:delete val="0"/>
        <c:axPos val="l"/>
        <c:majorGridlines>
          <c:spPr>
            <a:ln w="3175">
              <a:solidFill>
                <a:srgbClr val="808080"/>
              </a:solidFill>
              <a:prstDash val="solid"/>
            </a:ln>
          </c:spPr>
        </c:majorGridlines>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61890304"/>
        <c:crosses val="autoZero"/>
        <c:crossBetween val="between"/>
      </c:valAx>
      <c:spPr>
        <a:solidFill>
          <a:srgbClr val="FFFFFF"/>
        </a:solidFill>
        <a:ln w="25400">
          <a:noFill/>
        </a:ln>
      </c:spPr>
    </c:plotArea>
    <c:legend>
      <c:legendPos val="r"/>
      <c:layout>
        <c:manualLayout>
          <c:xMode val="edge"/>
          <c:yMode val="edge"/>
          <c:x val="0.80431946871410742"/>
          <c:y val="4.2342489010861219E-3"/>
          <c:w val="0.18831895137545412"/>
          <c:h val="0.21842361094960114"/>
        </c:manualLayout>
      </c:layout>
      <c:overlay val="0"/>
      <c:spPr>
        <a:solidFill>
          <a:schemeClr val="bg1"/>
        </a:solidFill>
        <a:ln w="3175">
          <a:solidFill>
            <a:sysClr val="windowText" lastClr="000000"/>
          </a:solidFill>
        </a:ln>
      </c:spPr>
      <c:txPr>
        <a:bodyPr/>
        <a:lstStyle/>
        <a:p>
          <a:pPr>
            <a:defRPr sz="90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sz="quarter" idx="1"/>
          </p:nvPr>
        </p:nvSpPr>
        <p:spPr>
          <a:xfrm>
            <a:off x="4023092" y="0"/>
            <a:ext cx="3077739" cy="513428"/>
          </a:xfrm>
          <a:prstGeom prst="rect">
            <a:avLst/>
          </a:prstGeom>
        </p:spPr>
        <p:txBody>
          <a:bodyPr vert="horz" lIns="99057" tIns="49528" rIns="99057" bIns="49528" rtlCol="0"/>
          <a:lstStyle>
            <a:lvl1pPr algn="r">
              <a:defRPr sz="1300"/>
            </a:lvl1pPr>
          </a:lstStyle>
          <a:p>
            <a:fld id="{1E1129E1-D328-B746-9CC0-7B9EBF8223D7}" type="datetimeFigureOut">
              <a:t>12/7/2023</a:t>
            </a:fld>
            <a:endParaRPr lang="en-US"/>
          </a:p>
        </p:txBody>
      </p:sp>
      <p:sp>
        <p:nvSpPr>
          <p:cNvPr id="4" name="Footer Placeholder 3"/>
          <p:cNvSpPr>
            <a:spLocks noGrp="1"/>
          </p:cNvSpPr>
          <p:nvPr>
            <p:ph type="ftr" sz="quarter" idx="2"/>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5" name="Slide Number Placeholder 4"/>
          <p:cNvSpPr>
            <a:spLocks noGrp="1"/>
          </p:cNvSpPr>
          <p:nvPr>
            <p:ph type="sldNum" sz="quarter" idx="3"/>
          </p:nvPr>
        </p:nvSpPr>
        <p:spPr>
          <a:xfrm>
            <a:off x="4023092" y="9719598"/>
            <a:ext cx="3077739" cy="513427"/>
          </a:xfrm>
          <a:prstGeom prst="rect">
            <a:avLst/>
          </a:prstGeom>
        </p:spPr>
        <p:txBody>
          <a:bodyPr vert="horz" lIns="99057" tIns="49528" rIns="99057" bIns="49528" rtlCol="0" anchor="b"/>
          <a:lstStyle>
            <a:lvl1pPr algn="r">
              <a:defRPr sz="1300"/>
            </a:lvl1pPr>
          </a:lstStyle>
          <a:p>
            <a:fld id="{8E987601-8A91-7446-886B-751609DB2936}" type="slidenum">
              <a:t>‹#›</a:t>
            </a:fld>
            <a:endParaRPr lang="en-US"/>
          </a:p>
        </p:txBody>
      </p:sp>
    </p:spTree>
    <p:extLst>
      <p:ext uri="{BB962C8B-B14F-4D97-AF65-F5344CB8AC3E}">
        <p14:creationId xmlns:p14="http://schemas.microsoft.com/office/powerpoint/2010/main" val="53373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40B0DB40-3F96-CC4B-84D4-CD6F986D22BD}" type="datetimeFigureOut">
              <a:t>12/7/2023</a:t>
            </a:fld>
            <a:endParaRPr lang="en-US"/>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B3E1EA6D-1D97-C245-97DB-427E6C7389DC}" type="slidenum">
              <a:t>‹#›</a:t>
            </a:fld>
            <a:endParaRPr lang="en-US"/>
          </a:p>
        </p:txBody>
      </p:sp>
    </p:spTree>
    <p:extLst>
      <p:ext uri="{BB962C8B-B14F-4D97-AF65-F5344CB8AC3E}">
        <p14:creationId xmlns:p14="http://schemas.microsoft.com/office/powerpoint/2010/main" val="160516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EA6D-1D97-C245-97DB-427E6C7389DC}" type="slidenum">
              <a:rPr lang="uk-UA"/>
              <a:t>1</a:t>
            </a:fld>
            <a:endParaRPr lang="uk-UA"/>
          </a:p>
        </p:txBody>
      </p:sp>
    </p:spTree>
    <p:extLst>
      <p:ext uri="{BB962C8B-B14F-4D97-AF65-F5344CB8AC3E}">
        <p14:creationId xmlns:p14="http://schemas.microsoft.com/office/powerpoint/2010/main" val="826195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E1EA6D-1D97-C245-97DB-427E6C7389DC}" type="slidenum">
              <a:rPr lang="en-GB" smtClean="0"/>
              <a:t>15</a:t>
            </a:fld>
            <a:endParaRPr lang="en-GB"/>
          </a:p>
        </p:txBody>
      </p:sp>
    </p:spTree>
    <p:extLst>
      <p:ext uri="{BB962C8B-B14F-4D97-AF65-F5344CB8AC3E}">
        <p14:creationId xmlns:p14="http://schemas.microsoft.com/office/powerpoint/2010/main" val="1486913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2</a:t>
            </a:fld>
            <a:endParaRPr lang="uk-UA"/>
          </a:p>
        </p:txBody>
      </p:sp>
    </p:spTree>
    <p:extLst>
      <p:ext uri="{BB962C8B-B14F-4D97-AF65-F5344CB8AC3E}">
        <p14:creationId xmlns:p14="http://schemas.microsoft.com/office/powerpoint/2010/main" val="244938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3</a:t>
            </a:fld>
            <a:endParaRPr lang="uk-UA"/>
          </a:p>
        </p:txBody>
      </p:sp>
    </p:spTree>
    <p:extLst>
      <p:ext uri="{BB962C8B-B14F-4D97-AF65-F5344CB8AC3E}">
        <p14:creationId xmlns:p14="http://schemas.microsoft.com/office/powerpoint/2010/main" val="365030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4</a:t>
            </a:fld>
            <a:endParaRPr lang="uk-UA"/>
          </a:p>
        </p:txBody>
      </p:sp>
    </p:spTree>
    <p:extLst>
      <p:ext uri="{BB962C8B-B14F-4D97-AF65-F5344CB8AC3E}">
        <p14:creationId xmlns:p14="http://schemas.microsoft.com/office/powerpoint/2010/main" val="229122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1EA6D-1D97-C245-97DB-427E6C7389DC}" type="slidenum">
              <a:rPr kumimoji="0" lang="uk-UA"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uk-U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12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6</a:t>
            </a:fld>
            <a:endParaRPr lang="uk-UA"/>
          </a:p>
        </p:txBody>
      </p:sp>
    </p:spTree>
    <p:extLst>
      <p:ext uri="{BB962C8B-B14F-4D97-AF65-F5344CB8AC3E}">
        <p14:creationId xmlns:p14="http://schemas.microsoft.com/office/powerpoint/2010/main" val="370794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7</a:t>
            </a:fld>
            <a:endParaRPr lang="uk-UA"/>
          </a:p>
        </p:txBody>
      </p:sp>
    </p:spTree>
    <p:extLst>
      <p:ext uri="{BB962C8B-B14F-4D97-AF65-F5344CB8AC3E}">
        <p14:creationId xmlns:p14="http://schemas.microsoft.com/office/powerpoint/2010/main" val="1907471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E1EA6D-1D97-C245-97DB-427E6C7389DC}" type="slidenum">
              <a:rPr lang="en-GB" smtClean="0"/>
              <a:t>8</a:t>
            </a:fld>
            <a:endParaRPr lang="en-GB"/>
          </a:p>
        </p:txBody>
      </p:sp>
    </p:spTree>
    <p:extLst>
      <p:ext uri="{BB962C8B-B14F-4D97-AF65-F5344CB8AC3E}">
        <p14:creationId xmlns:p14="http://schemas.microsoft.com/office/powerpoint/2010/main" val="78443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E1EA6D-1D97-C245-97DB-427E6C7389DC}" type="slidenum">
              <a:rPr lang="en-GB" smtClean="0"/>
              <a:t>9</a:t>
            </a:fld>
            <a:endParaRPr lang="en-GB"/>
          </a:p>
        </p:txBody>
      </p:sp>
    </p:spTree>
    <p:extLst>
      <p:ext uri="{BB962C8B-B14F-4D97-AF65-F5344CB8AC3E}">
        <p14:creationId xmlns:p14="http://schemas.microsoft.com/office/powerpoint/2010/main" val="1692136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Style 1">
    <p:spTree>
      <p:nvGrpSpPr>
        <p:cNvPr id="1" name=""/>
        <p:cNvGrpSpPr/>
        <p:nvPr/>
      </p:nvGrpSpPr>
      <p:grpSpPr>
        <a:xfrm>
          <a:off x="0" y="0"/>
          <a:ext cx="0" cy="0"/>
          <a:chOff x="0" y="0"/>
          <a:chExt cx="0" cy="0"/>
        </a:xfrm>
      </p:grpSpPr>
      <p:cxnSp>
        <p:nvCxnSpPr>
          <p:cNvPr id="26" name="Straight Connector 25"/>
          <p:cNvCxnSpPr/>
          <p:nvPr userDrawn="1"/>
        </p:nvCxnSpPr>
        <p:spPr>
          <a:xfrm>
            <a:off x="66456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10615064" y="3961685"/>
            <a:ext cx="1229989" cy="1231106"/>
          </a:xfrm>
          <a:prstGeom prst="rect">
            <a:avLst/>
          </a:prstGeom>
          <a:noFill/>
        </p:spPr>
        <p:txBody>
          <a:bodyPr wrap="square" lIns="0" tIns="0" rIns="0" bIns="0" rtlCol="0">
            <a:spAutoFit/>
          </a:bodyPr>
          <a:lstStyle/>
          <a:p>
            <a:pPr algn="r"/>
            <a:r>
              <a:rPr lang="en-US" sz="2000" b="1">
                <a:solidFill>
                  <a:srgbClr val="0067A5"/>
                </a:solidFill>
                <a:latin typeface="Arial" charset="0"/>
                <a:ea typeface="Arial" charset="0"/>
                <a:cs typeface="Arial" charset="0"/>
              </a:rPr>
              <a:t>Together</a:t>
            </a:r>
          </a:p>
          <a:p>
            <a:pPr algn="r"/>
            <a:r>
              <a:rPr lang="en-US" sz="2000" b="1">
                <a:latin typeface="Arial" charset="0"/>
                <a:ea typeface="Arial" charset="0"/>
                <a:cs typeface="Arial" charset="0"/>
              </a:rPr>
              <a:t>Safe</a:t>
            </a:r>
          </a:p>
          <a:p>
            <a:pPr algn="r"/>
            <a:r>
              <a:rPr lang="en-US" sz="2000" b="1">
                <a:latin typeface="Arial" charset="0"/>
                <a:ea typeface="Arial" charset="0"/>
                <a:cs typeface="Arial" charset="0"/>
              </a:rPr>
              <a:t>Kind</a:t>
            </a:r>
          </a:p>
          <a:p>
            <a:pPr algn="r"/>
            <a:r>
              <a:rPr lang="en-US" sz="2000" b="1">
                <a:latin typeface="Arial" charset="0"/>
                <a:ea typeface="Arial" charset="0"/>
                <a:cs typeface="Arial" charset="0"/>
              </a:rPr>
              <a:t>Excellent</a:t>
            </a:r>
          </a:p>
        </p:txBody>
      </p:sp>
      <p:sp>
        <p:nvSpPr>
          <p:cNvPr id="44" name="Content Placeholder 43"/>
          <p:cNvSpPr>
            <a:spLocks noGrp="1"/>
          </p:cNvSpPr>
          <p:nvPr>
            <p:ph sz="quarter" idx="13" hasCustomPrompt="1"/>
          </p:nvPr>
        </p:nvSpPr>
        <p:spPr>
          <a:xfrm>
            <a:off x="307497" y="411163"/>
            <a:ext cx="5818188" cy="3484181"/>
          </a:xfrm>
          <a:prstGeom prst="rect">
            <a:avLst/>
          </a:prstGeom>
        </p:spPr>
        <p:txBody>
          <a:bodyPr lIns="0" tIns="0" rIns="0" bIns="0"/>
          <a:lstStyle>
            <a:lvl1pPr marL="0" indent="0">
              <a:buNone/>
              <a:defRPr sz="7000" b="1" baseline="0">
                <a:latin typeface="Arial" charset="0"/>
                <a:ea typeface="Arial" charset="0"/>
                <a:cs typeface="Arial" charset="0"/>
              </a:defRPr>
            </a:lvl1pPr>
            <a:lvl2pPr>
              <a:defRPr sz="2000" b="1">
                <a:latin typeface="Arial" charset="0"/>
                <a:ea typeface="Arial" charset="0"/>
                <a:cs typeface="Arial" charset="0"/>
              </a:defRPr>
            </a:lvl2pPr>
            <a:lvl3pPr>
              <a:defRPr sz="2000">
                <a:latin typeface="Arial" charset="0"/>
                <a:ea typeface="Arial" charset="0"/>
                <a:cs typeface="Arial" charset="0"/>
              </a:defRPr>
            </a:lvl3pPr>
            <a:lvl4pPr>
              <a:defRPr sz="1600" b="1">
                <a:latin typeface="Arial" charset="0"/>
                <a:ea typeface="Arial" charset="0"/>
                <a:cs typeface="Arial" charset="0"/>
              </a:defRPr>
            </a:lvl4pPr>
            <a:lvl5pPr>
              <a:defRPr sz="1200">
                <a:latin typeface="Arial" charset="0"/>
                <a:ea typeface="Arial" charset="0"/>
                <a:cs typeface="Arial" charset="0"/>
              </a:defRPr>
            </a:lvl5pPr>
          </a:lstStyle>
          <a:p>
            <a:pPr lvl="0"/>
            <a:r>
              <a:rPr lang="en-US"/>
              <a:t>Add doc. heading here</a:t>
            </a:r>
          </a:p>
        </p:txBody>
      </p:sp>
      <p:sp>
        <p:nvSpPr>
          <p:cNvPr id="50" name="Content Placeholder 49"/>
          <p:cNvSpPr>
            <a:spLocks noGrp="1"/>
          </p:cNvSpPr>
          <p:nvPr>
            <p:ph sz="quarter" idx="15" hasCustomPrompt="1"/>
          </p:nvPr>
        </p:nvSpPr>
        <p:spPr>
          <a:xfrm>
            <a:off x="307975" y="6373801"/>
            <a:ext cx="4748213" cy="374471"/>
          </a:xfrm>
          <a:prstGeom prst="rect">
            <a:avLst/>
          </a:prstGeom>
        </p:spPr>
        <p:txBody>
          <a:bodyPr lIns="0" tIns="0" rIns="0" bIns="0"/>
          <a:lstStyle>
            <a:lvl1pPr marL="0" indent="0">
              <a:buNone/>
              <a:defRPr sz="1200" b="1" i="0">
                <a:latin typeface="Arial" charset="0"/>
                <a:ea typeface="Arial" charset="0"/>
                <a:cs typeface="Arial" charset="0"/>
              </a:defRPr>
            </a:lvl1pPr>
          </a:lstStyle>
          <a:p>
            <a:pPr lvl="0"/>
            <a:r>
              <a:rPr lang="en-US"/>
              <a:t>Add date here</a:t>
            </a:r>
          </a:p>
        </p:txBody>
      </p:sp>
      <p:sp>
        <p:nvSpPr>
          <p:cNvPr id="55" name="Content Placeholder 54"/>
          <p:cNvSpPr>
            <a:spLocks noGrp="1"/>
          </p:cNvSpPr>
          <p:nvPr>
            <p:ph sz="quarter" idx="16" hasCustomPrompt="1"/>
          </p:nvPr>
        </p:nvSpPr>
        <p:spPr>
          <a:xfrm>
            <a:off x="307975" y="4267200"/>
            <a:ext cx="5818188" cy="1604963"/>
          </a:xfrm>
          <a:prstGeom prst="rect">
            <a:avLst/>
          </a:prstGeom>
        </p:spPr>
        <p:txBody>
          <a:bodyPr lIns="0" tIns="0" rIns="0" bIns="0"/>
          <a:lstStyle>
            <a:lvl1pPr marL="0" indent="0">
              <a:lnSpc>
                <a:spcPct val="100000"/>
              </a:lnSpc>
              <a:spcAft>
                <a:spcPts val="0"/>
              </a:spcAft>
              <a:buNone/>
              <a:defRPr sz="2000" b="1" baseline="0">
                <a:latin typeface="Arial" charset="0"/>
                <a:ea typeface="Arial" charset="0"/>
                <a:cs typeface="Arial" charset="0"/>
              </a:defRPr>
            </a:lvl1pPr>
            <a:lvl2pPr marL="0" indent="0">
              <a:lnSpc>
                <a:spcPct val="100000"/>
              </a:lnSpc>
              <a:buNone/>
              <a:tabLst/>
              <a:defRPr sz="2000" baseline="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Add author’s name here</a:t>
            </a:r>
          </a:p>
          <a:p>
            <a:pPr lvl="1"/>
            <a:r>
              <a:rPr lang="en-US"/>
              <a:t>Add author’s title here</a:t>
            </a:r>
          </a:p>
        </p:txBody>
      </p:sp>
      <p:sp>
        <p:nvSpPr>
          <p:cNvPr id="12" name="Rectangle 11"/>
          <p:cNvSpPr/>
          <p:nvPr userDrawn="1"/>
        </p:nvSpPr>
        <p:spPr>
          <a:xfrm>
            <a:off x="6655125" y="5562818"/>
            <a:ext cx="1284595" cy="1295182"/>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p:cNvSpPr/>
          <p:nvPr userDrawn="1"/>
        </p:nvSpPr>
        <p:spPr>
          <a:xfrm>
            <a:off x="7930195" y="5562818"/>
            <a:ext cx="4261805" cy="1295182"/>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6645600" y="5562818"/>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908" y="176334"/>
            <a:ext cx="2958313" cy="1436232"/>
          </a:xfrm>
          <a:prstGeom prst="rect">
            <a:avLst/>
          </a:prstGeom>
        </p:spPr>
      </p:pic>
      <p:cxnSp>
        <p:nvCxnSpPr>
          <p:cNvPr id="3" name="Straight Connector 2"/>
          <p:cNvCxnSpPr/>
          <p:nvPr userDrawn="1"/>
        </p:nvCxnSpPr>
        <p:spPr>
          <a:xfrm>
            <a:off x="7930195" y="5562818"/>
            <a:ext cx="0" cy="1295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418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 and quote slide">
    <p:spTree>
      <p:nvGrpSpPr>
        <p:cNvPr id="1" name=""/>
        <p:cNvGrpSpPr/>
        <p:nvPr/>
      </p:nvGrpSpPr>
      <p:grpSpPr>
        <a:xfrm>
          <a:off x="0" y="0"/>
          <a:ext cx="0" cy="0"/>
          <a:chOff x="0" y="0"/>
          <a:chExt cx="0" cy="0"/>
        </a:xfrm>
      </p:grpSpPr>
      <p:sp>
        <p:nvSpPr>
          <p:cNvPr id="10" name="Rectangle 9"/>
          <p:cNvSpPr/>
          <p:nvPr userDrawn="1"/>
        </p:nvSpPr>
        <p:spPr>
          <a:xfrm>
            <a:off x="5622925" y="0"/>
            <a:ext cx="6569075"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hasCustomPrompt="1"/>
          </p:nvPr>
        </p:nvSpPr>
        <p:spPr>
          <a:xfrm>
            <a:off x="0" y="0"/>
            <a:ext cx="5622925" cy="6023998"/>
          </a:xfrm>
          <a:prstGeom prst="rect">
            <a:avLst/>
          </a:prstGeom>
        </p:spPr>
        <p:txBody>
          <a:bodyPr/>
          <a:lstStyle>
            <a:lvl1pPr marL="0" indent="0">
              <a:buNone/>
              <a:defRPr sz="1000" baseline="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5"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7" name="Rectangle 16"/>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sp>
        <p:nvSpPr>
          <p:cNvPr id="13" name="Content Placeholder 15"/>
          <p:cNvSpPr>
            <a:spLocks noGrp="1"/>
          </p:cNvSpPr>
          <p:nvPr>
            <p:ph sz="quarter" idx="17" hasCustomPrompt="1"/>
          </p:nvPr>
        </p:nvSpPr>
        <p:spPr>
          <a:xfrm>
            <a:off x="6756400" y="506378"/>
            <a:ext cx="3382963" cy="4514130"/>
          </a:xfrm>
          <a:prstGeom prst="rect">
            <a:avLst/>
          </a:prstGeom>
        </p:spPr>
        <p:txBody>
          <a:bodyPr lIns="0" tIns="0" rIns="0" bIns="0" anchor="b"/>
          <a:lstStyle>
            <a:lvl1pPr marL="0" indent="0">
              <a:lnSpc>
                <a:spcPct val="100000"/>
              </a:lnSpc>
              <a:buNone/>
              <a:defRPr sz="2000" b="1" baseline="0">
                <a:solidFill>
                  <a:schemeClr val="tx1"/>
                </a:solidFill>
              </a:defRPr>
            </a:lvl1pPr>
            <a:lvl2pPr marL="12700" indent="0">
              <a:buNone/>
              <a:tabLst/>
              <a:defRPr sz="1600" b="1">
                <a:solidFill>
                  <a:srgbClr val="0070AD"/>
                </a:solidFill>
              </a:defRPr>
            </a:lvl2pPr>
            <a:lvl3pPr marL="914400" indent="0">
              <a:buNone/>
              <a:defRPr/>
            </a:lvl3pPr>
            <a:lvl4pPr marL="1371600" indent="0">
              <a:buNone/>
              <a:defRPr/>
            </a:lvl4pPr>
            <a:lvl5pPr marL="1828800" indent="0">
              <a:buNone/>
              <a:defRPr/>
            </a:lvl5pPr>
          </a:lstStyle>
          <a:p>
            <a:pPr lvl="0"/>
            <a:r>
              <a:rPr lang="en-US"/>
              <a:t>“Caption and/or quote text” on this page is Arial Bold 20pt</a:t>
            </a:r>
          </a:p>
        </p:txBody>
      </p:sp>
      <p:sp>
        <p:nvSpPr>
          <p:cNvPr id="14" name="Content Placeholder 15"/>
          <p:cNvSpPr>
            <a:spLocks noGrp="1"/>
          </p:cNvSpPr>
          <p:nvPr>
            <p:ph sz="quarter" idx="18" hasCustomPrompt="1"/>
          </p:nvPr>
        </p:nvSpPr>
        <p:spPr>
          <a:xfrm>
            <a:off x="6756399" y="5306932"/>
            <a:ext cx="3382963" cy="326251"/>
          </a:xfrm>
          <a:prstGeom prst="rect">
            <a:avLst/>
          </a:prstGeom>
        </p:spPr>
        <p:txBody>
          <a:bodyPr lIns="0" tIns="0" rIns="0" bIns="0"/>
          <a:lstStyle>
            <a:lvl1pPr marL="0" indent="0">
              <a:buNone/>
              <a:defRPr sz="1600" b="1" i="0">
                <a:solidFill>
                  <a:srgbClr val="0070AD"/>
                </a:solidFill>
                <a:latin typeface="Arial" charset="0"/>
                <a:ea typeface="Arial" charset="0"/>
                <a:cs typeface="Arial" charset="0"/>
              </a:defRPr>
            </a:lvl1pPr>
          </a:lstStyle>
          <a:p>
            <a:pPr lvl="0"/>
            <a:r>
              <a:rPr lang="en-US"/>
              <a:t>Add quote author’s name here</a:t>
            </a:r>
          </a:p>
        </p:txBody>
      </p:sp>
      <p:cxnSp>
        <p:nvCxnSpPr>
          <p:cNvPr id="16" name="Straight Connector 15"/>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nly slide">
    <p:spTree>
      <p:nvGrpSpPr>
        <p:cNvPr id="1" name=""/>
        <p:cNvGrpSpPr/>
        <p:nvPr/>
      </p:nvGrpSpPr>
      <p:grpSpPr>
        <a:xfrm>
          <a:off x="0" y="0"/>
          <a:ext cx="0" cy="0"/>
          <a:chOff x="0" y="0"/>
          <a:chExt cx="0" cy="0"/>
        </a:xfrm>
      </p:grpSpPr>
      <p:sp>
        <p:nvSpPr>
          <p:cNvPr id="3" name="Picture Placeholder 2"/>
          <p:cNvSpPr>
            <a:spLocks noGrp="1"/>
          </p:cNvSpPr>
          <p:nvPr>
            <p:ph type="pic" sz="quarter" idx="16" hasCustomPrompt="1"/>
          </p:nvPr>
        </p:nvSpPr>
        <p:spPr>
          <a:xfrm>
            <a:off x="0" y="0"/>
            <a:ext cx="12192000" cy="6023998"/>
          </a:xfrm>
          <a:prstGeom prst="rect">
            <a:avLst/>
          </a:prstGeom>
        </p:spPr>
        <p:txBody>
          <a:bodyPr/>
          <a:lstStyle>
            <a:lvl1pPr marL="0" indent="0">
              <a:buNone/>
              <a:defRPr sz="1000" baseline="0">
                <a:solidFill>
                  <a:schemeClr val="bg1">
                    <a:lumMod val="50000"/>
                  </a:schemeClr>
                </a:solidFill>
              </a:defRPr>
            </a:lvl1pPr>
          </a:lstStyle>
          <a:p>
            <a:r>
              <a:rPr lang="en-US"/>
              <a:t>Full width picture placeholder box. Place picture in this box. </a:t>
            </a:r>
            <a:br>
              <a:rPr lang="en-US"/>
            </a:br>
            <a:r>
              <a:rPr lang="en-US"/>
              <a:t>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a:t>
            </a:r>
            <a:br>
              <a:rPr lang="en-US"/>
            </a:br>
            <a:r>
              <a:rPr lang="en-US"/>
              <a:t/>
            </a:r>
            <a:br>
              <a:rPr lang="en-US"/>
            </a:br>
            <a:r>
              <a:rPr lang="en-US"/>
              <a:t/>
            </a:r>
            <a:br>
              <a:rPr lang="en-US"/>
            </a:br>
            <a:r>
              <a:rPr lang="en-US"/>
              <a:t>IMPORTANT:  When you place an image in this box it will overprint (and hide) the NHS logo top right. </a:t>
            </a:r>
            <a:br>
              <a:rPr lang="en-US"/>
            </a:br>
            <a:r>
              <a:rPr lang="en-US"/>
              <a:t>If you want the logo to show you have to make a copy of the logo from a master slide and then place it on this page after you have imported an image into the box.</a:t>
            </a:r>
            <a:br>
              <a:rPr lang="en-US"/>
            </a:br>
            <a:endParaRPr lang="en-US"/>
          </a:p>
        </p:txBody>
      </p:sp>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1" name="Rectangle 10"/>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tyl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908" y="176334"/>
            <a:ext cx="2958313" cy="1436232"/>
          </a:xfrm>
          <a:prstGeom prst="rect">
            <a:avLst/>
          </a:prstGeom>
        </p:spPr>
      </p:pic>
      <p:sp>
        <p:nvSpPr>
          <p:cNvPr id="18" name="Picture Placeholder 17"/>
          <p:cNvSpPr>
            <a:spLocks noGrp="1"/>
          </p:cNvSpPr>
          <p:nvPr>
            <p:ph type="pic" sz="quarter" idx="10" hasCustomPrompt="1"/>
          </p:nvPr>
        </p:nvSpPr>
        <p:spPr>
          <a:xfrm>
            <a:off x="0" y="0"/>
            <a:ext cx="6645275" cy="6858000"/>
          </a:xfrm>
          <a:prstGeom prst="rect">
            <a:avLst/>
          </a:prstGeom>
        </p:spPr>
        <p:txBody>
          <a:bodyPr/>
          <a:lstStyle>
            <a:lvl1pPr marL="0" marR="0" indent="0" algn="l" defTabSz="914400" rtl="0" eaLnBrk="1" fontAlgn="auto" latinLnBrk="0" hangingPunct="1">
              <a:lnSpc>
                <a:spcPct val="90000"/>
              </a:lnSpc>
              <a:spcBef>
                <a:spcPts val="1000"/>
              </a:spcBef>
              <a:spcAft>
                <a:spcPts val="600"/>
              </a:spcAft>
              <a:buClrTx/>
              <a:buSzTx/>
              <a:buFont typeface="Arial"/>
              <a:buNone/>
              <a:tabLst/>
              <a:defRPr sz="1000" baseline="0">
                <a:solidFill>
                  <a:schemeClr val="bg1">
                    <a:lumMod val="50000"/>
                  </a:schemeClr>
                </a:solidFill>
              </a:defRPr>
            </a:lvl1pPr>
          </a:lstStyle>
          <a:p>
            <a:r>
              <a:rPr lang="en-US"/>
              <a:t>Square picture placeholder box. Place picture in this box. Either drag it onto the picture box or click the icon in the centre of the image. Make sure it bleeds all round (no white space) and do not distort the image to fit. Note this text will disappear when the image is placed in this box.  Note the heading is white and will be revealed when you put an image in this placeholder box.</a:t>
            </a:r>
          </a:p>
        </p:txBody>
      </p:sp>
      <p:cxnSp>
        <p:nvCxnSpPr>
          <p:cNvPr id="10" name="Straight Connector 9"/>
          <p:cNvCxnSpPr/>
          <p:nvPr userDrawn="1"/>
        </p:nvCxnSpPr>
        <p:spPr>
          <a:xfrm>
            <a:off x="66456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9"/>
          <p:cNvSpPr>
            <a:spLocks noGrp="1"/>
          </p:cNvSpPr>
          <p:nvPr>
            <p:ph sz="quarter" idx="11"/>
          </p:nvPr>
        </p:nvSpPr>
        <p:spPr>
          <a:xfrm>
            <a:off x="468592" y="797766"/>
            <a:ext cx="5528709" cy="2232306"/>
          </a:xfrm>
          <a:prstGeom prst="rect">
            <a:avLst/>
          </a:prstGeom>
        </p:spPr>
        <p:txBody>
          <a:bodyPr lIns="0" tIns="0" rIns="0" bIns="0"/>
          <a:lstStyle>
            <a:lvl1pPr marL="0" indent="0">
              <a:buNone/>
              <a:defRPr sz="7200" b="1" i="0">
                <a:solidFill>
                  <a:schemeClr val="bg1">
                    <a:lumMod val="95000"/>
                  </a:schemeClr>
                </a:solidFill>
                <a:latin typeface="Arial" charset="0"/>
                <a:ea typeface="Arial" charset="0"/>
                <a:cs typeface="Arial" charset="0"/>
              </a:defRPr>
            </a:lvl1pPr>
            <a:lvl2pPr>
              <a:defRPr sz="7200" b="1" i="0">
                <a:latin typeface="Arial" charset="0"/>
                <a:ea typeface="Arial" charset="0"/>
                <a:cs typeface="Arial" charset="0"/>
              </a:defRPr>
            </a:lvl2pPr>
            <a:lvl3pPr>
              <a:defRPr sz="7200" b="1" i="0">
                <a:latin typeface="Arial" charset="0"/>
                <a:ea typeface="Arial" charset="0"/>
                <a:cs typeface="Arial" charset="0"/>
              </a:defRPr>
            </a:lvl3pPr>
            <a:lvl4pPr>
              <a:defRPr sz="7200" b="1" i="0">
                <a:latin typeface="Arial" charset="0"/>
                <a:ea typeface="Arial" charset="0"/>
                <a:cs typeface="Arial" charset="0"/>
              </a:defRPr>
            </a:lvl4pPr>
            <a:lvl5pPr>
              <a:defRPr sz="7200" b="1" i="0">
                <a:latin typeface="Arial" charset="0"/>
                <a:ea typeface="Arial" charset="0"/>
                <a:cs typeface="Arial" charset="0"/>
              </a:defRPr>
            </a:lvl5pPr>
          </a:lstStyle>
          <a:p>
            <a:pPr lvl="0"/>
            <a:r>
              <a:rPr lang="en-US"/>
              <a:t>Click to edit Master text styles</a:t>
            </a:r>
          </a:p>
        </p:txBody>
      </p:sp>
      <p:sp>
        <p:nvSpPr>
          <p:cNvPr id="17" name="Rectangle 16"/>
          <p:cNvSpPr/>
          <p:nvPr userDrawn="1"/>
        </p:nvSpPr>
        <p:spPr>
          <a:xfrm>
            <a:off x="6656547" y="5562818"/>
            <a:ext cx="1284595" cy="1295182"/>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Rectangle 18"/>
          <p:cNvSpPr/>
          <p:nvPr userDrawn="1"/>
        </p:nvSpPr>
        <p:spPr>
          <a:xfrm>
            <a:off x="7930195" y="5562818"/>
            <a:ext cx="4261805" cy="1295182"/>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6645600" y="5562818"/>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ontent Placeholder 54"/>
          <p:cNvSpPr>
            <a:spLocks noGrp="1"/>
          </p:cNvSpPr>
          <p:nvPr>
            <p:ph sz="quarter" idx="16" hasCustomPrompt="1"/>
          </p:nvPr>
        </p:nvSpPr>
        <p:spPr>
          <a:xfrm>
            <a:off x="8217133" y="5731724"/>
            <a:ext cx="3627920" cy="957371"/>
          </a:xfrm>
          <a:prstGeom prst="rect">
            <a:avLst/>
          </a:prstGeom>
        </p:spPr>
        <p:txBody>
          <a:bodyPr lIns="0" tIns="0" rIns="0" bIns="0"/>
          <a:lstStyle>
            <a:lvl1pPr marL="0" indent="0">
              <a:lnSpc>
                <a:spcPct val="100000"/>
              </a:lnSpc>
              <a:spcAft>
                <a:spcPts val="0"/>
              </a:spcAft>
              <a:buNone/>
              <a:defRPr sz="2000" b="1" baseline="0">
                <a:latin typeface="Arial" charset="0"/>
                <a:ea typeface="Arial" charset="0"/>
                <a:cs typeface="Arial" charset="0"/>
              </a:defRPr>
            </a:lvl1pPr>
            <a:lvl2pPr marL="0" indent="0">
              <a:lnSpc>
                <a:spcPct val="100000"/>
              </a:lnSpc>
              <a:buNone/>
              <a:tabLst/>
              <a:defRPr sz="2000" baseline="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Add author’s name here</a:t>
            </a:r>
          </a:p>
          <a:p>
            <a:pPr lvl="1"/>
            <a:r>
              <a:rPr lang="en-US"/>
              <a:t>Add author’s title here</a:t>
            </a:r>
          </a:p>
        </p:txBody>
      </p:sp>
      <p:sp>
        <p:nvSpPr>
          <p:cNvPr id="24" name="TextBox 23"/>
          <p:cNvSpPr txBox="1"/>
          <p:nvPr userDrawn="1"/>
        </p:nvSpPr>
        <p:spPr>
          <a:xfrm>
            <a:off x="10615064" y="3961685"/>
            <a:ext cx="1229989" cy="1231106"/>
          </a:xfrm>
          <a:prstGeom prst="rect">
            <a:avLst/>
          </a:prstGeom>
          <a:noFill/>
        </p:spPr>
        <p:txBody>
          <a:bodyPr wrap="square" lIns="0" tIns="0" rIns="0" bIns="0" rtlCol="0">
            <a:spAutoFit/>
          </a:bodyPr>
          <a:lstStyle/>
          <a:p>
            <a:pPr algn="r"/>
            <a:r>
              <a:rPr lang="en-US" sz="2000" b="1">
                <a:solidFill>
                  <a:srgbClr val="0067A5"/>
                </a:solidFill>
                <a:latin typeface="Arial" charset="0"/>
                <a:ea typeface="Arial" charset="0"/>
                <a:cs typeface="Arial" charset="0"/>
              </a:rPr>
              <a:t>Together</a:t>
            </a:r>
          </a:p>
          <a:p>
            <a:pPr algn="r"/>
            <a:r>
              <a:rPr lang="en-US" sz="2000" b="1">
                <a:latin typeface="Arial" charset="0"/>
                <a:ea typeface="Arial" charset="0"/>
                <a:cs typeface="Arial" charset="0"/>
              </a:rPr>
              <a:t>Safe</a:t>
            </a:r>
          </a:p>
          <a:p>
            <a:pPr algn="r"/>
            <a:r>
              <a:rPr lang="en-US" sz="2000" b="1">
                <a:latin typeface="Arial" charset="0"/>
                <a:ea typeface="Arial" charset="0"/>
                <a:cs typeface="Arial" charset="0"/>
              </a:rPr>
              <a:t>Kind</a:t>
            </a:r>
          </a:p>
          <a:p>
            <a:pPr algn="r"/>
            <a:r>
              <a:rPr lang="en-US" sz="2000" b="1">
                <a:latin typeface="Arial" charset="0"/>
                <a:ea typeface="Arial" charset="0"/>
                <a:cs typeface="Arial" charset="0"/>
              </a:rPr>
              <a:t>Excellent</a:t>
            </a:r>
          </a:p>
        </p:txBody>
      </p:sp>
      <p:cxnSp>
        <p:nvCxnSpPr>
          <p:cNvPr id="3" name="Straight Connector 2"/>
          <p:cNvCxnSpPr/>
          <p:nvPr userDrawn="1"/>
        </p:nvCxnSpPr>
        <p:spPr>
          <a:xfrm>
            <a:off x="7930195" y="5562818"/>
            <a:ext cx="0" cy="1295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40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orduction Slide">
    <p:spTree>
      <p:nvGrpSpPr>
        <p:cNvPr id="1" name=""/>
        <p:cNvGrpSpPr/>
        <p:nvPr/>
      </p:nvGrpSpPr>
      <p:grpSpPr>
        <a:xfrm>
          <a:off x="0" y="0"/>
          <a:ext cx="0" cy="0"/>
          <a:chOff x="0" y="0"/>
          <a:chExt cx="0" cy="0"/>
        </a:xfrm>
      </p:grpSpPr>
      <p:cxnSp>
        <p:nvCxnSpPr>
          <p:cNvPr id="10" name="Straight Connector 9"/>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0" hasCustomPrompt="1"/>
          </p:nvPr>
        </p:nvSpPr>
        <p:spPr>
          <a:xfrm>
            <a:off x="307497" y="336551"/>
            <a:ext cx="8880849" cy="5420449"/>
          </a:xfrm>
          <a:prstGeom prst="rect">
            <a:avLst/>
          </a:prstGeom>
        </p:spPr>
        <p:txBody>
          <a:bodyPr lIns="0" tIns="0" rIns="0" bIns="0"/>
          <a:lstStyle>
            <a:lvl1pPr marL="0" indent="0">
              <a:buNone/>
              <a:defRPr sz="7200" b="1" i="0">
                <a:latin typeface="Arial" charset="0"/>
                <a:ea typeface="Arial" charset="0"/>
                <a:cs typeface="Arial" charset="0"/>
              </a:defRPr>
            </a:lvl1pPr>
          </a:lstStyle>
          <a:p>
            <a:pPr lvl="0"/>
            <a:r>
              <a:rPr lang="en-US"/>
              <a:t>This is a heading only page, add text here.</a:t>
            </a:r>
          </a:p>
        </p:txBody>
      </p:sp>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8"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9" name="Rectangle 8"/>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5" name="Straight Connector 14"/>
          <p:cNvCxnSpPr/>
          <p:nvPr userDrawn="1"/>
        </p:nvCxnSpPr>
        <p:spPr>
          <a:xfrm>
            <a:off x="6645600" y="6023999"/>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extLst>
      <p:ext uri="{BB962C8B-B14F-4D97-AF65-F5344CB8AC3E}">
        <p14:creationId xmlns:p14="http://schemas.microsoft.com/office/powerpoint/2010/main" val="203558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1 column ">
    <p:spTree>
      <p:nvGrpSpPr>
        <p:cNvPr id="1" name=""/>
        <p:cNvGrpSpPr/>
        <p:nvPr/>
      </p:nvGrpSpPr>
      <p:grpSpPr>
        <a:xfrm>
          <a:off x="0" y="0"/>
          <a:ext cx="0" cy="0"/>
          <a:chOff x="0" y="0"/>
          <a:chExt cx="0" cy="0"/>
        </a:xfrm>
      </p:grpSpPr>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8"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9" name="Content Placeholder 15"/>
          <p:cNvSpPr>
            <a:spLocks noGrp="1"/>
          </p:cNvSpPr>
          <p:nvPr>
            <p:ph sz="quarter" idx="16" hasCustomPrompt="1"/>
          </p:nvPr>
        </p:nvSpPr>
        <p:spPr>
          <a:xfrm>
            <a:off x="307497" y="336551"/>
            <a:ext cx="2634486" cy="1677779"/>
          </a:xfrm>
          <a:prstGeom prst="rect">
            <a:avLst/>
          </a:prstGeom>
        </p:spPr>
        <p:txBody>
          <a:bodyPr lIns="0" tIns="0" rIns="0" bIns="0"/>
          <a:lstStyle>
            <a:lvl1pPr marL="0" indent="0">
              <a:buNone/>
              <a:defRPr sz="2400" b="1" i="0">
                <a:latin typeface="Arial" charset="0"/>
                <a:ea typeface="Arial" charset="0"/>
                <a:cs typeface="Arial" charset="0"/>
              </a:defRPr>
            </a:lvl1pPr>
          </a:lstStyle>
          <a:p>
            <a:pPr lvl="0"/>
            <a:r>
              <a:rPr lang="en-US"/>
              <a:t>Put slide heading here</a:t>
            </a:r>
          </a:p>
        </p:txBody>
      </p:sp>
      <p:sp>
        <p:nvSpPr>
          <p:cNvPr id="13" name="Content Placeholder 15"/>
          <p:cNvSpPr>
            <a:spLocks noGrp="1"/>
          </p:cNvSpPr>
          <p:nvPr>
            <p:ph sz="quarter" idx="18" hasCustomPrompt="1"/>
          </p:nvPr>
        </p:nvSpPr>
        <p:spPr>
          <a:xfrm>
            <a:off x="3225508" y="336550"/>
            <a:ext cx="7275951" cy="5401023"/>
          </a:xfrm>
          <a:prstGeom prst="rect">
            <a:avLst/>
          </a:prstGeom>
        </p:spPr>
        <p:txBody>
          <a:bodyPr lIns="0" tIns="0" rIns="0" bIns="0"/>
          <a:lstStyle>
            <a:lvl1pPr marL="0" indent="0">
              <a:lnSpc>
                <a:spcPct val="100000"/>
              </a:lnSpc>
              <a:spcAft>
                <a:spcPts val="800"/>
              </a:spcAft>
              <a:buNone/>
              <a:defRPr sz="2000" b="0" baseline="0"/>
            </a:lvl1pPr>
            <a:lvl2pPr marL="14288" indent="0" algn="l">
              <a:lnSpc>
                <a:spcPct val="150000"/>
              </a:lnSpc>
              <a:buNone/>
              <a:tabLst/>
              <a:defRPr sz="200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This slide - Body copy should be Arial (body) 20pt. (level 1)</a:t>
            </a:r>
          </a:p>
        </p:txBody>
      </p:sp>
      <p:sp>
        <p:nvSpPr>
          <p:cNvPr id="15" name="Rectangle 14"/>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1" name="Straight Connector 10"/>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2 column ">
    <p:spTree>
      <p:nvGrpSpPr>
        <p:cNvPr id="1" name=""/>
        <p:cNvGrpSpPr/>
        <p:nvPr/>
      </p:nvGrpSpPr>
      <p:grpSpPr>
        <a:xfrm>
          <a:off x="0" y="0"/>
          <a:ext cx="0" cy="0"/>
          <a:chOff x="0" y="0"/>
          <a:chExt cx="0" cy="0"/>
        </a:xfrm>
      </p:grpSpPr>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a:t>
            </a:r>
          </a:p>
        </p:txBody>
      </p:sp>
      <p:sp>
        <p:nvSpPr>
          <p:cNvPr id="16" name="Content Placeholder 15"/>
          <p:cNvSpPr>
            <a:spLocks noGrp="1"/>
          </p:cNvSpPr>
          <p:nvPr>
            <p:ph sz="quarter" idx="16" hasCustomPrompt="1"/>
          </p:nvPr>
        </p:nvSpPr>
        <p:spPr>
          <a:xfrm>
            <a:off x="307497" y="336551"/>
            <a:ext cx="10250524" cy="5160683"/>
          </a:xfrm>
          <a:prstGeom prst="rect">
            <a:avLst/>
          </a:prstGeom>
        </p:spPr>
        <p:txBody>
          <a:bodyPr lIns="0" tIns="0" rIns="0" bIns="0" numCol="2" spcCol="180000"/>
          <a:lstStyle>
            <a:lvl1pPr marL="0" indent="0">
              <a:lnSpc>
                <a:spcPct val="100000"/>
              </a:lnSpc>
              <a:spcAft>
                <a:spcPts val="1000"/>
              </a:spcAft>
              <a:buNone/>
              <a:defRPr sz="2400" b="1" baseline="0"/>
            </a:lvl1pPr>
            <a:lvl2pPr marL="14288" indent="0" algn="l">
              <a:lnSpc>
                <a:spcPct val="100000"/>
              </a:lnSpc>
              <a:buNone/>
              <a:tabLst/>
              <a:defRPr sz="200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a:lvl4pPr>
            <a:lvl5pPr marL="1828800" indent="0">
              <a:buNone/>
              <a:defRPr/>
            </a:lvl5pPr>
          </a:lstStyle>
          <a:p>
            <a:pPr lvl="0"/>
            <a:r>
              <a:rPr lang="en-US"/>
              <a:t>Headings are Arial Bold 24pt </a:t>
            </a:r>
            <a:br>
              <a:rPr lang="en-US"/>
            </a:br>
            <a:r>
              <a:rPr lang="en-US"/>
              <a:t>(level 1) </a:t>
            </a:r>
          </a:p>
          <a:p>
            <a:pPr lvl="1"/>
            <a:r>
              <a:rPr lang="en-US"/>
              <a:t>Body copy should be Arial (body) 20pt. (Level 2)</a:t>
            </a:r>
          </a:p>
          <a:p>
            <a:pPr lvl="0"/>
            <a:endParaRPr lang="en-US"/>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1" name="Rectangle 10"/>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8" name="Straight Connector 7"/>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nd text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6218" y="0"/>
            <a:ext cx="5622925" cy="6023998"/>
          </a:xfrm>
          <a:prstGeom prst="rect">
            <a:avLst/>
          </a:prstGeom>
        </p:spPr>
        <p:txBody>
          <a:bodyPr/>
          <a:lstStyle>
            <a:lvl1pPr marL="0" indent="0">
              <a:buNone/>
              <a:defRPr sz="1000" baseline="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6" name="Content Placeholder 15"/>
          <p:cNvSpPr>
            <a:spLocks noGrp="1"/>
          </p:cNvSpPr>
          <p:nvPr>
            <p:ph sz="quarter" idx="16" hasCustomPrompt="1"/>
          </p:nvPr>
        </p:nvSpPr>
        <p:spPr>
          <a:xfrm>
            <a:off x="6704448" y="317025"/>
            <a:ext cx="3996063" cy="5468429"/>
          </a:xfrm>
          <a:prstGeom prst="rect">
            <a:avLst/>
          </a:prstGeom>
        </p:spPr>
        <p:txBody>
          <a:bodyPr lIns="0" tIns="0" rIns="0" bIns="0"/>
          <a:lstStyle>
            <a:lvl1pPr marL="0" indent="0">
              <a:lnSpc>
                <a:spcPct val="100000"/>
              </a:lnSpc>
              <a:spcAft>
                <a:spcPts val="1000"/>
              </a:spcAft>
              <a:buNone/>
              <a:defRPr sz="2400" b="1" baseline="0"/>
            </a:lvl1pPr>
            <a:lvl2pPr marL="14288" indent="0" algn="l">
              <a:lnSpc>
                <a:spcPct val="100000"/>
              </a:lnSpc>
              <a:spcAft>
                <a:spcPts val="600"/>
              </a:spcAft>
              <a:buNone/>
              <a:tabLst/>
              <a:defRPr sz="2000" baseline="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Headings are Arial Bold 24pt (level 1)</a:t>
            </a:r>
          </a:p>
          <a:p>
            <a:pPr lvl="1"/>
            <a:r>
              <a:rPr lang="en-US"/>
              <a:t>Arial body copy 20pt (level 2)</a:t>
            </a:r>
          </a:p>
          <a:p>
            <a:pPr marL="404813" marR="0" lvl="2" indent="-219075" algn="l" defTabSz="914400" rtl="0" eaLnBrk="1" fontAlgn="auto" latinLnBrk="0" hangingPunct="1">
              <a:lnSpc>
                <a:spcPct val="90000"/>
              </a:lnSpc>
              <a:spcBef>
                <a:spcPts val="500"/>
              </a:spcBef>
              <a:spcAft>
                <a:spcPts val="0"/>
              </a:spcAft>
              <a:buClrTx/>
              <a:buSzTx/>
              <a:buFont typeface="Arial" charset="0"/>
              <a:buChar char="•"/>
              <a:tabLst/>
              <a:defRPr/>
            </a:pPr>
            <a:r>
              <a:rPr lang="en-US"/>
              <a:t>indented text (level 3)</a:t>
            </a:r>
          </a:p>
          <a:p>
            <a:pPr marL="711200" marR="0" lvl="3" indent="-263525" algn="l" defTabSz="914400" rtl="0" eaLnBrk="1" fontAlgn="auto" latinLnBrk="0" hangingPunct="1">
              <a:lnSpc>
                <a:spcPct val="90000"/>
              </a:lnSpc>
              <a:spcBef>
                <a:spcPts val="500"/>
              </a:spcBef>
              <a:spcAft>
                <a:spcPts val="0"/>
              </a:spcAft>
              <a:buClrTx/>
              <a:buSzTx/>
              <a:buFont typeface="Arial" charset="0"/>
              <a:buChar char="•"/>
              <a:tabLst/>
              <a:defRPr/>
            </a:pPr>
            <a:r>
              <a:rPr lang="en-US"/>
              <a:t>double indented text (level 4)</a:t>
            </a:r>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5" name="Rectangle 14"/>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extLst>
      <p:ext uri="{BB962C8B-B14F-4D97-AF65-F5344CB8AC3E}">
        <p14:creationId xmlns:p14="http://schemas.microsoft.com/office/powerpoint/2010/main" val="108470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y Questions slide">
    <p:spTree>
      <p:nvGrpSpPr>
        <p:cNvPr id="1" name=""/>
        <p:cNvGrpSpPr/>
        <p:nvPr/>
      </p:nvGrpSpPr>
      <p:grpSpPr>
        <a:xfrm>
          <a:off x="0" y="0"/>
          <a:ext cx="0" cy="0"/>
          <a:chOff x="0" y="0"/>
          <a:chExt cx="0" cy="0"/>
        </a:xfrm>
      </p:grpSpPr>
      <p:sp>
        <p:nvSpPr>
          <p:cNvPr id="8" name="Rectangle 7"/>
          <p:cNvSpPr/>
          <p:nvPr userDrawn="1"/>
        </p:nvSpPr>
        <p:spPr>
          <a:xfrm>
            <a:off x="0" y="0"/>
            <a:ext cx="12192000"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307497" y="246900"/>
            <a:ext cx="9840550" cy="1107996"/>
          </a:xfrm>
          <a:prstGeom prst="rect">
            <a:avLst/>
          </a:prstGeom>
          <a:noFill/>
        </p:spPr>
        <p:txBody>
          <a:bodyPr wrap="square" lIns="0" tIns="0" rIns="0" bIns="0" rtlCol="0">
            <a:spAutoFit/>
          </a:bodyPr>
          <a:lstStyle/>
          <a:p>
            <a:pPr lvl="0"/>
            <a:r>
              <a:rPr lang="en-US" sz="7200" b="1"/>
              <a:t>Any questions?</a:t>
            </a:r>
          </a:p>
        </p:txBody>
      </p:sp>
      <p:sp>
        <p:nvSpPr>
          <p:cNvPr id="11" name="TextBox 10"/>
          <p:cNvSpPr txBox="1"/>
          <p:nvPr userDrawn="1"/>
        </p:nvSpPr>
        <p:spPr>
          <a:xfrm>
            <a:off x="307497" y="6262543"/>
            <a:ext cx="3896950" cy="276999"/>
          </a:xfrm>
          <a:prstGeom prst="rect">
            <a:avLst/>
          </a:prstGeom>
          <a:noFill/>
        </p:spPr>
        <p:txBody>
          <a:bodyPr wrap="square" lIns="0" tIns="0" rIns="0" bIns="0" rtlCol="0">
            <a:spAutoFit/>
          </a:bodyPr>
          <a:lstStyle/>
          <a:p>
            <a:pPr lvl="0"/>
            <a:r>
              <a:rPr lang="en-US" sz="1800" b="1"/>
              <a:t>Conclusion</a:t>
            </a:r>
          </a:p>
        </p:txBody>
      </p:sp>
      <p:sp>
        <p:nvSpPr>
          <p:cNvPr id="9"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4" name="Rectangle 13"/>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details slide">
    <p:spTree>
      <p:nvGrpSpPr>
        <p:cNvPr id="1" name=""/>
        <p:cNvGrpSpPr/>
        <p:nvPr/>
      </p:nvGrpSpPr>
      <p:grpSpPr>
        <a:xfrm>
          <a:off x="0" y="0"/>
          <a:ext cx="0" cy="0"/>
          <a:chOff x="0" y="0"/>
          <a:chExt cx="0" cy="0"/>
        </a:xfrm>
      </p:grpSpPr>
      <p:sp>
        <p:nvSpPr>
          <p:cNvPr id="8" name="Rectangle 7"/>
          <p:cNvSpPr/>
          <p:nvPr userDrawn="1"/>
        </p:nvSpPr>
        <p:spPr>
          <a:xfrm>
            <a:off x="0" y="0"/>
            <a:ext cx="12192000"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307497" y="6262543"/>
            <a:ext cx="3896950" cy="276999"/>
          </a:xfrm>
          <a:prstGeom prst="rect">
            <a:avLst/>
          </a:prstGeom>
          <a:noFill/>
        </p:spPr>
        <p:txBody>
          <a:bodyPr wrap="square" lIns="0" tIns="0" rIns="0" bIns="0" rtlCol="0">
            <a:spAutoFit/>
          </a:bodyPr>
          <a:lstStyle/>
          <a:p>
            <a:pPr lvl="0"/>
            <a:r>
              <a:rPr lang="en-US" sz="1800" b="1"/>
              <a:t>Contact details</a:t>
            </a:r>
          </a:p>
        </p:txBody>
      </p:sp>
      <p:sp>
        <p:nvSpPr>
          <p:cNvPr id="9"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a:buNone/>
              <a:tabLst/>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2" name="Rectangle 1"/>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ics and text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5622925" cy="6023998"/>
          </a:xfrm>
          <a:prstGeom prst="rect">
            <a:avLst/>
          </a:prstGeom>
        </p:spPr>
        <p:txBody>
          <a:bodyPr/>
          <a:lstStyle>
            <a:lvl1pPr marL="0" indent="0">
              <a:buNone/>
              <a:defRPr sz="100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5" name="Picture Placeholder 10"/>
          <p:cNvSpPr>
            <a:spLocks noGrp="1"/>
          </p:cNvSpPr>
          <p:nvPr>
            <p:ph type="pic" sz="quarter" idx="17" hasCustomPrompt="1"/>
          </p:nvPr>
        </p:nvSpPr>
        <p:spPr>
          <a:xfrm>
            <a:off x="5622924" y="3563332"/>
            <a:ext cx="2634955" cy="2460666"/>
          </a:xfrm>
          <a:prstGeom prst="rect">
            <a:avLst/>
          </a:prstGeom>
        </p:spPr>
        <p:txBody>
          <a:bodyPr/>
          <a:lstStyle>
            <a:lvl1pPr marL="0" indent="0">
              <a:buNone/>
              <a:defRPr sz="1000" baseline="0">
                <a:solidFill>
                  <a:schemeClr val="bg1">
                    <a:lumMod val="50000"/>
                  </a:schemeClr>
                </a:solidFill>
              </a:defRPr>
            </a:lvl1pPr>
          </a:lstStyle>
          <a:p>
            <a:r>
              <a:rPr lang="en-US"/>
              <a:t>Small square picture placeholder box. Place picture in this box. </a:t>
            </a:r>
            <a:br>
              <a:rPr lang="en-US"/>
            </a:br>
            <a:r>
              <a:rPr lang="en-US"/>
              <a:t>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a:t>
            </a:r>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7" name="Rectangle 16"/>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sp>
        <p:nvSpPr>
          <p:cNvPr id="13" name="Content Placeholder 15"/>
          <p:cNvSpPr>
            <a:spLocks noGrp="1"/>
          </p:cNvSpPr>
          <p:nvPr>
            <p:ph sz="quarter" idx="16" hasCustomPrompt="1"/>
          </p:nvPr>
        </p:nvSpPr>
        <p:spPr>
          <a:xfrm>
            <a:off x="6704448" y="317026"/>
            <a:ext cx="3996063" cy="3095478"/>
          </a:xfrm>
          <a:prstGeom prst="rect">
            <a:avLst/>
          </a:prstGeom>
        </p:spPr>
        <p:txBody>
          <a:bodyPr lIns="0" tIns="0" rIns="0" bIns="0"/>
          <a:lstStyle>
            <a:lvl1pPr marL="0" indent="0">
              <a:lnSpc>
                <a:spcPct val="100000"/>
              </a:lnSpc>
              <a:spcAft>
                <a:spcPts val="1000"/>
              </a:spcAft>
              <a:buNone/>
              <a:defRPr sz="2400" b="1" baseline="0"/>
            </a:lvl1pPr>
            <a:lvl2pPr marL="14288" indent="0" algn="l">
              <a:lnSpc>
                <a:spcPct val="100000"/>
              </a:lnSpc>
              <a:spcAft>
                <a:spcPts val="600"/>
              </a:spcAft>
              <a:buNone/>
              <a:tabLst/>
              <a:defRPr sz="2000" baseline="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Headings are Arial Bold 24pt (level 1)</a:t>
            </a:r>
          </a:p>
          <a:p>
            <a:pPr lvl="1"/>
            <a:r>
              <a:rPr lang="en-US"/>
              <a:t>Add text here 20pt (level 2)</a:t>
            </a:r>
          </a:p>
          <a:p>
            <a:pPr marL="404813" marR="0" lvl="2" indent="-219075" algn="l" defTabSz="914400" rtl="0" eaLnBrk="1" fontAlgn="auto" latinLnBrk="0" hangingPunct="1">
              <a:lnSpc>
                <a:spcPct val="90000"/>
              </a:lnSpc>
              <a:spcBef>
                <a:spcPts val="500"/>
              </a:spcBef>
              <a:spcAft>
                <a:spcPts val="0"/>
              </a:spcAft>
              <a:buClrTx/>
              <a:buSzTx/>
              <a:buFont typeface="Arial" charset="0"/>
              <a:buChar char="•"/>
              <a:tabLst/>
              <a:defRPr/>
            </a:pPr>
            <a:r>
              <a:rPr lang="en-US"/>
              <a:t>indented text (level 3)</a:t>
            </a:r>
          </a:p>
          <a:p>
            <a:pPr marL="711200" marR="0" lvl="3" indent="-263525" algn="l" defTabSz="914400" rtl="0" eaLnBrk="1" fontAlgn="auto" latinLnBrk="0" hangingPunct="1">
              <a:lnSpc>
                <a:spcPct val="90000"/>
              </a:lnSpc>
              <a:spcBef>
                <a:spcPts val="500"/>
              </a:spcBef>
              <a:spcAft>
                <a:spcPts val="0"/>
              </a:spcAft>
              <a:buClrTx/>
              <a:buSzTx/>
              <a:buFont typeface="Arial" charset="0"/>
              <a:buChar char="•"/>
              <a:tabLst/>
              <a:defRPr/>
            </a:pPr>
            <a:r>
              <a:rPr lang="en-US"/>
              <a:t>double indented text (level 4)</a:t>
            </a:r>
          </a:p>
        </p:txBody>
      </p:sp>
      <p:cxnSp>
        <p:nvCxnSpPr>
          <p:cNvPr id="14" name="Straight Connector 13"/>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46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1" r:id="rId4"/>
    <p:sldLayoutId id="2147483659" r:id="rId5"/>
    <p:sldLayoutId id="2147483653" r:id="rId6"/>
    <p:sldLayoutId id="2147483657" r:id="rId7"/>
    <p:sldLayoutId id="2147483658"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371600" indent="-1362075" algn="l" defTabSz="914400" rtl="0" eaLnBrk="1" latinLnBrk="0" hangingPunct="1">
        <a:lnSpc>
          <a:spcPct val="90000"/>
        </a:lnSpc>
        <a:spcBef>
          <a:spcPts val="1000"/>
        </a:spcBef>
        <a:spcAft>
          <a:spcPts val="600"/>
        </a:spcAft>
        <a:buFont typeface="Arial"/>
        <a:buNone/>
        <a:tabLst/>
        <a:defRPr sz="2000" b="1" kern="1200">
          <a:solidFill>
            <a:schemeClr val="tx1"/>
          </a:solidFill>
          <a:latin typeface="+mn-lt"/>
          <a:ea typeface="+mn-ea"/>
          <a:cs typeface="+mn-cs"/>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5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371600" indent="-1362075" algn="l" defTabSz="914400" rtl="0" eaLnBrk="1" latinLnBrk="0" hangingPunct="1">
        <a:lnSpc>
          <a:spcPct val="90000"/>
        </a:lnSpc>
        <a:spcBef>
          <a:spcPts val="1000"/>
        </a:spcBef>
        <a:spcAft>
          <a:spcPts val="600"/>
        </a:spcAft>
        <a:buFont typeface="Arial"/>
        <a:buNone/>
        <a:tabLst/>
        <a:defRPr sz="2000" b="1" kern="1200">
          <a:solidFill>
            <a:schemeClr val="tx1"/>
          </a:solidFill>
          <a:latin typeface="+mn-lt"/>
          <a:ea typeface="+mn-ea"/>
          <a:cs typeface="+mn-cs"/>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7497" y="411163"/>
            <a:ext cx="6225188" cy="1989137"/>
          </a:xfrm>
        </p:spPr>
        <p:txBody>
          <a:bodyPr/>
          <a:lstStyle/>
          <a:p>
            <a:r>
              <a:rPr lang="en-GB" sz="3600"/>
              <a:t>Monthly Nurse Safe Staffing </a:t>
            </a:r>
          </a:p>
        </p:txBody>
      </p:sp>
      <p:sp>
        <p:nvSpPr>
          <p:cNvPr id="3" name="Content Placeholder 2"/>
          <p:cNvSpPr>
            <a:spLocks noGrp="1"/>
          </p:cNvSpPr>
          <p:nvPr>
            <p:ph sz="quarter" idx="15"/>
          </p:nvPr>
        </p:nvSpPr>
        <p:spPr>
          <a:xfrm>
            <a:off x="307975" y="6409593"/>
            <a:ext cx="4748213" cy="338680"/>
          </a:xfrm>
        </p:spPr>
        <p:txBody>
          <a:bodyPr anchor="ctr"/>
          <a:lstStyle/>
          <a:p>
            <a:pPr>
              <a:spcAft>
                <a:spcPts val="0"/>
              </a:spcAft>
            </a:pPr>
            <a:r>
              <a:rPr lang="en-US" dirty="0"/>
              <a:t>Board of Directors: </a:t>
            </a:r>
            <a:r>
              <a:rPr lang="en-US" dirty="0" smtClean="0"/>
              <a:t>13 December </a:t>
            </a:r>
            <a:r>
              <a:rPr lang="en-US" dirty="0"/>
              <a:t>2023</a:t>
            </a:r>
          </a:p>
        </p:txBody>
      </p:sp>
      <p:sp>
        <p:nvSpPr>
          <p:cNvPr id="4" name="Content Placeholder 3"/>
          <p:cNvSpPr>
            <a:spLocks noGrp="1"/>
          </p:cNvSpPr>
          <p:nvPr>
            <p:ph sz="quarter" idx="16"/>
          </p:nvPr>
        </p:nvSpPr>
        <p:spPr>
          <a:xfrm>
            <a:off x="194661" y="4267200"/>
            <a:ext cx="6338023" cy="1604963"/>
          </a:xfrm>
        </p:spPr>
        <p:txBody>
          <a:bodyPr/>
          <a:lstStyle/>
          <a:p>
            <a:r>
              <a:rPr lang="en-US" sz="1600" dirty="0"/>
              <a:t>Sponsoring executive director: Lorraine </a:t>
            </a:r>
            <a:r>
              <a:rPr lang="en-US" sz="1600" dirty="0" smtClean="0"/>
              <a:t>Szeremeta, </a:t>
            </a:r>
            <a:r>
              <a:rPr lang="en-US" sz="1600" dirty="0"/>
              <a:t>Chief Nurse</a:t>
            </a:r>
          </a:p>
          <a:p>
            <a:r>
              <a:rPr lang="en-US" sz="1600" dirty="0"/>
              <a:t>Amanda </a:t>
            </a:r>
            <a:r>
              <a:rPr lang="en-US" sz="1600" dirty="0" smtClean="0"/>
              <a:t>Small, </a:t>
            </a:r>
            <a:r>
              <a:rPr lang="en-US" sz="1600" dirty="0"/>
              <a:t>Deputy Chief Nurse</a:t>
            </a:r>
          </a:p>
          <a:p>
            <a:r>
              <a:rPr lang="en-US" sz="1600" dirty="0"/>
              <a:t>Christopher </a:t>
            </a:r>
            <a:r>
              <a:rPr lang="en-US" sz="1600" dirty="0" smtClean="0"/>
              <a:t>Gray, Lead </a:t>
            </a:r>
            <a:r>
              <a:rPr lang="en-US" sz="1600" dirty="0"/>
              <a:t>Nurse Safer Staffing </a:t>
            </a:r>
          </a:p>
          <a:p>
            <a:r>
              <a:rPr lang="en-US" sz="1600" dirty="0"/>
              <a:t>Sarah </a:t>
            </a:r>
            <a:r>
              <a:rPr lang="en-US" sz="1600" dirty="0" err="1" smtClean="0"/>
              <a:t>Raper</a:t>
            </a:r>
            <a:r>
              <a:rPr lang="en-US" sz="1600" dirty="0" smtClean="0"/>
              <a:t>, </a:t>
            </a:r>
            <a:r>
              <a:rPr lang="en-US" sz="1600" dirty="0"/>
              <a:t>Project Lead Nurse safe staffing</a:t>
            </a:r>
          </a:p>
        </p:txBody>
      </p:sp>
    </p:spTree>
    <p:extLst>
      <p:ext uri="{BB962C8B-B14F-4D97-AF65-F5344CB8AC3E}">
        <p14:creationId xmlns:p14="http://schemas.microsoft.com/office/powerpoint/2010/main" val="90447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p:cNvSpPr>
            <a:spLocks noGrp="1"/>
          </p:cNvSpPr>
          <p:nvPr>
            <p:ph sz="quarter" idx="16"/>
          </p:nvPr>
        </p:nvSpPr>
        <p:spPr>
          <a:xfrm>
            <a:off x="307496" y="336551"/>
            <a:ext cx="6216396" cy="340457"/>
          </a:xfrm>
        </p:spPr>
        <p:txBody>
          <a:bodyPr/>
          <a:lstStyle/>
          <a:p>
            <a:r>
              <a:rPr lang="en-GB" sz="2000"/>
              <a:t>Bank Fill Rate and Agency Usage</a:t>
            </a:r>
          </a:p>
        </p:txBody>
      </p:sp>
      <p:sp>
        <p:nvSpPr>
          <p:cNvPr id="11" name="TextBox 10"/>
          <p:cNvSpPr txBox="1"/>
          <p:nvPr/>
        </p:nvSpPr>
        <p:spPr>
          <a:xfrm>
            <a:off x="5313594" y="793863"/>
            <a:ext cx="5704066" cy="5632311"/>
          </a:xfrm>
          <a:prstGeom prst="rect">
            <a:avLst/>
          </a:prstGeom>
          <a:noFill/>
        </p:spPr>
        <p:txBody>
          <a:bodyPr wrap="square" lIns="91440" tIns="45720" rIns="91440" bIns="45720" rtlCol="0" anchor="t">
            <a:spAutoFit/>
          </a:bodyPr>
          <a:lstStyle/>
          <a:p>
            <a:r>
              <a:rPr lang="en-GB" sz="1200" b="1" dirty="0"/>
              <a:t>Bank fill rate</a:t>
            </a:r>
            <a:endParaRPr lang="en-GB" sz="1200" b="1" dirty="0">
              <a:cs typeface="Arial"/>
            </a:endParaRPr>
          </a:p>
          <a:p>
            <a:endParaRPr lang="en-GB" sz="1200" dirty="0"/>
          </a:p>
          <a:p>
            <a:r>
              <a:rPr lang="en-GB" sz="1200" dirty="0"/>
              <a:t>The Trust’s Staff Bank continues to support the clinical areas with achieving safe staffing levels. Graph 15 and 16 illustrate the trends in bank shift fill rate per week. Overall, we continued to see a increase in </a:t>
            </a:r>
            <a:r>
              <a:rPr lang="en-GB" sz="1200" dirty="0" smtClean="0"/>
              <a:t>October </a:t>
            </a:r>
            <a:r>
              <a:rPr lang="en-GB" sz="1200" dirty="0"/>
              <a:t>for bank shift requests for registered staff to mitigate those areas who have less than a rota fill of 90% or to cover an unmet </a:t>
            </a:r>
            <a:r>
              <a:rPr lang="en-GB" sz="1200" dirty="0" err="1"/>
              <a:t>specialling</a:t>
            </a:r>
            <a:r>
              <a:rPr lang="en-GB" sz="1200" dirty="0"/>
              <a:t> need.  The number of requests for registered staff is an average of </a:t>
            </a:r>
            <a:r>
              <a:rPr lang="en-GB" sz="1200" dirty="0" smtClean="0"/>
              <a:t>2740 </a:t>
            </a:r>
            <a:r>
              <a:rPr lang="en-GB" sz="1200" dirty="0"/>
              <a:t>shifts per week with an average bank fill rate of  </a:t>
            </a:r>
            <a:r>
              <a:rPr lang="en-GB" sz="1200" dirty="0" smtClean="0"/>
              <a:t>71.61% </a:t>
            </a:r>
            <a:r>
              <a:rPr lang="en-GB" sz="1200" dirty="0"/>
              <a:t>which is an increase from 70.71</a:t>
            </a:r>
            <a:r>
              <a:rPr lang="en-GB" sz="1200" dirty="0" smtClean="0"/>
              <a:t>% in September. </a:t>
            </a:r>
            <a:r>
              <a:rPr lang="en-GB" sz="1200" dirty="0"/>
              <a:t>    </a:t>
            </a:r>
            <a:endParaRPr lang="en-GB" sz="1200" dirty="0">
              <a:cs typeface="Arial"/>
            </a:endParaRPr>
          </a:p>
          <a:p>
            <a:endParaRPr lang="en-GB" sz="1200" dirty="0">
              <a:cs typeface="Arial"/>
            </a:endParaRPr>
          </a:p>
          <a:p>
            <a:r>
              <a:rPr lang="en-GB" sz="1200" dirty="0"/>
              <a:t>The number of requests for Health care support workers and Maternity support workers remains high with an average of </a:t>
            </a:r>
            <a:r>
              <a:rPr lang="en-GB" sz="1200" dirty="0" smtClean="0"/>
              <a:t>2029 </a:t>
            </a:r>
            <a:r>
              <a:rPr lang="en-GB" sz="1200" dirty="0"/>
              <a:t>shifts per week with an average bank fill rate of </a:t>
            </a:r>
            <a:r>
              <a:rPr lang="en-GB" sz="1200" dirty="0" smtClean="0"/>
              <a:t>61.71% </a:t>
            </a:r>
            <a:r>
              <a:rPr lang="en-GB" sz="1200" dirty="0"/>
              <a:t>this is a slight </a:t>
            </a:r>
            <a:r>
              <a:rPr lang="en-GB" sz="1200" dirty="0" smtClean="0"/>
              <a:t>decrease </a:t>
            </a:r>
            <a:r>
              <a:rPr lang="en-GB" sz="1200" dirty="0"/>
              <a:t>from 63.63</a:t>
            </a:r>
            <a:r>
              <a:rPr lang="en-GB" sz="1200" dirty="0" smtClean="0"/>
              <a:t>% in September</a:t>
            </a:r>
            <a:r>
              <a:rPr lang="en-GB" sz="1200" dirty="0"/>
              <a:t>.</a:t>
            </a:r>
            <a:endParaRPr lang="en-GB" sz="1200" dirty="0">
              <a:cs typeface="Arial"/>
            </a:endParaRPr>
          </a:p>
          <a:p>
            <a:endParaRPr lang="en-GB" sz="1200" dirty="0">
              <a:cs typeface="Arial"/>
            </a:endParaRPr>
          </a:p>
          <a:p>
            <a:r>
              <a:rPr lang="en-GB" sz="1200" dirty="0"/>
              <a:t>In addition to bank workers we have the equivalent of </a:t>
            </a:r>
            <a:r>
              <a:rPr lang="en-GB" sz="1200" dirty="0" smtClean="0"/>
              <a:t>12.9 WTE </a:t>
            </a:r>
            <a:r>
              <a:rPr lang="en-GB" sz="1200" dirty="0"/>
              <a:t>agency workers working </a:t>
            </a:r>
            <a:r>
              <a:rPr lang="en-GB" sz="1200" dirty="0" smtClean="0"/>
              <a:t>(14.6 WTE in September) </a:t>
            </a:r>
            <a:r>
              <a:rPr lang="en-GB" sz="1200" dirty="0"/>
              <a:t>across the divisions to support staffing challenges in the short term.  This agency usage had been reducing </a:t>
            </a:r>
            <a:r>
              <a:rPr lang="en-GB" sz="1200" dirty="0" smtClean="0"/>
              <a:t>but to support the emergency department and critical care there has been a need to increase to support safe staffing.</a:t>
            </a:r>
            <a:r>
              <a:rPr lang="en-GB" sz="1200" dirty="0"/>
              <a:t> </a:t>
            </a:r>
            <a:endParaRPr lang="en-GB" sz="1200" dirty="0">
              <a:cs typeface="Arial"/>
            </a:endParaRPr>
          </a:p>
          <a:p>
            <a:endParaRPr lang="en-GB" sz="1200" dirty="0">
              <a:cs typeface="Arial"/>
            </a:endParaRPr>
          </a:p>
          <a:p>
            <a:r>
              <a:rPr lang="en-GB" sz="1200" dirty="0"/>
              <a:t>Short term pay enhancements for bank shifts put in place earlier in the year to encourage a higher uptake of shifts </a:t>
            </a:r>
            <a:r>
              <a:rPr lang="en-GB" sz="1200" dirty="0" smtClean="0"/>
              <a:t>had been </a:t>
            </a:r>
            <a:r>
              <a:rPr lang="en-GB" sz="1200" dirty="0"/>
              <a:t>reduced in July with these now only being targeted to those areas with the highest vacancy. </a:t>
            </a:r>
            <a:r>
              <a:rPr lang="en-GB" sz="1200" dirty="0" smtClean="0"/>
              <a:t> There has been a slight reduction in bank fill in correlation with this but not a significant decrease.  This trend will continue to be monitored.  Any bank enhancements in place are reviewed regularly (at least on a 6 weekly basis) through the weekly bank enhancement meeting and are for fixed periods of time.</a:t>
            </a:r>
            <a:endParaRPr lang="en-GB" sz="1200" dirty="0" smtClean="0">
              <a:cs typeface="Arial"/>
            </a:endParaRPr>
          </a:p>
          <a:p>
            <a:endParaRPr lang="en-GB" sz="1200" dirty="0" smtClean="0">
              <a:solidFill>
                <a:srgbClr val="FF0000"/>
              </a:solidFill>
            </a:endParaRPr>
          </a:p>
          <a:p>
            <a:endParaRPr lang="en-GB" sz="1200" dirty="0">
              <a:solidFill>
                <a:srgbClr val="FF0000"/>
              </a:solidFill>
            </a:endParaRPr>
          </a:p>
        </p:txBody>
      </p:sp>
      <p:sp>
        <p:nvSpPr>
          <p:cNvPr id="15" name="TextBox 14"/>
          <p:cNvSpPr txBox="1"/>
          <p:nvPr/>
        </p:nvSpPr>
        <p:spPr>
          <a:xfrm>
            <a:off x="223106" y="655364"/>
            <a:ext cx="4094893" cy="276999"/>
          </a:xfrm>
          <a:prstGeom prst="rect">
            <a:avLst/>
          </a:prstGeom>
          <a:noFill/>
        </p:spPr>
        <p:txBody>
          <a:bodyPr wrap="square" rtlCol="0">
            <a:spAutoFit/>
          </a:bodyPr>
          <a:lstStyle/>
          <a:p>
            <a:r>
              <a:rPr lang="en-GB" sz="1200" b="1"/>
              <a:t>Graph 14 Registered RN/RM Bank fill rate per week </a:t>
            </a:r>
          </a:p>
        </p:txBody>
      </p:sp>
      <p:sp>
        <p:nvSpPr>
          <p:cNvPr id="17" name="TextBox 16"/>
          <p:cNvSpPr txBox="1"/>
          <p:nvPr/>
        </p:nvSpPr>
        <p:spPr>
          <a:xfrm>
            <a:off x="280812" y="3290501"/>
            <a:ext cx="3643548" cy="276999"/>
          </a:xfrm>
          <a:prstGeom prst="rect">
            <a:avLst/>
          </a:prstGeom>
          <a:noFill/>
        </p:spPr>
        <p:txBody>
          <a:bodyPr wrap="square" rtlCol="0">
            <a:spAutoFit/>
          </a:bodyPr>
          <a:lstStyle/>
          <a:p>
            <a:r>
              <a:rPr lang="en-GB" sz="1200" b="1"/>
              <a:t>Graph 15 HCSW/MSW bank fill rate per week</a:t>
            </a:r>
          </a:p>
        </p:txBody>
      </p:sp>
      <p:pic>
        <p:nvPicPr>
          <p:cNvPr id="2" name="Picture 3"/>
          <p:cNvPicPr>
            <a:picLocks noChangeAspect="1"/>
          </p:cNvPicPr>
          <p:nvPr/>
        </p:nvPicPr>
        <p:blipFill>
          <a:blip r:embed="rId2"/>
          <a:stretch>
            <a:fillRect/>
          </a:stretch>
        </p:blipFill>
        <p:spPr>
          <a:xfrm>
            <a:off x="148778" y="932363"/>
            <a:ext cx="4912957" cy="2403315"/>
          </a:xfrm>
          <a:prstGeom prst="rect">
            <a:avLst/>
          </a:prstGeom>
        </p:spPr>
      </p:pic>
      <p:pic>
        <p:nvPicPr>
          <p:cNvPr id="5" name="Picture 4"/>
          <p:cNvPicPr>
            <a:picLocks noChangeAspect="1"/>
          </p:cNvPicPr>
          <p:nvPr/>
        </p:nvPicPr>
        <p:blipFill>
          <a:blip r:embed="rId3"/>
          <a:stretch>
            <a:fillRect/>
          </a:stretch>
        </p:blipFill>
        <p:spPr>
          <a:xfrm>
            <a:off x="148778" y="3612678"/>
            <a:ext cx="4912957" cy="2241368"/>
          </a:xfrm>
          <a:prstGeom prst="rect">
            <a:avLst/>
          </a:prstGeom>
        </p:spPr>
      </p:pic>
    </p:spTree>
    <p:extLst>
      <p:ext uri="{BB962C8B-B14F-4D97-AF65-F5344CB8AC3E}">
        <p14:creationId xmlns:p14="http://schemas.microsoft.com/office/powerpoint/2010/main" val="221671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6"/>
          </p:nvPr>
        </p:nvSpPr>
        <p:spPr>
          <a:xfrm>
            <a:off x="307496" y="336551"/>
            <a:ext cx="8406198" cy="340457"/>
          </a:xfrm>
        </p:spPr>
        <p:txBody>
          <a:bodyPr/>
          <a:lstStyle/>
          <a:p>
            <a:r>
              <a:rPr lang="en-GB" sz="2000" dirty="0"/>
              <a:t>Appendix </a:t>
            </a:r>
            <a:r>
              <a:rPr lang="en-GB" sz="2000" dirty="0" smtClean="0"/>
              <a:t>1: </a:t>
            </a:r>
            <a:r>
              <a:rPr lang="en-GB" sz="2000" dirty="0"/>
              <a:t>Exception report by Division </a:t>
            </a:r>
          </a:p>
          <a:p>
            <a:endParaRPr lang="en-GB" sz="2000" dirty="0"/>
          </a:p>
        </p:txBody>
      </p:sp>
      <p:pic>
        <p:nvPicPr>
          <p:cNvPr id="6" name="Picture 5"/>
          <p:cNvPicPr>
            <a:picLocks noChangeAspect="1"/>
          </p:cNvPicPr>
          <p:nvPr/>
        </p:nvPicPr>
        <p:blipFill>
          <a:blip r:embed="rId2"/>
          <a:stretch>
            <a:fillRect/>
          </a:stretch>
        </p:blipFill>
        <p:spPr>
          <a:xfrm>
            <a:off x="0" y="1399630"/>
            <a:ext cx="12115800" cy="4399189"/>
          </a:xfrm>
          <a:prstGeom prst="rect">
            <a:avLst/>
          </a:prstGeom>
        </p:spPr>
      </p:pic>
    </p:spTree>
    <p:extLst>
      <p:ext uri="{BB962C8B-B14F-4D97-AF65-F5344CB8AC3E}">
        <p14:creationId xmlns:p14="http://schemas.microsoft.com/office/powerpoint/2010/main" val="341349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0104" y="1044702"/>
            <a:ext cx="11954256" cy="5228082"/>
          </a:xfrm>
          <a:prstGeom prst="rect">
            <a:avLst/>
          </a:prstGeom>
        </p:spPr>
      </p:pic>
    </p:spTree>
    <p:extLst>
      <p:ext uri="{BB962C8B-B14F-4D97-AF65-F5344CB8AC3E}">
        <p14:creationId xmlns:p14="http://schemas.microsoft.com/office/powerpoint/2010/main" val="347732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endParaRPr lang="en-GB"/>
          </a:p>
        </p:txBody>
      </p:sp>
      <p:sp>
        <p:nvSpPr>
          <p:cNvPr id="3" name="Content Placeholder 2"/>
          <p:cNvSpPr>
            <a:spLocks noGrp="1"/>
          </p:cNvSpPr>
          <p:nvPr>
            <p:ph sz="quarter" idx="14"/>
          </p:nvPr>
        </p:nvSpPr>
        <p:spPr/>
        <p:txBody>
          <a:bodyPr/>
          <a:lstStyle/>
          <a:p>
            <a:endParaRPr lang="en-GB"/>
          </a:p>
        </p:txBody>
      </p:sp>
      <p:pic>
        <p:nvPicPr>
          <p:cNvPr id="7" name="Picture 6"/>
          <p:cNvPicPr>
            <a:picLocks noChangeAspect="1"/>
          </p:cNvPicPr>
          <p:nvPr/>
        </p:nvPicPr>
        <p:blipFill>
          <a:blip r:embed="rId2"/>
          <a:stretch>
            <a:fillRect/>
          </a:stretch>
        </p:blipFill>
        <p:spPr>
          <a:xfrm>
            <a:off x="429768" y="996695"/>
            <a:ext cx="11311128" cy="4983933"/>
          </a:xfrm>
          <a:prstGeom prst="rect">
            <a:avLst/>
          </a:prstGeom>
        </p:spPr>
      </p:pic>
    </p:spTree>
    <p:extLst>
      <p:ext uri="{BB962C8B-B14F-4D97-AF65-F5344CB8AC3E}">
        <p14:creationId xmlns:p14="http://schemas.microsoft.com/office/powerpoint/2010/main" val="2828928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6"/>
          </p:nvPr>
        </p:nvSpPr>
        <p:spPr>
          <a:xfrm>
            <a:off x="307496" y="336551"/>
            <a:ext cx="7826854" cy="340457"/>
          </a:xfrm>
        </p:spPr>
        <p:txBody>
          <a:bodyPr/>
          <a:lstStyle/>
          <a:p>
            <a:r>
              <a:rPr lang="en-GB" sz="2000" dirty="0"/>
              <a:t>Appendix </a:t>
            </a:r>
            <a:r>
              <a:rPr lang="en-GB" sz="2000" dirty="0" smtClean="0"/>
              <a:t>2: </a:t>
            </a:r>
            <a:r>
              <a:rPr lang="en-GB" sz="2000" dirty="0"/>
              <a:t>Adult RN Recruitment pipeline</a:t>
            </a:r>
          </a:p>
        </p:txBody>
      </p:sp>
      <p:graphicFrame>
        <p:nvGraphicFramePr>
          <p:cNvPr id="5" name="Table 4">
            <a:extLst>
              <a:ext uri="{FF2B5EF4-FFF2-40B4-BE49-F238E27FC236}">
                <a16:creationId xmlns:a16="http://schemas.microsoft.com/office/drawing/2014/main" id="{17AE08F5-C1DA-1ECA-EC41-4F96B5B64894}"/>
              </a:ext>
            </a:extLst>
          </p:cNvPr>
          <p:cNvGraphicFramePr>
            <a:graphicFrameLocks noGrp="1"/>
          </p:cNvGraphicFramePr>
          <p:nvPr>
            <p:extLst>
              <p:ext uri="{D42A27DB-BD31-4B8C-83A1-F6EECF244321}">
                <p14:modId xmlns:p14="http://schemas.microsoft.com/office/powerpoint/2010/main" val="4036785338"/>
              </p:ext>
            </p:extLst>
          </p:nvPr>
        </p:nvGraphicFramePr>
        <p:xfrm>
          <a:off x="1219200" y="1543050"/>
          <a:ext cx="9753600" cy="375723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3748925984"/>
                    </a:ext>
                  </a:extLst>
                </a:gridCol>
                <a:gridCol w="609600">
                  <a:extLst>
                    <a:ext uri="{9D8B030D-6E8A-4147-A177-3AD203B41FA5}">
                      <a16:colId xmlns:a16="http://schemas.microsoft.com/office/drawing/2014/main" val="2618252540"/>
                    </a:ext>
                  </a:extLst>
                </a:gridCol>
                <a:gridCol w="609600">
                  <a:extLst>
                    <a:ext uri="{9D8B030D-6E8A-4147-A177-3AD203B41FA5}">
                      <a16:colId xmlns:a16="http://schemas.microsoft.com/office/drawing/2014/main" val="3612029765"/>
                    </a:ext>
                  </a:extLst>
                </a:gridCol>
                <a:gridCol w="609600">
                  <a:extLst>
                    <a:ext uri="{9D8B030D-6E8A-4147-A177-3AD203B41FA5}">
                      <a16:colId xmlns:a16="http://schemas.microsoft.com/office/drawing/2014/main" val="2966697462"/>
                    </a:ext>
                  </a:extLst>
                </a:gridCol>
                <a:gridCol w="609600">
                  <a:extLst>
                    <a:ext uri="{9D8B030D-6E8A-4147-A177-3AD203B41FA5}">
                      <a16:colId xmlns:a16="http://schemas.microsoft.com/office/drawing/2014/main" val="2816118089"/>
                    </a:ext>
                  </a:extLst>
                </a:gridCol>
                <a:gridCol w="609600">
                  <a:extLst>
                    <a:ext uri="{9D8B030D-6E8A-4147-A177-3AD203B41FA5}">
                      <a16:colId xmlns:a16="http://schemas.microsoft.com/office/drawing/2014/main" val="1471110704"/>
                    </a:ext>
                  </a:extLst>
                </a:gridCol>
                <a:gridCol w="609600">
                  <a:extLst>
                    <a:ext uri="{9D8B030D-6E8A-4147-A177-3AD203B41FA5}">
                      <a16:colId xmlns:a16="http://schemas.microsoft.com/office/drawing/2014/main" val="3720251388"/>
                    </a:ext>
                  </a:extLst>
                </a:gridCol>
                <a:gridCol w="609600">
                  <a:extLst>
                    <a:ext uri="{9D8B030D-6E8A-4147-A177-3AD203B41FA5}">
                      <a16:colId xmlns:a16="http://schemas.microsoft.com/office/drawing/2014/main" val="4207046309"/>
                    </a:ext>
                  </a:extLst>
                </a:gridCol>
                <a:gridCol w="609600">
                  <a:extLst>
                    <a:ext uri="{9D8B030D-6E8A-4147-A177-3AD203B41FA5}">
                      <a16:colId xmlns:a16="http://schemas.microsoft.com/office/drawing/2014/main" val="2638333906"/>
                    </a:ext>
                  </a:extLst>
                </a:gridCol>
                <a:gridCol w="609600">
                  <a:extLst>
                    <a:ext uri="{9D8B030D-6E8A-4147-A177-3AD203B41FA5}">
                      <a16:colId xmlns:a16="http://schemas.microsoft.com/office/drawing/2014/main" val="3410064831"/>
                    </a:ext>
                  </a:extLst>
                </a:gridCol>
                <a:gridCol w="609600">
                  <a:extLst>
                    <a:ext uri="{9D8B030D-6E8A-4147-A177-3AD203B41FA5}">
                      <a16:colId xmlns:a16="http://schemas.microsoft.com/office/drawing/2014/main" val="1326731785"/>
                    </a:ext>
                  </a:extLst>
                </a:gridCol>
                <a:gridCol w="609600">
                  <a:extLst>
                    <a:ext uri="{9D8B030D-6E8A-4147-A177-3AD203B41FA5}">
                      <a16:colId xmlns:a16="http://schemas.microsoft.com/office/drawing/2014/main" val="3265252222"/>
                    </a:ext>
                  </a:extLst>
                </a:gridCol>
                <a:gridCol w="609600">
                  <a:extLst>
                    <a:ext uri="{9D8B030D-6E8A-4147-A177-3AD203B41FA5}">
                      <a16:colId xmlns:a16="http://schemas.microsoft.com/office/drawing/2014/main" val="189584313"/>
                    </a:ext>
                  </a:extLst>
                </a:gridCol>
                <a:gridCol w="609600">
                  <a:extLst>
                    <a:ext uri="{9D8B030D-6E8A-4147-A177-3AD203B41FA5}">
                      <a16:colId xmlns:a16="http://schemas.microsoft.com/office/drawing/2014/main" val="1719043793"/>
                    </a:ext>
                  </a:extLst>
                </a:gridCol>
                <a:gridCol w="609600">
                  <a:extLst>
                    <a:ext uri="{9D8B030D-6E8A-4147-A177-3AD203B41FA5}">
                      <a16:colId xmlns:a16="http://schemas.microsoft.com/office/drawing/2014/main" val="965654470"/>
                    </a:ext>
                  </a:extLst>
                </a:gridCol>
                <a:gridCol w="609600">
                  <a:extLst>
                    <a:ext uri="{9D8B030D-6E8A-4147-A177-3AD203B41FA5}">
                      <a16:colId xmlns:a16="http://schemas.microsoft.com/office/drawing/2014/main" val="3504835599"/>
                    </a:ext>
                  </a:extLst>
                </a:gridCol>
              </a:tblGrid>
              <a:tr h="200025">
                <a:tc gridSpan="16">
                  <a:txBody>
                    <a:bodyPr/>
                    <a:lstStyle/>
                    <a:p>
                      <a:pPr algn="ctr" fontAlgn="b"/>
                      <a:r>
                        <a:rPr lang="en-US" sz="1100" b="1" i="0" u="none" strike="noStrike" dirty="0">
                          <a:solidFill>
                            <a:srgbClr val="000000"/>
                          </a:solidFill>
                          <a:effectLst/>
                          <a:latin typeface="Calibri"/>
                        </a:rPr>
                        <a:t>Adult band 5 RN position based on predictions and established FTE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168923"/>
                  </a:ext>
                </a:extLst>
              </a:tr>
              <a:tr h="1061662">
                <a:tc>
                  <a:txBody>
                    <a:bodyPr/>
                    <a:lstStyle/>
                    <a:p>
                      <a:pPr algn="ctr" fontAlgn="ctr"/>
                      <a:r>
                        <a:rPr lang="en-US" sz="900" b="1" i="0" u="none" strike="noStrike" dirty="0">
                          <a:solidFill>
                            <a:srgbClr val="000000"/>
                          </a:solidFill>
                          <a:effectLst/>
                          <a:latin typeface="Calibri"/>
                        </a:rPr>
                        <a:t>Month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dirty="0">
                          <a:solidFill>
                            <a:srgbClr val="000000"/>
                          </a:solidFill>
                          <a:effectLst/>
                          <a:latin typeface="Calibri"/>
                        </a:rPr>
                        <a:t>UK based exp. applicants</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dirty="0">
                          <a:solidFill>
                            <a:srgbClr val="000000"/>
                          </a:solidFill>
                          <a:effectLst/>
                          <a:latin typeface="Calibri"/>
                        </a:rPr>
                        <a:t>Anglia Ruskin NQ (60% of graduates)</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dirty="0">
                          <a:solidFill>
                            <a:srgbClr val="000000"/>
                          </a:solidFill>
                          <a:effectLst/>
                          <a:latin typeface="Calibri"/>
                        </a:rPr>
                        <a:t>Other NQ</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dirty="0">
                          <a:solidFill>
                            <a:srgbClr val="000000"/>
                          </a:solidFill>
                          <a:effectLst/>
                          <a:latin typeface="Calibri"/>
                        </a:rPr>
                        <a:t>Nursing Associates</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dirty="0">
                          <a:solidFill>
                            <a:srgbClr val="000000"/>
                          </a:solidFill>
                          <a:effectLst/>
                          <a:latin typeface="Calibri"/>
                        </a:rPr>
                        <a:t>NAP</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dirty="0">
                          <a:solidFill>
                            <a:srgbClr val="000000"/>
                          </a:solidFill>
                          <a:effectLst/>
                          <a:latin typeface="Calibri"/>
                        </a:rPr>
                        <a:t>Return to Practice</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dirty="0">
                          <a:solidFill>
                            <a:srgbClr val="000000"/>
                          </a:solidFill>
                          <a:effectLst/>
                          <a:latin typeface="Calibri"/>
                        </a:rPr>
                        <a:t>Overseas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dirty="0">
                          <a:solidFill>
                            <a:srgbClr val="000000"/>
                          </a:solidFill>
                          <a:effectLst/>
                          <a:latin typeface="Calibri"/>
                        </a:rPr>
                        <a:t>Total New Starters </a:t>
                      </a:r>
                      <a:endParaRPr lang="en-US" sz="9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dirty="0">
                          <a:solidFill>
                            <a:srgbClr val="000000"/>
                          </a:solidFill>
                          <a:effectLst/>
                          <a:latin typeface="Calibri"/>
                        </a:rPr>
                        <a:t>Leavers FTE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dirty="0">
                          <a:solidFill>
                            <a:srgbClr val="000000"/>
                          </a:solidFill>
                          <a:effectLst/>
                          <a:latin typeface="Calibri"/>
                        </a:rPr>
                        <a:t>Promotions and transfer out of scope- retained by the trust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dirty="0">
                          <a:solidFill>
                            <a:srgbClr val="000000"/>
                          </a:solidFill>
                          <a:effectLst/>
                          <a:latin typeface="Calibri"/>
                        </a:rPr>
                        <a:t>Staff in post FTE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dirty="0">
                          <a:solidFill>
                            <a:srgbClr val="000000"/>
                          </a:solidFill>
                          <a:effectLst/>
                          <a:latin typeface="Calibri"/>
                        </a:rPr>
                        <a:t>ESR Establishment FTE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dirty="0">
                          <a:solidFill>
                            <a:srgbClr val="000000"/>
                          </a:solidFill>
                          <a:effectLst/>
                          <a:latin typeface="Calibri"/>
                        </a:rPr>
                        <a:t>Vacancy rate based on established FTE </a:t>
                      </a:r>
                      <a:endParaRPr lang="en-US" sz="9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900" b="1" i="0" u="none" strike="noStrike" dirty="0">
                          <a:solidFill>
                            <a:srgbClr val="000000"/>
                          </a:solidFill>
                          <a:effectLst/>
                          <a:latin typeface="Calibri"/>
                        </a:rPr>
                        <a:t>No. of vacancies based on established FTE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900" b="1" i="0" u="none" strike="noStrike" dirty="0">
                          <a:solidFill>
                            <a:srgbClr val="000000"/>
                          </a:solidFill>
                          <a:effectLst/>
                          <a:latin typeface="Calibri"/>
                        </a:rPr>
                        <a:t>Starter leaver variance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928465515"/>
                  </a:ext>
                </a:extLst>
              </a:tr>
              <a:tr h="190500">
                <a:tc>
                  <a:txBody>
                    <a:bodyPr/>
                    <a:lstStyle/>
                    <a:p>
                      <a:pPr algn="r" fontAlgn="b"/>
                      <a:r>
                        <a:rPr lang="en-US" sz="1100" b="0" i="1" u="none" strike="noStrike" dirty="0">
                          <a:solidFill>
                            <a:srgbClr val="000000"/>
                          </a:solidFill>
                          <a:effectLst/>
                          <a:latin typeface="Calibri"/>
                        </a:rPr>
                        <a:t>Apr-23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1534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1996630"/>
                  </a:ext>
                </a:extLst>
              </a:tr>
              <a:tr h="190500">
                <a:tc>
                  <a:txBody>
                    <a:bodyPr/>
                    <a:lstStyle/>
                    <a:p>
                      <a:pPr algn="r" fontAlgn="b"/>
                      <a:r>
                        <a:rPr lang="en-US" sz="1100" b="0" i="1" u="none" strike="noStrike" dirty="0">
                          <a:solidFill>
                            <a:srgbClr val="000000"/>
                          </a:solidFill>
                          <a:effectLst/>
                          <a:latin typeface="Calibri"/>
                        </a:rPr>
                        <a:t>May-23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8235101"/>
                  </a:ext>
                </a:extLst>
              </a:tr>
              <a:tr h="190500">
                <a:tc>
                  <a:txBody>
                    <a:bodyPr/>
                    <a:lstStyle/>
                    <a:p>
                      <a:pPr algn="r" fontAlgn="b"/>
                      <a:r>
                        <a:rPr lang="en-US" sz="1100" b="0" i="1" u="none" strike="noStrike" dirty="0">
                          <a:solidFill>
                            <a:srgbClr val="000000"/>
                          </a:solidFill>
                          <a:effectLst/>
                          <a:latin typeface="Calibri"/>
                        </a:rPr>
                        <a:t>Jun-23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1531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9.89%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7676854"/>
                  </a:ext>
                </a:extLst>
              </a:tr>
              <a:tr h="190500">
                <a:tc>
                  <a:txBody>
                    <a:bodyPr/>
                    <a:lstStyle/>
                    <a:p>
                      <a:pPr algn="r" fontAlgn="b"/>
                      <a:r>
                        <a:rPr lang="en-US" sz="1100" b="0" i="1" u="none" strike="noStrike" dirty="0">
                          <a:solidFill>
                            <a:srgbClr val="000000"/>
                          </a:solidFill>
                          <a:effectLst/>
                          <a:latin typeface="Calibri"/>
                        </a:rPr>
                        <a:t>Jul-23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1528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9938550"/>
                  </a:ext>
                </a:extLst>
              </a:tr>
              <a:tr h="190500">
                <a:tc>
                  <a:txBody>
                    <a:bodyPr/>
                    <a:lstStyle/>
                    <a:p>
                      <a:pPr algn="r" fontAlgn="b"/>
                      <a:r>
                        <a:rPr lang="en-US" sz="1100" b="0" i="1" u="none" strike="noStrike" dirty="0">
                          <a:solidFill>
                            <a:srgbClr val="000000"/>
                          </a:solidFill>
                          <a:effectLst/>
                          <a:latin typeface="Calibri"/>
                        </a:rPr>
                        <a:t>Aug-23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1753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9.20%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177.64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3405669"/>
                  </a:ext>
                </a:extLst>
              </a:tr>
              <a:tr h="190500">
                <a:tc>
                  <a:txBody>
                    <a:bodyPr/>
                    <a:lstStyle/>
                    <a:p>
                      <a:pPr algn="r" fontAlgn="b"/>
                      <a:r>
                        <a:rPr lang="en-US" sz="1100" b="0" i="1" u="none" strike="noStrike" dirty="0">
                          <a:solidFill>
                            <a:srgbClr val="000000"/>
                          </a:solidFill>
                          <a:effectLst/>
                          <a:latin typeface="Calibri"/>
                        </a:rPr>
                        <a:t>Sep-23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1777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1951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8.90%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173.64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964339"/>
                  </a:ext>
                </a:extLst>
              </a:tr>
              <a:tr h="190500">
                <a:tc>
                  <a:txBody>
                    <a:bodyPr/>
                    <a:lstStyle/>
                    <a:p>
                      <a:pPr algn="r" fontAlgn="b"/>
                      <a:r>
                        <a:rPr lang="en-US" sz="1100" b="0" i="1" u="none" strike="noStrike" dirty="0">
                          <a:solidFill>
                            <a:srgbClr val="000000"/>
                          </a:solidFill>
                          <a:effectLst/>
                          <a:latin typeface="Calibri"/>
                        </a:rPr>
                        <a:t>Oct-23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1635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1759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7.05%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124.01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7928674"/>
                  </a:ext>
                </a:extLst>
              </a:tr>
              <a:tr h="190500">
                <a:tc>
                  <a:txBody>
                    <a:bodyPr/>
                    <a:lstStyle/>
                    <a:p>
                      <a:pPr algn="r" fontAlgn="b"/>
                      <a:r>
                        <a:rPr lang="en-US" sz="1100" b="0" i="1" u="none" strike="noStrike" dirty="0">
                          <a:solidFill>
                            <a:srgbClr val="00B050"/>
                          </a:solidFill>
                          <a:effectLst/>
                          <a:latin typeface="Calibri"/>
                        </a:rPr>
                        <a:t>Nov-23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B05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B05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B05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B05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1644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183.91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3811268"/>
                  </a:ext>
                </a:extLst>
              </a:tr>
              <a:tr h="190500">
                <a:tc>
                  <a:txBody>
                    <a:bodyPr/>
                    <a:lstStyle/>
                    <a:p>
                      <a:pPr algn="r" fontAlgn="b"/>
                      <a:r>
                        <a:rPr lang="en-US" sz="1100" b="0" i="1" u="none" strike="noStrike" dirty="0">
                          <a:solidFill>
                            <a:srgbClr val="00B050"/>
                          </a:solidFill>
                          <a:effectLst/>
                          <a:latin typeface="Calibri"/>
                        </a:rPr>
                        <a:t>Dec-23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B05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B05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B05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1691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7.49%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136.91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2406727"/>
                  </a:ext>
                </a:extLst>
              </a:tr>
              <a:tr h="190500">
                <a:tc>
                  <a:txBody>
                    <a:bodyPr/>
                    <a:lstStyle/>
                    <a:p>
                      <a:pPr algn="r" fontAlgn="b"/>
                      <a:r>
                        <a:rPr lang="en-US" sz="1100" b="0" i="1" u="none" strike="noStrike" dirty="0">
                          <a:solidFill>
                            <a:srgbClr val="00B050"/>
                          </a:solidFill>
                          <a:effectLst/>
                          <a:latin typeface="Calibri"/>
                        </a:rPr>
                        <a:t>Jan-24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B05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B05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B05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6.18%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112.91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2273999"/>
                  </a:ext>
                </a:extLst>
              </a:tr>
              <a:tr h="190500">
                <a:tc>
                  <a:txBody>
                    <a:bodyPr/>
                    <a:lstStyle/>
                    <a:p>
                      <a:pPr algn="r" fontAlgn="b"/>
                      <a:r>
                        <a:rPr lang="en-US" sz="1100" b="0" i="1" u="none" strike="noStrike" dirty="0">
                          <a:solidFill>
                            <a:srgbClr val="00B050"/>
                          </a:solidFill>
                          <a:effectLst/>
                          <a:latin typeface="Calibri"/>
                        </a:rPr>
                        <a:t>Feb-24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B05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B05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B05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B05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1727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1867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7.48%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139.61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6688050"/>
                  </a:ext>
                </a:extLst>
              </a:tr>
              <a:tr h="200025">
                <a:tc>
                  <a:txBody>
                    <a:bodyPr/>
                    <a:lstStyle/>
                    <a:p>
                      <a:pPr algn="r" fontAlgn="b"/>
                      <a:r>
                        <a:rPr lang="en-US" sz="1100" b="0" i="1" u="none" strike="noStrike" dirty="0">
                          <a:solidFill>
                            <a:srgbClr val="00B050"/>
                          </a:solidFill>
                          <a:effectLst/>
                          <a:latin typeface="Calibri"/>
                        </a:rPr>
                        <a:t>Mar-24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B05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B05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B05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1773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1867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5.01%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93.61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dirty="0">
                          <a:solidFill>
                            <a:srgbClr val="00B050"/>
                          </a:solidFill>
                          <a:effectLst/>
                          <a:latin typeface="Arial"/>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021190"/>
                  </a:ext>
                </a:extLst>
              </a:tr>
              <a:tr h="200025">
                <a:tc>
                  <a:txBody>
                    <a:bodyPr/>
                    <a:lstStyle/>
                    <a:p>
                      <a:pPr algn="l" fontAlgn="b"/>
                      <a:r>
                        <a:rPr lang="en-US" sz="1100" b="1" i="0" u="none" strike="noStrike" dirty="0">
                          <a:solidFill>
                            <a:srgbClr val="FF0000"/>
                          </a:solidFill>
                          <a:effectLst/>
                          <a:latin typeface="Calibri"/>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1" i="0" u="none" strike="noStrike" dirty="0">
                          <a:solidFill>
                            <a:srgbClr val="FF0000"/>
                          </a:solidFill>
                          <a:effectLst/>
                          <a:latin typeface="Arial"/>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1" i="0" u="none" strike="noStrike" dirty="0">
                          <a:solidFill>
                            <a:srgbClr val="FF0000"/>
                          </a:solidFill>
                          <a:effectLst/>
                          <a:latin typeface="Arial"/>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1" i="0" u="none" strike="noStrike" dirty="0">
                          <a:solidFill>
                            <a:srgbClr val="FF0000"/>
                          </a:solidFill>
                          <a:effectLst/>
                          <a:latin typeface="Arial"/>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1" i="0" u="none" strike="noStrike" dirty="0">
                          <a:solidFill>
                            <a:srgbClr val="FF0000"/>
                          </a:solidFill>
                          <a:effectLst/>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1" i="0" u="none" strike="noStrike" dirty="0">
                          <a:solidFill>
                            <a:srgbClr val="FF0000"/>
                          </a:solidFill>
                          <a:effectLst/>
                          <a:latin typeface="Arial"/>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1" i="0" u="none" strike="noStrike" dirty="0">
                          <a:solidFill>
                            <a:srgbClr val="FF0000"/>
                          </a:solidFill>
                          <a:effectLst/>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1" i="0" u="none" strike="noStrike" dirty="0">
                          <a:solidFill>
                            <a:srgbClr val="FF0000"/>
                          </a:solidFill>
                          <a:effectLst/>
                          <a:latin typeface="Arial"/>
                        </a:rPr>
                        <a:t>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1" i="0" u="none" strike="noStrike" dirty="0">
                          <a:solidFill>
                            <a:srgbClr val="FF0000"/>
                          </a:solidFill>
                          <a:effectLst/>
                          <a:latin typeface="Arial"/>
                        </a:rPr>
                        <a:t>569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1" i="0" u="none" strike="noStrike" dirty="0">
                          <a:solidFill>
                            <a:srgbClr val="FF0000"/>
                          </a:solidFill>
                          <a:effectLst/>
                          <a:latin typeface="Arial"/>
                        </a:rPr>
                        <a:t>154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1" i="0" u="none" strike="noStrike" dirty="0">
                          <a:solidFill>
                            <a:srgbClr val="FF0000"/>
                          </a:solidFill>
                          <a:effectLst/>
                          <a:latin typeface="Arial"/>
                        </a:rPr>
                        <a:t>149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1" i="0" u="none" strike="noStrike" dirty="0">
                          <a:solidFill>
                            <a:srgbClr val="FF0000"/>
                          </a:solidFill>
                          <a:effectLst/>
                          <a:latin typeface="Arial"/>
                        </a:rPr>
                        <a:t>1773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1" i="0" u="none" strike="noStrike" dirty="0">
                          <a:solidFill>
                            <a:srgbClr val="FF0000"/>
                          </a:solidFill>
                          <a:effectLst/>
                          <a:latin typeface="Arial"/>
                        </a:rPr>
                        <a:t>1867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1" i="0" u="none" strike="noStrike" dirty="0">
                          <a:solidFill>
                            <a:srgbClr val="FF0000"/>
                          </a:solidFill>
                          <a:effectLst/>
                          <a:latin typeface="Arial"/>
                        </a:rPr>
                        <a:t>5.01%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1" i="0" u="none" strike="noStrike" dirty="0">
                          <a:solidFill>
                            <a:srgbClr val="FF0000"/>
                          </a:solidFill>
                          <a:effectLst/>
                          <a:latin typeface="Arial"/>
                        </a:rPr>
                        <a:t>93.61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000" b="1" i="0" u="none" strike="noStrike" dirty="0">
                          <a:solidFill>
                            <a:srgbClr val="FF0000"/>
                          </a:solidFill>
                          <a:effectLst/>
                          <a:latin typeface="Arial"/>
                        </a:rPr>
                        <a:t>340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4867536"/>
                  </a:ext>
                </a:extLst>
              </a:tr>
            </a:tbl>
          </a:graphicData>
        </a:graphic>
      </p:graphicFrame>
    </p:spTree>
    <p:extLst>
      <p:ext uri="{BB962C8B-B14F-4D97-AF65-F5344CB8AC3E}">
        <p14:creationId xmlns:p14="http://schemas.microsoft.com/office/powerpoint/2010/main" val="10791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quarter" idx="16"/>
          </p:nvPr>
        </p:nvSpPr>
        <p:spPr>
          <a:xfrm>
            <a:off x="307496" y="336552"/>
            <a:ext cx="9402111" cy="398740"/>
          </a:xfrm>
        </p:spPr>
        <p:txBody>
          <a:bodyPr/>
          <a:lstStyle/>
          <a:p>
            <a:r>
              <a:rPr lang="en-GB" sz="2000" dirty="0"/>
              <a:t>Appendix </a:t>
            </a:r>
            <a:r>
              <a:rPr lang="en-GB" sz="2000" dirty="0" smtClean="0"/>
              <a:t>3: </a:t>
            </a:r>
            <a:r>
              <a:rPr lang="en-GB" sz="2000" dirty="0"/>
              <a:t>Paediatric RN and Band 2 HCSW Recruitment pipeline</a:t>
            </a:r>
          </a:p>
        </p:txBody>
      </p:sp>
      <p:pic>
        <p:nvPicPr>
          <p:cNvPr id="2" name="Picture 1"/>
          <p:cNvPicPr>
            <a:picLocks noChangeAspect="1"/>
          </p:cNvPicPr>
          <p:nvPr/>
        </p:nvPicPr>
        <p:blipFill>
          <a:blip r:embed="rId3"/>
          <a:stretch>
            <a:fillRect/>
          </a:stretch>
        </p:blipFill>
        <p:spPr>
          <a:xfrm>
            <a:off x="307496" y="935605"/>
            <a:ext cx="5694158" cy="3011685"/>
          </a:xfrm>
          <a:prstGeom prst="rect">
            <a:avLst/>
          </a:prstGeom>
        </p:spPr>
      </p:pic>
      <p:pic>
        <p:nvPicPr>
          <p:cNvPr id="8" name="Picture 7"/>
          <p:cNvPicPr>
            <a:picLocks noChangeAspect="1"/>
          </p:cNvPicPr>
          <p:nvPr/>
        </p:nvPicPr>
        <p:blipFill>
          <a:blip r:embed="rId4"/>
          <a:stretch>
            <a:fillRect/>
          </a:stretch>
        </p:blipFill>
        <p:spPr>
          <a:xfrm>
            <a:off x="6099047" y="2722377"/>
            <a:ext cx="5724525" cy="3263514"/>
          </a:xfrm>
          <a:prstGeom prst="rect">
            <a:avLst/>
          </a:prstGeom>
        </p:spPr>
      </p:pic>
    </p:spTree>
    <p:extLst>
      <p:ext uri="{BB962C8B-B14F-4D97-AF65-F5344CB8AC3E}">
        <p14:creationId xmlns:p14="http://schemas.microsoft.com/office/powerpoint/2010/main" val="405566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7" y="336552"/>
            <a:ext cx="5504218" cy="358040"/>
          </a:xfrm>
        </p:spPr>
        <p:txBody>
          <a:bodyPr/>
          <a:lstStyle/>
          <a:p>
            <a:r>
              <a:rPr lang="en-GB" sz="2000" dirty="0"/>
              <a:t>Executive Summary </a:t>
            </a:r>
            <a:endParaRPr lang="en-GB" sz="2000" dirty="0">
              <a:solidFill>
                <a:srgbClr val="FF0000"/>
              </a:solidFill>
            </a:endParaRPr>
          </a:p>
        </p:txBody>
      </p:sp>
      <p:sp>
        <p:nvSpPr>
          <p:cNvPr id="13" name="Content Placeholder 3">
            <a:extLst>
              <a:ext uri="{FF2B5EF4-FFF2-40B4-BE49-F238E27FC236}">
                <a16:creationId xmlns:a16="http://schemas.microsoft.com/office/drawing/2014/main" id="{0C25E097-5567-4197-87FC-731CD6380B3B}"/>
              </a:ext>
            </a:extLst>
          </p:cNvPr>
          <p:cNvSpPr txBox="1">
            <a:spLocks/>
          </p:cNvSpPr>
          <p:nvPr/>
        </p:nvSpPr>
        <p:spPr>
          <a:xfrm>
            <a:off x="333757" y="3646808"/>
            <a:ext cx="6216395" cy="340457"/>
          </a:xfrm>
          <a:prstGeom prst="rect">
            <a:avLst/>
          </a:prstGeom>
        </p:spPr>
        <p:txBody>
          <a:bodyPr lIns="0" tIns="0" rIns="0" bIns="0"/>
          <a:lstStyle>
            <a:lvl1pPr marL="0" indent="0" algn="l" defTabSz="914400" rtl="0" eaLnBrk="1" latinLnBrk="0" hangingPunct="1">
              <a:lnSpc>
                <a:spcPct val="90000"/>
              </a:lnSpc>
              <a:spcBef>
                <a:spcPts val="1000"/>
              </a:spcBef>
              <a:spcAft>
                <a:spcPts val="600"/>
              </a:spcAft>
              <a:buFont typeface="Arial"/>
              <a:buNone/>
              <a:tabLst/>
              <a:defRPr sz="2400" b="1" i="0" kern="1200">
                <a:solidFill>
                  <a:schemeClr val="tx1"/>
                </a:solidFill>
                <a:latin typeface="Arial" charset="0"/>
                <a:ea typeface="Arial" charset="0"/>
                <a:cs typeface="Arial" charset="0"/>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2000"/>
          </a:p>
        </p:txBody>
      </p:sp>
      <p:sp>
        <p:nvSpPr>
          <p:cNvPr id="7" name="Content Placeholder 4"/>
          <p:cNvSpPr txBox="1">
            <a:spLocks/>
          </p:cNvSpPr>
          <p:nvPr/>
        </p:nvSpPr>
        <p:spPr>
          <a:xfrm>
            <a:off x="307497" y="987200"/>
            <a:ext cx="11623549" cy="5136865"/>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300" dirty="0" smtClean="0"/>
              <a:t>This slide set provides an overview of the Nursing and Midwifery staffing position for October 2023. </a:t>
            </a:r>
          </a:p>
          <a:p>
            <a:pPr marL="0" indent="0" algn="just">
              <a:buNone/>
            </a:pPr>
            <a:r>
              <a:rPr lang="en-US" sz="1300" dirty="0" smtClean="0"/>
              <a:t>The vacancy position in October has decreased in all areas with the exception of maternity care assistants (MCA). For registered children's nurses (</a:t>
            </a:r>
            <a:r>
              <a:rPr lang="en-US" sz="1300" dirty="0" smtClean="0"/>
              <a:t>RSCNs</a:t>
            </a:r>
            <a:r>
              <a:rPr lang="en-US" sz="1300" dirty="0" smtClean="0"/>
              <a:t>) the vacancy rate is 20.1% (21.1% in September), Health Care Support Workers (HCSW) 15.4% (15.6% in September), Registered </a:t>
            </a:r>
            <a:r>
              <a:rPr lang="en-US" sz="1300" dirty="0"/>
              <a:t>N</a:t>
            </a:r>
            <a:r>
              <a:rPr lang="en-US" sz="1300" dirty="0" smtClean="0"/>
              <a:t>urses (</a:t>
            </a:r>
            <a:r>
              <a:rPr lang="en-US" sz="1300" dirty="0" smtClean="0"/>
              <a:t>RNs</a:t>
            </a:r>
            <a:r>
              <a:rPr lang="en-US" sz="1300" dirty="0" smtClean="0"/>
              <a:t>) 9.9% (10.6% in September) and Registered Midwifes (</a:t>
            </a:r>
            <a:r>
              <a:rPr lang="en-US" sz="1300" dirty="0" smtClean="0"/>
              <a:t>RMs</a:t>
            </a:r>
            <a:r>
              <a:rPr lang="en-US" sz="1300" dirty="0" smtClean="0"/>
              <a:t>) - 0.1% (5.31% in September). The MCA vacancy rate has increased to 25.5% from 21.8</a:t>
            </a:r>
            <a:r>
              <a:rPr lang="en-US" sz="1300" dirty="0"/>
              <a:t>% in </a:t>
            </a:r>
            <a:r>
              <a:rPr lang="en-US" sz="1300" dirty="0" smtClean="0"/>
              <a:t>September.  The turnover rate in October remains high but has decreased for RMs (12.15% from 12.9% in September) and HCSW (including MCA’s) 16.3% (17.1% in September). However, for RNs turnover has increased slightly to 10.8% (10.6% in September) and RCSN has increased to 15.7% (15.4% in September). The main reason for leaving for RN’s, RM’s, RSCN’s and HCSW’s is voluntary resignation – relocation. The leavers destination data demonstrates that 27.5% of RNs and 42.4% of RMs are leaving to take up employment in other NHS </a:t>
            </a:r>
            <a:r>
              <a:rPr lang="en-US" sz="1300" dirty="0" err="1" smtClean="0"/>
              <a:t>organisations</a:t>
            </a:r>
            <a:r>
              <a:rPr lang="en-US" sz="1300" dirty="0" smtClean="0"/>
              <a:t>. 18.2% of RMs are leaving for no employment compared to 8.9% of RNs.  Conversely, the leavers destination is unknown for the majority of HCSWs (47%). </a:t>
            </a:r>
            <a:endParaRPr lang="en-US" sz="1300" dirty="0" smtClean="0">
              <a:cs typeface="Arial"/>
            </a:endParaRPr>
          </a:p>
          <a:p>
            <a:pPr marL="0" indent="0" algn="just">
              <a:buNone/>
            </a:pPr>
            <a:r>
              <a:rPr lang="en-GB" sz="1300" dirty="0" smtClean="0"/>
              <a:t>The planned versus actual staffing report demonstrates that 15 clinical areas reported &lt;90% overall rota fill in October (11 in September). The overall </a:t>
            </a:r>
            <a:r>
              <a:rPr lang="en-US" sz="1300" dirty="0" smtClean="0"/>
              <a:t>fill rate for maternity </a:t>
            </a:r>
            <a:r>
              <a:rPr lang="en-GB" sz="1300" dirty="0" smtClean="0"/>
              <a:t>has decreased to 88% compared to 90.8% in September. </a:t>
            </a:r>
            <a:r>
              <a:rPr lang="en-US" sz="1300" dirty="0" smtClean="0"/>
              <a:t>The total unavailability of the workforce working time in October has decreased by 0.9% to 26.6%. T</a:t>
            </a:r>
            <a:r>
              <a:rPr lang="en-GB" sz="1300" dirty="0" smtClean="0"/>
              <a:t>he majority of unavailability (12.4%) is due to planned annual leave, sickness absence has remained relatively static in October at 7.7% </a:t>
            </a:r>
            <a:r>
              <a:rPr lang="en-GB" sz="1300" dirty="0"/>
              <a:t>(</a:t>
            </a:r>
            <a:r>
              <a:rPr lang="en-GB" sz="1300" dirty="0" smtClean="0"/>
              <a:t>7.6% in September). Additionally, 1.2% of working time was unavailable due to other leave, 3.6% was due to study leave and 1.7% was due to supernumerary time.       </a:t>
            </a:r>
            <a:endParaRPr lang="en-GB" sz="1300" dirty="0" smtClean="0">
              <a:cs typeface="Arial"/>
            </a:endParaRPr>
          </a:p>
          <a:p>
            <a:pPr marL="0" indent="0" algn="just">
              <a:buNone/>
            </a:pPr>
            <a:r>
              <a:rPr lang="en-GB" sz="1300" dirty="0" smtClean="0"/>
              <a:t>In order to mitigate staffing risks, the </a:t>
            </a:r>
            <a:r>
              <a:rPr lang="en-US" sz="1300" dirty="0" smtClean="0"/>
              <a:t>number of requests for bank workers remains high with an average of </a:t>
            </a:r>
            <a:r>
              <a:rPr lang="en-GB" sz="1300" dirty="0" smtClean="0"/>
              <a:t>2740 </a:t>
            </a:r>
            <a:r>
              <a:rPr lang="en-US" sz="1300" dirty="0" smtClean="0"/>
              <a:t>shifts per week requested for registered staff and </a:t>
            </a:r>
            <a:r>
              <a:rPr lang="en-GB" sz="1300" dirty="0" smtClean="0"/>
              <a:t>2029 </a:t>
            </a:r>
            <a:r>
              <a:rPr lang="en-US" sz="1300" dirty="0" smtClean="0"/>
              <a:t>shifts requested for Health care support workers and Maternity support workers per week with an average bank fill rate of 71.61</a:t>
            </a:r>
            <a:r>
              <a:rPr lang="en-GB" sz="1300" dirty="0" smtClean="0"/>
              <a:t>% </a:t>
            </a:r>
            <a:r>
              <a:rPr lang="en-US" sz="1300" dirty="0" smtClean="0"/>
              <a:t>for registered staff and </a:t>
            </a:r>
            <a:r>
              <a:rPr lang="en-GB" sz="1300" dirty="0" smtClean="0"/>
              <a:t>61.71%</a:t>
            </a:r>
            <a:r>
              <a:rPr lang="en-US" sz="1300" dirty="0" smtClean="0"/>
              <a:t> for Health Care Support workers. In addition, the equivalent of 12.9 WTE agency workers are working across the divisions (14.62 WTE in September).  Despite this, redeployment of nurses and midwives has remained necessary due to staff unavailability, with an average of 374.62 working hours being redeployed each day of which there is a continued need to redeploy staff out of their division 200 hours in total (760 hours in September).   </a:t>
            </a:r>
            <a:endParaRPr lang="en-US" sz="1300" dirty="0" smtClean="0">
              <a:cs typeface="Arial"/>
            </a:endParaRPr>
          </a:p>
          <a:p>
            <a:pPr marL="0" indent="0" algn="just">
              <a:buNone/>
            </a:pPr>
            <a:r>
              <a:rPr lang="en-US" sz="1300" dirty="0" smtClean="0"/>
              <a:t>The number of occasions that 1 critical care nurse has needed to care for more than 1 level 3 patient has decreased in October to 7 occasions compared to 79 in September.  Additionally, there have been 74 occasions in October where there has been no side room </a:t>
            </a:r>
            <a:r>
              <a:rPr lang="en-US" sz="1300" dirty="0" err="1" smtClean="0"/>
              <a:t>co-ordinator</a:t>
            </a:r>
            <a:r>
              <a:rPr lang="en-US" sz="1300" dirty="0" smtClean="0"/>
              <a:t> (155 in September). Any concerns with regards to critical care staffing are escalated through the senior nurse of the day.  Staffing has been supported through the use of temporary workers (agency and bank), enhanced bank rates and registered staff (non critical care trained) are redeployed from the operational pool and clinical areas on a shift by shift basis. Critical care have opened 3 of the beds that were closed due to staffing resulting in 55 open beds rather than 59 beds.  Recruitment is ongoing to the vacant positions with a plan to open the remaining 4 beds when vacancy allows.</a:t>
            </a:r>
          </a:p>
          <a:p>
            <a:endParaRPr lang="en-US" sz="1200" dirty="0">
              <a:solidFill>
                <a:srgbClr val="FF0000"/>
              </a:solidFill>
            </a:endParaRPr>
          </a:p>
        </p:txBody>
      </p:sp>
    </p:spTree>
    <p:extLst>
      <p:ext uri="{BB962C8B-B14F-4D97-AF65-F5344CB8AC3E}">
        <p14:creationId xmlns:p14="http://schemas.microsoft.com/office/powerpoint/2010/main" val="409119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8525005" cy="358040"/>
          </a:xfrm>
        </p:spPr>
        <p:txBody>
          <a:bodyPr/>
          <a:lstStyle/>
          <a:p>
            <a:r>
              <a:rPr lang="en-GB" sz="2000"/>
              <a:t>Combined Nursing and Midwifery Staffing Position Vacancy Rates </a:t>
            </a:r>
            <a:endParaRPr lang="en-GB" sz="2000">
              <a:solidFill>
                <a:srgbClr val="FF0000"/>
              </a:solidFill>
            </a:endParaRPr>
          </a:p>
        </p:txBody>
      </p:sp>
      <p:sp>
        <p:nvSpPr>
          <p:cNvPr id="5" name="Content Placeholder 4"/>
          <p:cNvSpPr>
            <a:spLocks noGrp="1"/>
          </p:cNvSpPr>
          <p:nvPr>
            <p:ph sz="quarter" idx="18"/>
          </p:nvPr>
        </p:nvSpPr>
        <p:spPr>
          <a:xfrm>
            <a:off x="307497" y="905242"/>
            <a:ext cx="11500571" cy="2661298"/>
          </a:xfrm>
        </p:spPr>
        <p:txBody>
          <a:bodyPr/>
          <a:lstStyle/>
          <a:p>
            <a:r>
              <a:rPr lang="en-GB" b="1" dirty="0"/>
              <a:t>		</a:t>
            </a:r>
          </a:p>
          <a:p>
            <a:r>
              <a:rPr lang="en-GB" b="1" dirty="0"/>
              <a:t>					</a:t>
            </a:r>
          </a:p>
          <a:p>
            <a:endParaRPr lang="en-GB" b="1" dirty="0"/>
          </a:p>
          <a:p>
            <a:endParaRPr lang="en-GB" b="1" dirty="0">
              <a:solidFill>
                <a:srgbClr val="FF0000"/>
              </a:solidFill>
            </a:endParaRPr>
          </a:p>
          <a:p>
            <a:endParaRPr lang="en-GB" b="1" dirty="0">
              <a:solidFill>
                <a:srgbClr val="FF0000"/>
              </a:solidFill>
            </a:endParaRPr>
          </a:p>
          <a:p>
            <a:endParaRPr lang="en-US" dirty="0"/>
          </a:p>
        </p:txBody>
      </p:sp>
      <p:sp>
        <p:nvSpPr>
          <p:cNvPr id="6" name="TextBox 5"/>
          <p:cNvSpPr txBox="1"/>
          <p:nvPr/>
        </p:nvSpPr>
        <p:spPr>
          <a:xfrm>
            <a:off x="307496" y="559172"/>
            <a:ext cx="3570208" cy="276999"/>
          </a:xfrm>
          <a:prstGeom prst="rect">
            <a:avLst/>
          </a:prstGeom>
          <a:noFill/>
        </p:spPr>
        <p:txBody>
          <a:bodyPr wrap="none" rtlCol="0">
            <a:spAutoFit/>
          </a:bodyPr>
          <a:lstStyle/>
          <a:p>
            <a:r>
              <a:rPr lang="en-GB" sz="1200" b="1"/>
              <a:t>Graph 1. Nursing and midwifery vacancy rates</a:t>
            </a:r>
          </a:p>
        </p:txBody>
      </p:sp>
      <p:sp>
        <p:nvSpPr>
          <p:cNvPr id="9" name="TextBox 8"/>
          <p:cNvSpPr txBox="1"/>
          <p:nvPr/>
        </p:nvSpPr>
        <p:spPr>
          <a:xfrm>
            <a:off x="291549" y="3178066"/>
            <a:ext cx="3421834" cy="276999"/>
          </a:xfrm>
          <a:prstGeom prst="rect">
            <a:avLst/>
          </a:prstGeom>
          <a:noFill/>
        </p:spPr>
        <p:txBody>
          <a:bodyPr wrap="none" rtlCol="0">
            <a:spAutoFit/>
          </a:bodyPr>
          <a:lstStyle/>
          <a:p>
            <a:r>
              <a:rPr lang="en-GB" sz="1200" b="1"/>
              <a:t>Graph 2. Healthcare Assistant vacancy rates</a:t>
            </a:r>
          </a:p>
        </p:txBody>
      </p:sp>
      <p:sp>
        <p:nvSpPr>
          <p:cNvPr id="10" name="TextBox 9">
            <a:extLst>
              <a:ext uri="{FF2B5EF4-FFF2-40B4-BE49-F238E27FC236}">
                <a16:creationId xmlns:a16="http://schemas.microsoft.com/office/drawing/2014/main" id="{430C5EA2-CCD7-4575-B9D8-3B063D9FA8F2}"/>
              </a:ext>
            </a:extLst>
          </p:cNvPr>
          <p:cNvSpPr txBox="1"/>
          <p:nvPr/>
        </p:nvSpPr>
        <p:spPr>
          <a:xfrm>
            <a:off x="3877705" y="1254391"/>
            <a:ext cx="483280" cy="369332"/>
          </a:xfrm>
          <a:prstGeom prst="rect">
            <a:avLst/>
          </a:prstGeom>
          <a:solidFill>
            <a:schemeClr val="bg1"/>
          </a:solidFill>
        </p:spPr>
        <p:txBody>
          <a:bodyPr wrap="square" rtlCol="0">
            <a:spAutoFit/>
          </a:bodyPr>
          <a:lstStyle/>
          <a:p>
            <a:endParaRPr lang="en-GB"/>
          </a:p>
        </p:txBody>
      </p:sp>
      <p:sp>
        <p:nvSpPr>
          <p:cNvPr id="7" name="TextBox 6">
            <a:extLst>
              <a:ext uri="{FF2B5EF4-FFF2-40B4-BE49-F238E27FC236}">
                <a16:creationId xmlns:a16="http://schemas.microsoft.com/office/drawing/2014/main" id="{2959BC56-7B20-4E69-BF54-8C829E8479AB}"/>
              </a:ext>
            </a:extLst>
          </p:cNvPr>
          <p:cNvSpPr txBox="1"/>
          <p:nvPr/>
        </p:nvSpPr>
        <p:spPr>
          <a:xfrm>
            <a:off x="3957877" y="986851"/>
            <a:ext cx="355322" cy="369332"/>
          </a:xfrm>
          <a:prstGeom prst="rect">
            <a:avLst/>
          </a:prstGeom>
          <a:solidFill>
            <a:schemeClr val="bg1"/>
          </a:solidFill>
        </p:spPr>
        <p:txBody>
          <a:bodyPr wrap="square" rtlCol="0">
            <a:spAutoFit/>
          </a:bodyPr>
          <a:lstStyle/>
          <a:p>
            <a:endParaRPr lang="en-GB"/>
          </a:p>
        </p:txBody>
      </p:sp>
      <p:sp>
        <p:nvSpPr>
          <p:cNvPr id="8" name="TextBox 7"/>
          <p:cNvSpPr txBox="1"/>
          <p:nvPr/>
        </p:nvSpPr>
        <p:spPr>
          <a:xfrm>
            <a:off x="5731375" y="808186"/>
            <a:ext cx="6019948" cy="4739759"/>
          </a:xfrm>
          <a:prstGeom prst="rect">
            <a:avLst/>
          </a:prstGeom>
          <a:noFill/>
        </p:spPr>
        <p:txBody>
          <a:bodyPr wrap="square" lIns="91440" tIns="45720" rIns="91440" bIns="45720" rtlCol="0" anchor="t">
            <a:spAutoFit/>
          </a:bodyPr>
          <a:lstStyle/>
          <a:p>
            <a:r>
              <a:rPr lang="en-GB" sz="1400" b="1" dirty="0"/>
              <a:t>Vacancy position</a:t>
            </a:r>
          </a:p>
          <a:p>
            <a:endParaRPr lang="en-GB" sz="1400" b="1" dirty="0">
              <a:cs typeface="Arial"/>
            </a:endParaRPr>
          </a:p>
          <a:p>
            <a:r>
              <a:rPr lang="en-US" sz="1400" dirty="0" smtClean="0"/>
              <a:t>The </a:t>
            </a:r>
            <a:r>
              <a:rPr lang="en-US" sz="1400" dirty="0"/>
              <a:t>combined vacancy rate for Registered Nurses (</a:t>
            </a:r>
            <a:r>
              <a:rPr lang="en-US" sz="1400" dirty="0" smtClean="0"/>
              <a:t>RNs</a:t>
            </a:r>
            <a:r>
              <a:rPr lang="en-US" sz="1400" dirty="0"/>
              <a:t>) and Registered Midwives (</a:t>
            </a:r>
            <a:r>
              <a:rPr lang="en-US" sz="1400" dirty="0" smtClean="0"/>
              <a:t>RMs</a:t>
            </a:r>
            <a:r>
              <a:rPr lang="en-US" sz="1400" dirty="0"/>
              <a:t>) has decreased </a:t>
            </a:r>
            <a:r>
              <a:rPr lang="en-US" sz="1400" dirty="0" smtClean="0"/>
              <a:t>further to 9.1% </a:t>
            </a:r>
            <a:r>
              <a:rPr lang="en-US" sz="1400" dirty="0"/>
              <a:t>in </a:t>
            </a:r>
            <a:r>
              <a:rPr lang="en-US" sz="1400" dirty="0" smtClean="0"/>
              <a:t>October </a:t>
            </a:r>
            <a:r>
              <a:rPr lang="en-US" sz="1400" dirty="0"/>
              <a:t>from </a:t>
            </a:r>
            <a:r>
              <a:rPr lang="en-US" sz="1400" dirty="0" smtClean="0"/>
              <a:t>10.1% </a:t>
            </a:r>
            <a:r>
              <a:rPr lang="en-US" sz="1400" dirty="0"/>
              <a:t>in </a:t>
            </a:r>
            <a:r>
              <a:rPr lang="en-US" sz="1400" dirty="0" smtClean="0"/>
              <a:t>September. </a:t>
            </a:r>
            <a:r>
              <a:rPr lang="en-US" sz="1400" dirty="0"/>
              <a:t>The vacancy rate for Health care support workers (</a:t>
            </a:r>
            <a:r>
              <a:rPr lang="en-US" sz="1400" dirty="0" smtClean="0"/>
              <a:t>HCSWs</a:t>
            </a:r>
            <a:r>
              <a:rPr lang="en-US" sz="1400" dirty="0"/>
              <a:t>) (including Maternity Care Assistants (</a:t>
            </a:r>
            <a:r>
              <a:rPr lang="en-US" sz="1400" dirty="0" smtClean="0"/>
              <a:t>MCAs</a:t>
            </a:r>
            <a:r>
              <a:rPr lang="en-US" sz="1400" dirty="0"/>
              <a:t>) </a:t>
            </a:r>
            <a:r>
              <a:rPr lang="en-US" sz="1400" dirty="0" smtClean="0"/>
              <a:t>is static at 15.9</a:t>
            </a:r>
            <a:r>
              <a:rPr lang="en-US" sz="1400" dirty="0"/>
              <a:t>% in </a:t>
            </a:r>
            <a:r>
              <a:rPr lang="en-US" sz="1400" dirty="0" smtClean="0"/>
              <a:t>October (15.9% in September).</a:t>
            </a:r>
            <a:r>
              <a:rPr lang="en-US" sz="1400" dirty="0"/>
              <a:t>  When broken down further into Nursing and Midwifery specific vacancies, the MCA workforce vacancy rate has </a:t>
            </a:r>
            <a:r>
              <a:rPr lang="en-US" sz="1400" dirty="0" smtClean="0"/>
              <a:t>increased </a:t>
            </a:r>
            <a:r>
              <a:rPr lang="en-US" sz="1400" dirty="0"/>
              <a:t>for </a:t>
            </a:r>
            <a:r>
              <a:rPr lang="en-US" sz="1400" dirty="0" smtClean="0"/>
              <a:t>October </a:t>
            </a:r>
            <a:r>
              <a:rPr lang="en-US" sz="1400" dirty="0"/>
              <a:t>to </a:t>
            </a:r>
            <a:r>
              <a:rPr lang="en-US" sz="1400" dirty="0" smtClean="0"/>
              <a:t>25.5% </a:t>
            </a:r>
            <a:r>
              <a:rPr lang="en-US" sz="1400" dirty="0"/>
              <a:t>from </a:t>
            </a:r>
            <a:r>
              <a:rPr lang="en-US" sz="1400" dirty="0" smtClean="0"/>
              <a:t>21.8% </a:t>
            </a:r>
            <a:r>
              <a:rPr lang="en-US" sz="1400" dirty="0"/>
              <a:t>in </a:t>
            </a:r>
            <a:r>
              <a:rPr lang="en-US" sz="1400" dirty="0" smtClean="0"/>
              <a:t>September.</a:t>
            </a:r>
            <a:r>
              <a:rPr lang="en-US" sz="1400" dirty="0"/>
              <a:t>  The HCSW vacancy rate (</a:t>
            </a:r>
            <a:r>
              <a:rPr lang="en-US" sz="1400" dirty="0" err="1"/>
              <a:t>excl</a:t>
            </a:r>
            <a:r>
              <a:rPr lang="en-US" sz="1400" dirty="0"/>
              <a:t> MCA) has </a:t>
            </a:r>
            <a:r>
              <a:rPr lang="en-US" sz="1400" dirty="0" smtClean="0"/>
              <a:t>decreased in October to 15.4% from 15.6% in September. </a:t>
            </a:r>
            <a:r>
              <a:rPr lang="en-US" sz="1400" dirty="0"/>
              <a:t> </a:t>
            </a:r>
            <a:endParaRPr lang="en-US" sz="1400" dirty="0">
              <a:cs typeface="Arial"/>
            </a:endParaRPr>
          </a:p>
          <a:p>
            <a:endParaRPr lang="en-US" sz="1400" dirty="0">
              <a:cs typeface="Arial"/>
            </a:endParaRPr>
          </a:p>
          <a:p>
            <a:r>
              <a:rPr lang="en-US" sz="1400" dirty="0"/>
              <a:t>The HCSW (including </a:t>
            </a:r>
            <a:r>
              <a:rPr lang="en-US" sz="1400" dirty="0" smtClean="0"/>
              <a:t>MCAs</a:t>
            </a:r>
            <a:r>
              <a:rPr lang="en-US" sz="1400" dirty="0"/>
              <a:t>) turnover rate remains high and has </a:t>
            </a:r>
            <a:r>
              <a:rPr lang="en-US" sz="1400" dirty="0" smtClean="0"/>
              <a:t>decreased </a:t>
            </a:r>
            <a:r>
              <a:rPr lang="en-US" sz="1400" dirty="0"/>
              <a:t>slightly to </a:t>
            </a:r>
            <a:r>
              <a:rPr lang="en-US" sz="1400" dirty="0" smtClean="0"/>
              <a:t>16.3% in October </a:t>
            </a:r>
            <a:r>
              <a:rPr lang="en-US" sz="1400" dirty="0"/>
              <a:t>from 17.1% in </a:t>
            </a:r>
            <a:r>
              <a:rPr lang="en-US" sz="1400" dirty="0" smtClean="0"/>
              <a:t>September.</a:t>
            </a:r>
            <a:r>
              <a:rPr lang="en-US" sz="1400" dirty="0"/>
              <a:t>  The main reason for HCSWs leaving is voluntary resignation – relocation (</a:t>
            </a:r>
            <a:r>
              <a:rPr lang="en-US" sz="1400" dirty="0" smtClean="0"/>
              <a:t>31.8%) </a:t>
            </a:r>
            <a:r>
              <a:rPr lang="en-US" sz="1400" dirty="0"/>
              <a:t>and the next highest reason is voluntary resignation – work life balance (</a:t>
            </a:r>
            <a:r>
              <a:rPr lang="en-US" sz="1400" dirty="0" smtClean="0"/>
              <a:t>26.3%).</a:t>
            </a:r>
            <a:r>
              <a:rPr lang="en-US" sz="1400" dirty="0"/>
              <a:t>  The leavers destination is unknown for the majority of HCSWs </a:t>
            </a:r>
            <a:r>
              <a:rPr lang="en-US" sz="1400" dirty="0" smtClean="0"/>
              <a:t>(47%), 15.2% </a:t>
            </a:r>
            <a:r>
              <a:rPr lang="en-US" sz="1400" dirty="0"/>
              <a:t>of HCSW’s are leaving to take up employment in other NHS </a:t>
            </a:r>
            <a:r>
              <a:rPr lang="en-US" sz="1400" dirty="0" err="1"/>
              <a:t>organisations</a:t>
            </a:r>
            <a:r>
              <a:rPr lang="en-US" sz="1400" dirty="0"/>
              <a:t> and </a:t>
            </a:r>
            <a:r>
              <a:rPr lang="en-US" sz="1400" dirty="0" smtClean="0"/>
              <a:t>10.6% </a:t>
            </a:r>
            <a:r>
              <a:rPr lang="en-US" sz="1400" dirty="0"/>
              <a:t>are leaving for no employment.</a:t>
            </a:r>
            <a:endParaRPr lang="en-US" sz="1400" dirty="0">
              <a:cs typeface="Arial"/>
            </a:endParaRPr>
          </a:p>
          <a:p>
            <a:r>
              <a:rPr lang="en-GB" sz="1400" dirty="0">
                <a:solidFill>
                  <a:srgbClr val="FF0000"/>
                </a:solidFill>
              </a:rPr>
              <a:t>        </a:t>
            </a:r>
            <a:endParaRPr lang="en-US" sz="1400" dirty="0">
              <a:solidFill>
                <a:srgbClr val="FF0000"/>
              </a:solidFill>
            </a:endParaRPr>
          </a:p>
          <a:p>
            <a:endParaRPr lang="en-GB" sz="1200" dirty="0">
              <a:solidFill>
                <a:srgbClr val="FF0000"/>
              </a:solidFill>
            </a:endParaRPr>
          </a:p>
          <a:p>
            <a:endParaRPr lang="en-GB" sz="1000" dirty="0">
              <a:solidFill>
                <a:srgbClr val="FF0000"/>
              </a:solidFill>
            </a:endParaRPr>
          </a:p>
        </p:txBody>
      </p:sp>
      <p:pic>
        <p:nvPicPr>
          <p:cNvPr id="12" name="Picture 11"/>
          <p:cNvPicPr>
            <a:picLocks noChangeAspect="1"/>
          </p:cNvPicPr>
          <p:nvPr/>
        </p:nvPicPr>
        <p:blipFill>
          <a:blip r:embed="rId3"/>
          <a:stretch>
            <a:fillRect/>
          </a:stretch>
        </p:blipFill>
        <p:spPr>
          <a:xfrm>
            <a:off x="414682" y="836171"/>
            <a:ext cx="5033253" cy="2221235"/>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398733" y="3534412"/>
            <a:ext cx="5162550" cy="2295525"/>
          </a:xfrm>
          <a:prstGeom prst="rect">
            <a:avLst/>
          </a:prstGeom>
          <a:ln>
            <a:solidFill>
              <a:schemeClr val="tx1"/>
            </a:solidFill>
          </a:ln>
        </p:spPr>
      </p:pic>
    </p:spTree>
    <p:extLst>
      <p:ext uri="{BB962C8B-B14F-4D97-AF65-F5344CB8AC3E}">
        <p14:creationId xmlns:p14="http://schemas.microsoft.com/office/powerpoint/2010/main" val="406130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10313611" cy="358040"/>
          </a:xfrm>
        </p:spPr>
        <p:txBody>
          <a:bodyPr/>
          <a:lstStyle/>
          <a:p>
            <a:r>
              <a:rPr lang="en-GB" sz="2000"/>
              <a:t>Staffing Position Vacancy Rates for Registered Nurses and Registered Midwives</a:t>
            </a:r>
            <a:endParaRPr lang="en-GB" sz="2000">
              <a:solidFill>
                <a:srgbClr val="FF0000"/>
              </a:solidFill>
            </a:endParaRPr>
          </a:p>
        </p:txBody>
      </p:sp>
      <p:sp>
        <p:nvSpPr>
          <p:cNvPr id="5" name="Content Placeholder 4"/>
          <p:cNvSpPr>
            <a:spLocks noGrp="1"/>
          </p:cNvSpPr>
          <p:nvPr>
            <p:ph sz="quarter" idx="18"/>
          </p:nvPr>
        </p:nvSpPr>
        <p:spPr>
          <a:xfrm>
            <a:off x="307497" y="905242"/>
            <a:ext cx="11500571" cy="2661298"/>
          </a:xfrm>
          <a:ln>
            <a:noFill/>
          </a:ln>
        </p:spPr>
        <p:txBody>
          <a:bodyPr/>
          <a:lstStyle/>
          <a:p>
            <a:r>
              <a:rPr lang="en-GB" b="1" dirty="0"/>
              <a:t>		</a:t>
            </a:r>
          </a:p>
          <a:p>
            <a:r>
              <a:rPr lang="en-GB" b="1" dirty="0"/>
              <a:t>					</a:t>
            </a:r>
          </a:p>
          <a:p>
            <a:endParaRPr lang="en-GB" b="1" dirty="0"/>
          </a:p>
          <a:p>
            <a:endParaRPr lang="en-GB" b="1" dirty="0">
              <a:solidFill>
                <a:srgbClr val="FF0000"/>
              </a:solidFill>
            </a:endParaRPr>
          </a:p>
          <a:p>
            <a:endParaRPr lang="en-GB" b="1" dirty="0">
              <a:solidFill>
                <a:srgbClr val="FF0000"/>
              </a:solidFill>
            </a:endParaRPr>
          </a:p>
          <a:p>
            <a:endParaRPr lang="en-US" dirty="0"/>
          </a:p>
        </p:txBody>
      </p:sp>
      <p:sp>
        <p:nvSpPr>
          <p:cNvPr id="8" name="TextBox 7"/>
          <p:cNvSpPr txBox="1"/>
          <p:nvPr/>
        </p:nvSpPr>
        <p:spPr>
          <a:xfrm>
            <a:off x="5960512" y="599971"/>
            <a:ext cx="5847556" cy="6032421"/>
          </a:xfrm>
          <a:prstGeom prst="rect">
            <a:avLst/>
          </a:prstGeom>
          <a:noFill/>
        </p:spPr>
        <p:txBody>
          <a:bodyPr wrap="square" rtlCol="0">
            <a:spAutoFit/>
          </a:bodyPr>
          <a:lstStyle/>
          <a:p>
            <a:r>
              <a:rPr lang="en-GB" sz="1400" b="1" dirty="0"/>
              <a:t>Vacancy position</a:t>
            </a:r>
          </a:p>
          <a:p>
            <a:endParaRPr lang="en-GB" sz="1400" b="1" dirty="0"/>
          </a:p>
          <a:p>
            <a:r>
              <a:rPr lang="en-US" sz="1400" dirty="0"/>
              <a:t>The vacancy rate for Registered Nurses working in adult areas has </a:t>
            </a:r>
            <a:r>
              <a:rPr lang="en-US" sz="1400" dirty="0" smtClean="0"/>
              <a:t>decreased to 9.9% in October </a:t>
            </a:r>
            <a:r>
              <a:rPr lang="en-US" sz="1400" dirty="0"/>
              <a:t>(</a:t>
            </a:r>
            <a:r>
              <a:rPr lang="en-US" sz="1400" dirty="0" smtClean="0"/>
              <a:t>10.6% </a:t>
            </a:r>
            <a:r>
              <a:rPr lang="en-US" sz="1400" dirty="0"/>
              <a:t>in </a:t>
            </a:r>
            <a:r>
              <a:rPr lang="en-US" sz="1400" dirty="0" smtClean="0"/>
              <a:t>September) as </a:t>
            </a:r>
            <a:r>
              <a:rPr lang="en-US" sz="1400" dirty="0"/>
              <a:t>illustrated in Graph 3. The vacancy rate for registered children's nurses has also decreased to </a:t>
            </a:r>
            <a:r>
              <a:rPr lang="en-US" sz="1400" dirty="0" smtClean="0"/>
              <a:t>20.1% compared </a:t>
            </a:r>
            <a:r>
              <a:rPr lang="en-US" sz="1400" dirty="0"/>
              <a:t>to 21.1% </a:t>
            </a:r>
            <a:r>
              <a:rPr lang="en-US" sz="1400" dirty="0" smtClean="0"/>
              <a:t>in September.  </a:t>
            </a:r>
            <a:endParaRPr lang="en-US" sz="1400" dirty="0"/>
          </a:p>
          <a:p>
            <a:endParaRPr lang="en-US" sz="1400" dirty="0"/>
          </a:p>
          <a:p>
            <a:r>
              <a:rPr lang="en-US" sz="1400" dirty="0"/>
              <a:t>The vacancy rate for Registered Midwives has </a:t>
            </a:r>
            <a:r>
              <a:rPr lang="en-US" sz="1400" dirty="0" smtClean="0"/>
              <a:t>reduced to -0.1% for October compared to 5.31</a:t>
            </a:r>
            <a:r>
              <a:rPr lang="en-US" sz="1400" dirty="0"/>
              <a:t>% in </a:t>
            </a:r>
            <a:r>
              <a:rPr lang="en-US" sz="1400" dirty="0" smtClean="0"/>
              <a:t>September</a:t>
            </a:r>
            <a:r>
              <a:rPr lang="en-US" sz="1400" dirty="0">
                <a:solidFill>
                  <a:srgbClr val="FF0000"/>
                </a:solidFill>
              </a:rPr>
              <a:t> </a:t>
            </a:r>
            <a:r>
              <a:rPr lang="en-US" sz="1400" dirty="0" smtClean="0"/>
              <a:t>as illustrated in Graph 4.  It should be noted that this reduction in vacancy rate is due to the large number of newly qualified midwives commencing employment and as such there will be a period of time required to consolidate their learning in practice.</a:t>
            </a:r>
            <a:endParaRPr lang="en-US" sz="1400" dirty="0">
              <a:solidFill>
                <a:srgbClr val="FF0000"/>
              </a:solidFill>
            </a:endParaRPr>
          </a:p>
          <a:p>
            <a:endParaRPr lang="en-US" sz="1400" dirty="0"/>
          </a:p>
          <a:p>
            <a:r>
              <a:rPr lang="en-US" sz="1400" dirty="0"/>
              <a:t>The turnover rate in </a:t>
            </a:r>
            <a:r>
              <a:rPr lang="en-US" sz="1400" dirty="0" smtClean="0"/>
              <a:t>October </a:t>
            </a:r>
            <a:r>
              <a:rPr lang="en-US" sz="1400" dirty="0"/>
              <a:t>remains high </a:t>
            </a:r>
            <a:r>
              <a:rPr lang="en-US" sz="1400" dirty="0" smtClean="0"/>
              <a:t>and has increased to 10.8% for </a:t>
            </a:r>
            <a:r>
              <a:rPr lang="en-US" sz="1400" dirty="0"/>
              <a:t>RNs in adult areas (10.6% </a:t>
            </a:r>
            <a:r>
              <a:rPr lang="en-US" sz="1400" dirty="0" smtClean="0"/>
              <a:t>in September) and to 15.7% </a:t>
            </a:r>
            <a:r>
              <a:rPr lang="en-US" sz="1400" dirty="0"/>
              <a:t>for Registered children's nurses (15.4% in </a:t>
            </a:r>
            <a:r>
              <a:rPr lang="en-US" sz="1400" dirty="0" smtClean="0"/>
              <a:t>September).  Conversely, turnover has reduced for RMs to 12.15% </a:t>
            </a:r>
            <a:r>
              <a:rPr lang="en-US" sz="1400" dirty="0"/>
              <a:t>(12.9% in </a:t>
            </a:r>
            <a:r>
              <a:rPr lang="en-US" sz="1400" dirty="0" smtClean="0"/>
              <a:t>September). </a:t>
            </a:r>
            <a:r>
              <a:rPr lang="en-US" sz="1400" dirty="0"/>
              <a:t>The main reasons for RMs leaving is voluntary resignation – relocation (30.3%) and the next highest reason is voluntary resignation – work life balance (24.2%). The main reason for RN’s leaving is voluntary resignation – relocation (</a:t>
            </a:r>
            <a:r>
              <a:rPr lang="en-US" sz="1400" dirty="0" smtClean="0"/>
              <a:t>42.4</a:t>
            </a:r>
            <a:r>
              <a:rPr lang="en-US" sz="1400" dirty="0"/>
              <a:t>%). The leavers destination data demonstrates that </a:t>
            </a:r>
            <a:r>
              <a:rPr lang="en-US" sz="1400" dirty="0" smtClean="0"/>
              <a:t>27.5% </a:t>
            </a:r>
            <a:r>
              <a:rPr lang="en-US" sz="1400" dirty="0"/>
              <a:t>of RNs and </a:t>
            </a:r>
            <a:r>
              <a:rPr lang="en-US" sz="1400" dirty="0" smtClean="0"/>
              <a:t>42.4% </a:t>
            </a:r>
            <a:r>
              <a:rPr lang="en-US" sz="1400" dirty="0"/>
              <a:t>of RMs are leaving to take up employment in other NHS </a:t>
            </a:r>
            <a:r>
              <a:rPr lang="en-US" sz="1400" dirty="0" err="1"/>
              <a:t>organisations</a:t>
            </a:r>
            <a:r>
              <a:rPr lang="en-US" sz="1400" dirty="0"/>
              <a:t>.  </a:t>
            </a:r>
            <a:r>
              <a:rPr lang="en-US" sz="1400" dirty="0" smtClean="0"/>
              <a:t>18.2</a:t>
            </a:r>
            <a:r>
              <a:rPr lang="en-US" sz="1400" dirty="0"/>
              <a:t>% of RMs are leaving for no employment compared with </a:t>
            </a:r>
            <a:r>
              <a:rPr lang="en-US" sz="1400" dirty="0" smtClean="0"/>
              <a:t>8.9% </a:t>
            </a:r>
            <a:r>
              <a:rPr lang="en-US" sz="1400" dirty="0"/>
              <a:t>of RNs. </a:t>
            </a:r>
            <a:endParaRPr lang="en-GB" sz="1400" dirty="0"/>
          </a:p>
          <a:p>
            <a:r>
              <a:rPr lang="en-GB" sz="1400" dirty="0">
                <a:solidFill>
                  <a:srgbClr val="FF0000"/>
                </a:solidFill>
              </a:rPr>
              <a:t>        </a:t>
            </a:r>
            <a:endParaRPr lang="en-US" sz="1400" dirty="0">
              <a:solidFill>
                <a:srgbClr val="FF0000"/>
              </a:solidFill>
            </a:endParaRPr>
          </a:p>
          <a:p>
            <a:endParaRPr lang="en-GB" sz="1200" dirty="0">
              <a:solidFill>
                <a:srgbClr val="FF0000"/>
              </a:solidFill>
            </a:endParaRPr>
          </a:p>
          <a:p>
            <a:endParaRPr lang="en-GB" sz="1000" dirty="0">
              <a:solidFill>
                <a:srgbClr val="FF0000"/>
              </a:solidFill>
            </a:endParaRPr>
          </a:p>
        </p:txBody>
      </p:sp>
      <p:sp>
        <p:nvSpPr>
          <p:cNvPr id="6" name="TextBox 5"/>
          <p:cNvSpPr txBox="1"/>
          <p:nvPr/>
        </p:nvSpPr>
        <p:spPr>
          <a:xfrm>
            <a:off x="401274" y="599971"/>
            <a:ext cx="3180679" cy="276999"/>
          </a:xfrm>
          <a:prstGeom prst="rect">
            <a:avLst/>
          </a:prstGeom>
          <a:noFill/>
        </p:spPr>
        <p:txBody>
          <a:bodyPr wrap="none" rtlCol="0">
            <a:spAutoFit/>
          </a:bodyPr>
          <a:lstStyle/>
          <a:p>
            <a:r>
              <a:rPr lang="en-GB" sz="1200" b="1"/>
              <a:t>Graph 3. Registered Nurse vacancy rates</a:t>
            </a:r>
          </a:p>
        </p:txBody>
      </p:sp>
      <p:sp>
        <p:nvSpPr>
          <p:cNvPr id="9" name="TextBox 8"/>
          <p:cNvSpPr txBox="1"/>
          <p:nvPr/>
        </p:nvSpPr>
        <p:spPr>
          <a:xfrm>
            <a:off x="401274" y="3289541"/>
            <a:ext cx="3312125" cy="276999"/>
          </a:xfrm>
          <a:prstGeom prst="rect">
            <a:avLst/>
          </a:prstGeom>
          <a:noFill/>
        </p:spPr>
        <p:txBody>
          <a:bodyPr wrap="none" rtlCol="0">
            <a:spAutoFit/>
          </a:bodyPr>
          <a:lstStyle/>
          <a:p>
            <a:r>
              <a:rPr lang="en-GB" sz="1200" b="1"/>
              <a:t>Graph 4. Registered Midwife vacancy rates</a:t>
            </a:r>
          </a:p>
        </p:txBody>
      </p:sp>
      <p:sp>
        <p:nvSpPr>
          <p:cNvPr id="10" name="TextBox 9">
            <a:extLst>
              <a:ext uri="{FF2B5EF4-FFF2-40B4-BE49-F238E27FC236}">
                <a16:creationId xmlns:a16="http://schemas.microsoft.com/office/drawing/2014/main" id="{430C5EA2-CCD7-4575-B9D8-3B063D9FA8F2}"/>
              </a:ext>
            </a:extLst>
          </p:cNvPr>
          <p:cNvSpPr txBox="1"/>
          <p:nvPr/>
        </p:nvSpPr>
        <p:spPr>
          <a:xfrm>
            <a:off x="3877705" y="1254391"/>
            <a:ext cx="483280" cy="369332"/>
          </a:xfrm>
          <a:prstGeom prst="rect">
            <a:avLst/>
          </a:prstGeom>
          <a:solidFill>
            <a:schemeClr val="bg1"/>
          </a:solidFill>
        </p:spPr>
        <p:txBody>
          <a:bodyPr wrap="square" rtlCol="0">
            <a:spAutoFit/>
          </a:bodyPr>
          <a:lstStyle/>
          <a:p>
            <a:endParaRPr lang="en-GB"/>
          </a:p>
        </p:txBody>
      </p:sp>
      <p:pic>
        <p:nvPicPr>
          <p:cNvPr id="13" name="Picture 12"/>
          <p:cNvPicPr>
            <a:picLocks noChangeAspect="1"/>
          </p:cNvPicPr>
          <p:nvPr/>
        </p:nvPicPr>
        <p:blipFill>
          <a:blip r:embed="rId3"/>
          <a:stretch>
            <a:fillRect/>
          </a:stretch>
        </p:blipFill>
        <p:spPr>
          <a:xfrm>
            <a:off x="339064" y="3566540"/>
            <a:ext cx="5351767" cy="2329952"/>
          </a:xfrm>
          <a:prstGeom prst="rect">
            <a:avLst/>
          </a:prstGeom>
          <a:ln>
            <a:solidFill>
              <a:schemeClr val="tx1"/>
            </a:solidFill>
          </a:ln>
        </p:spPr>
      </p:pic>
      <p:pic>
        <p:nvPicPr>
          <p:cNvPr id="14" name="Picture 13"/>
          <p:cNvPicPr>
            <a:picLocks noChangeAspect="1"/>
          </p:cNvPicPr>
          <p:nvPr/>
        </p:nvPicPr>
        <p:blipFill>
          <a:blip r:embed="rId4"/>
          <a:stretch>
            <a:fillRect/>
          </a:stretch>
        </p:blipFill>
        <p:spPr>
          <a:xfrm>
            <a:off x="401274" y="869090"/>
            <a:ext cx="5289557" cy="2346419"/>
          </a:xfrm>
          <a:prstGeom prst="rect">
            <a:avLst/>
          </a:prstGeom>
          <a:ln>
            <a:solidFill>
              <a:schemeClr val="tx1"/>
            </a:solidFill>
          </a:ln>
        </p:spPr>
      </p:pic>
    </p:spTree>
    <p:extLst>
      <p:ext uri="{BB962C8B-B14F-4D97-AF65-F5344CB8AC3E}">
        <p14:creationId xmlns:p14="http://schemas.microsoft.com/office/powerpoint/2010/main" val="420792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10313611" cy="358040"/>
          </a:xfrm>
        </p:spPr>
        <p:txBody>
          <a:bodyPr/>
          <a:lstStyle/>
          <a:p>
            <a:r>
              <a:rPr lang="en-GB" sz="2000"/>
              <a:t>Unavailability for Registered Nurses, Midwives and Health Care Support Workers</a:t>
            </a:r>
            <a:endParaRPr lang="en-GB" sz="2000">
              <a:solidFill>
                <a:srgbClr val="FF0000"/>
              </a:solidFill>
            </a:endParaRPr>
          </a:p>
        </p:txBody>
      </p:sp>
      <p:sp>
        <p:nvSpPr>
          <p:cNvPr id="8" name="TextBox 7"/>
          <p:cNvSpPr txBox="1"/>
          <p:nvPr/>
        </p:nvSpPr>
        <p:spPr>
          <a:xfrm>
            <a:off x="5987334" y="1087771"/>
            <a:ext cx="5429250" cy="4739759"/>
          </a:xfrm>
          <a:prstGeom prst="rect">
            <a:avLst/>
          </a:prstGeom>
          <a:noFill/>
        </p:spPr>
        <p:txBody>
          <a:bodyPr wrap="square" lIns="91440" tIns="45720" rIns="91440" bIns="45720" rtlCol="0" anchor="t">
            <a:spAutoFit/>
          </a:bodyPr>
          <a:lstStyle/>
          <a:p>
            <a:pPr lvl="0">
              <a:defRPr/>
            </a:pPr>
            <a:r>
              <a:rPr lang="en-GB" sz="1400" b="1" dirty="0"/>
              <a:t>Unavailability of staff</a:t>
            </a:r>
            <a:endParaRPr lang="en-GB" sz="1400" b="1" dirty="0">
              <a:cs typeface="Arial"/>
            </a:endParaRPr>
          </a:p>
          <a:p>
            <a:pPr lvl="0">
              <a:defRPr/>
            </a:pPr>
            <a:endParaRPr lang="en-GB" sz="1400" b="1" dirty="0">
              <a:cs typeface="Arial"/>
            </a:endParaRPr>
          </a:p>
          <a:p>
            <a:pPr lvl="0">
              <a:defRPr/>
            </a:pPr>
            <a:r>
              <a:rPr lang="en-GB" sz="1400" dirty="0"/>
              <a:t>Unavailability relates to periods of time where an employee has been given leave from their regular duties. This might be due to circumstances such as annual leave, sick leave, study leave, carers leave etc.</a:t>
            </a:r>
            <a:endParaRPr lang="en-GB" sz="1400" dirty="0">
              <a:cs typeface="Arial"/>
            </a:endParaRPr>
          </a:p>
          <a:p>
            <a:pPr lvl="0">
              <a:defRPr/>
            </a:pPr>
            <a:endParaRPr lang="en-GB" sz="1400" dirty="0">
              <a:cs typeface="Arial"/>
            </a:endParaRPr>
          </a:p>
          <a:p>
            <a:pPr>
              <a:defRPr/>
            </a:pPr>
            <a:r>
              <a:rPr lang="en-GB" sz="1400" dirty="0"/>
              <a:t>The total unavailability </a:t>
            </a:r>
            <a:r>
              <a:rPr lang="en-US" sz="1400" dirty="0"/>
              <a:t>of the workforce working time in </a:t>
            </a:r>
            <a:r>
              <a:rPr lang="en-US" sz="1400" dirty="0" smtClean="0"/>
              <a:t>October 23 </a:t>
            </a:r>
            <a:r>
              <a:rPr lang="en-US" sz="1400" dirty="0"/>
              <a:t>has </a:t>
            </a:r>
            <a:r>
              <a:rPr lang="en-US" sz="1400" dirty="0" smtClean="0"/>
              <a:t>decreased by 0.9% </a:t>
            </a:r>
            <a:r>
              <a:rPr lang="en-US" sz="1400" dirty="0"/>
              <a:t>to </a:t>
            </a:r>
            <a:r>
              <a:rPr lang="en-US" sz="1400" dirty="0" smtClean="0"/>
              <a:t>26.6% </a:t>
            </a:r>
            <a:r>
              <a:rPr lang="en-US" sz="1400" dirty="0"/>
              <a:t>as illustrated in Graph 5. </a:t>
            </a:r>
            <a:endParaRPr lang="en-US" sz="1400" dirty="0">
              <a:cs typeface="Arial"/>
            </a:endParaRPr>
          </a:p>
          <a:p>
            <a:pPr lvl="0">
              <a:defRPr/>
            </a:pPr>
            <a:endParaRPr lang="en-GB" sz="1400" dirty="0">
              <a:cs typeface="Arial"/>
            </a:endParaRPr>
          </a:p>
          <a:p>
            <a:pPr>
              <a:defRPr/>
            </a:pPr>
            <a:r>
              <a:rPr lang="en-GB" sz="1400" dirty="0"/>
              <a:t>Graph 6 illustrates the percentage breakdown of the type of unavailability.  The majority of unavailability (</a:t>
            </a:r>
            <a:r>
              <a:rPr lang="en-GB" sz="1400" dirty="0" smtClean="0"/>
              <a:t>12.4%) </a:t>
            </a:r>
            <a:r>
              <a:rPr lang="en-GB" sz="1400" dirty="0"/>
              <a:t>was due to planned annual leave which would have been accounted for in the department </a:t>
            </a:r>
            <a:r>
              <a:rPr lang="en-GB" sz="1400" dirty="0" smtClean="0"/>
              <a:t>rosters. There </a:t>
            </a:r>
            <a:r>
              <a:rPr lang="en-GB" sz="1400" dirty="0"/>
              <a:t>was a high percentage of unplanned leave that would have impacted upon fill rates within the rosters.  In </a:t>
            </a:r>
            <a:r>
              <a:rPr lang="en-GB" sz="1400" dirty="0" smtClean="0"/>
              <a:t>October</a:t>
            </a:r>
            <a:r>
              <a:rPr lang="en-GB" sz="1400" dirty="0"/>
              <a:t>, sickness absence has </a:t>
            </a:r>
            <a:r>
              <a:rPr lang="en-GB" sz="1400" dirty="0" smtClean="0"/>
              <a:t>remained relatively static at 7.70% </a:t>
            </a:r>
            <a:r>
              <a:rPr lang="en-GB" sz="1400" dirty="0"/>
              <a:t>(</a:t>
            </a:r>
            <a:r>
              <a:rPr lang="en-GB" sz="1400" dirty="0" smtClean="0"/>
              <a:t>7.60% </a:t>
            </a:r>
            <a:r>
              <a:rPr lang="en-GB" sz="1400" dirty="0"/>
              <a:t>in </a:t>
            </a:r>
            <a:r>
              <a:rPr lang="en-GB" sz="1400" dirty="0" smtClean="0"/>
              <a:t>September). </a:t>
            </a:r>
            <a:r>
              <a:rPr lang="en-GB" sz="1400" dirty="0"/>
              <a:t>  Other leave has </a:t>
            </a:r>
            <a:r>
              <a:rPr lang="en-GB" sz="1400" dirty="0" smtClean="0"/>
              <a:t>remained </a:t>
            </a:r>
            <a:r>
              <a:rPr lang="en-GB" sz="1400" dirty="0"/>
              <a:t>static at 1.2%, </a:t>
            </a:r>
            <a:r>
              <a:rPr lang="en-GB" sz="1400" dirty="0" smtClean="0"/>
              <a:t>3.6% </a:t>
            </a:r>
            <a:r>
              <a:rPr lang="en-GB" sz="1400" dirty="0"/>
              <a:t>was due to study leave and </a:t>
            </a:r>
            <a:r>
              <a:rPr lang="en-GB" sz="1400" dirty="0" smtClean="0"/>
              <a:t>1.70% </a:t>
            </a:r>
            <a:r>
              <a:rPr lang="en-GB" sz="1400" dirty="0"/>
              <a:t>was due to supernumerary time.       </a:t>
            </a:r>
          </a:p>
          <a:p>
            <a:pPr lvl="0">
              <a:defRPr/>
            </a:pPr>
            <a:r>
              <a:rPr lang="en-GB" sz="1400" dirty="0"/>
              <a:t>        </a:t>
            </a:r>
            <a:endParaRPr lang="en-US" sz="1400" dirty="0"/>
          </a:p>
          <a:p>
            <a:pPr lvl="0">
              <a:defRPr/>
            </a:pPr>
            <a:endParaRPr lang="en-GB" sz="1200" dirty="0"/>
          </a:p>
          <a:p>
            <a:pPr lvl="0">
              <a:defRPr/>
            </a:pPr>
            <a:endParaRPr lang="en-GB" sz="1000" dirty="0"/>
          </a:p>
        </p:txBody>
      </p:sp>
      <p:sp>
        <p:nvSpPr>
          <p:cNvPr id="6" name="TextBox 5"/>
          <p:cNvSpPr txBox="1"/>
          <p:nvPr/>
        </p:nvSpPr>
        <p:spPr>
          <a:xfrm>
            <a:off x="457200" y="625465"/>
            <a:ext cx="24016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a:ea typeface="+mn-ea"/>
                <a:cs typeface="+mn-cs"/>
              </a:rPr>
              <a:t>Graph 5. Unavailability of staff</a:t>
            </a:r>
          </a:p>
        </p:txBody>
      </p:sp>
      <p:sp>
        <p:nvSpPr>
          <p:cNvPr id="15" name="TextBox 14"/>
          <p:cNvSpPr txBox="1"/>
          <p:nvPr/>
        </p:nvSpPr>
        <p:spPr>
          <a:xfrm>
            <a:off x="457200" y="3493512"/>
            <a:ext cx="213212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a:ea typeface="+mn-ea"/>
                <a:cs typeface="+mn-cs"/>
              </a:rPr>
              <a:t>Graph 6. Types of absence</a:t>
            </a:r>
          </a:p>
        </p:txBody>
      </p:sp>
      <p:pic>
        <p:nvPicPr>
          <p:cNvPr id="1025" name="Picture 1">
            <a:extLst>
              <a:ext uri="{FF2B5EF4-FFF2-40B4-BE49-F238E27FC236}">
                <a16:creationId xmlns:a16="http://schemas.microsoft.com/office/drawing/2014/main" id="{0D9141CB-BEDF-7730-A6AE-1072E0A60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712" y="3770512"/>
            <a:ext cx="4030518" cy="21736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689216C-B90E-2AEA-B582-FFC045137B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712" y="1042900"/>
            <a:ext cx="4030518" cy="23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02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835333" y="748351"/>
            <a:ext cx="6150538" cy="3970318"/>
          </a:xfrm>
          <a:prstGeom prst="rect">
            <a:avLst/>
          </a:prstGeom>
          <a:noFill/>
        </p:spPr>
        <p:txBody>
          <a:bodyPr wrap="square" lIns="91440" tIns="45720" rIns="91440" bIns="45720" rtlCol="0" anchor="t">
            <a:spAutoFit/>
          </a:bodyPr>
          <a:lstStyle/>
          <a:p>
            <a:r>
              <a:rPr lang="en-GB" sz="1200" b="1" dirty="0"/>
              <a:t>Planned versus actual staffing</a:t>
            </a:r>
          </a:p>
          <a:p>
            <a:r>
              <a:rPr lang="en-GB" sz="1200" dirty="0"/>
              <a:t>Graph 7 illustrates trend data for all wards reporting &lt; 90% rota fill.  </a:t>
            </a:r>
            <a:r>
              <a:rPr lang="en-US" sz="1200" dirty="0"/>
              <a:t>The number of areas reporting &lt;90% </a:t>
            </a:r>
            <a:r>
              <a:rPr lang="en-US" sz="1200" dirty="0" err="1"/>
              <a:t>rota</a:t>
            </a:r>
            <a:r>
              <a:rPr lang="en-US" sz="1200" dirty="0"/>
              <a:t> fill for registered RN/RM</a:t>
            </a:r>
            <a:r>
              <a:rPr lang="en-GB" sz="1200" dirty="0"/>
              <a:t> has </a:t>
            </a:r>
            <a:r>
              <a:rPr lang="en-GB" sz="1200" dirty="0" smtClean="0"/>
              <a:t>increased </a:t>
            </a:r>
            <a:r>
              <a:rPr lang="en-GB" sz="1200" dirty="0"/>
              <a:t>to </a:t>
            </a:r>
            <a:r>
              <a:rPr lang="en-GB" sz="1200" dirty="0" smtClean="0"/>
              <a:t>13 </a:t>
            </a:r>
            <a:r>
              <a:rPr lang="en-GB" sz="1200" dirty="0"/>
              <a:t>in </a:t>
            </a:r>
            <a:r>
              <a:rPr lang="en-GB" sz="1200" dirty="0" smtClean="0"/>
              <a:t>October </a:t>
            </a:r>
            <a:r>
              <a:rPr lang="en-GB" sz="1200" dirty="0"/>
              <a:t>from </a:t>
            </a:r>
            <a:r>
              <a:rPr lang="en-GB" sz="1200" dirty="0" smtClean="0"/>
              <a:t>11 </a:t>
            </a:r>
            <a:r>
              <a:rPr lang="en-GB" sz="1200" dirty="0"/>
              <a:t>in </a:t>
            </a:r>
            <a:r>
              <a:rPr lang="en-GB" sz="1200" dirty="0" smtClean="0"/>
              <a:t>September</a:t>
            </a:r>
            <a:r>
              <a:rPr lang="en-US" sz="1200" dirty="0" smtClean="0"/>
              <a:t>. </a:t>
            </a:r>
            <a:r>
              <a:rPr lang="en-US" sz="1200" dirty="0"/>
              <a:t>The number of areas reporting &lt;90% </a:t>
            </a:r>
            <a:r>
              <a:rPr lang="en-US" sz="1200" dirty="0" err="1"/>
              <a:t>rota</a:t>
            </a:r>
            <a:r>
              <a:rPr lang="en-US" sz="1200" dirty="0"/>
              <a:t> fill for </a:t>
            </a:r>
            <a:r>
              <a:rPr lang="en-US" sz="1200" dirty="0" smtClean="0"/>
              <a:t>HCSWs </a:t>
            </a:r>
            <a:r>
              <a:rPr lang="en-US" sz="1200" dirty="0"/>
              <a:t>in </a:t>
            </a:r>
            <a:r>
              <a:rPr lang="en-US" sz="1200" dirty="0" smtClean="0"/>
              <a:t>October </a:t>
            </a:r>
            <a:r>
              <a:rPr lang="en-US" sz="1200" dirty="0"/>
              <a:t>has </a:t>
            </a:r>
            <a:r>
              <a:rPr lang="en-US" sz="1200" dirty="0" smtClean="0"/>
              <a:t>decreased slightly to 17 from 19 in September.</a:t>
            </a:r>
            <a:r>
              <a:rPr lang="en-US" sz="1200" dirty="0"/>
              <a:t>  The number of ward areas reporting overall fill rates of &lt;90% in </a:t>
            </a:r>
            <a:r>
              <a:rPr lang="en-US" sz="1200" dirty="0" smtClean="0"/>
              <a:t>October </a:t>
            </a:r>
            <a:r>
              <a:rPr lang="en-US" sz="1200" dirty="0"/>
              <a:t>has </a:t>
            </a:r>
            <a:r>
              <a:rPr lang="en-US" sz="1200" dirty="0" smtClean="0"/>
              <a:t>increased </a:t>
            </a:r>
            <a:r>
              <a:rPr lang="en-US" sz="1200" dirty="0"/>
              <a:t>to </a:t>
            </a:r>
            <a:r>
              <a:rPr lang="en-US" sz="1200" dirty="0" smtClean="0"/>
              <a:t>15 </a:t>
            </a:r>
            <a:r>
              <a:rPr lang="en-US" sz="1200" dirty="0"/>
              <a:t>compared to </a:t>
            </a:r>
            <a:r>
              <a:rPr lang="en-US" sz="1200" dirty="0" smtClean="0"/>
              <a:t>11 </a:t>
            </a:r>
            <a:r>
              <a:rPr lang="en-US" sz="1200" dirty="0"/>
              <a:t>in </a:t>
            </a:r>
            <a:r>
              <a:rPr lang="en-US" sz="1200" dirty="0" smtClean="0"/>
              <a:t>September.</a:t>
            </a:r>
            <a:r>
              <a:rPr lang="en-US" sz="1200" dirty="0"/>
              <a:t>  </a:t>
            </a:r>
            <a:r>
              <a:rPr lang="en-GB" sz="1200" dirty="0"/>
              <a:t>Appendix 1. details the exception reports for all areas reporting RN/RM fill rates of &lt;90%.  </a:t>
            </a:r>
            <a:endParaRPr lang="en-GB" sz="1200" dirty="0">
              <a:cs typeface="Arial"/>
            </a:endParaRPr>
          </a:p>
          <a:p>
            <a:endParaRPr lang="en-GB" sz="1200" dirty="0">
              <a:solidFill>
                <a:srgbClr val="FF0000"/>
              </a:solidFill>
            </a:endParaRPr>
          </a:p>
          <a:p>
            <a:r>
              <a:rPr lang="en-US" sz="1200" dirty="0"/>
              <a:t>The number of occasions that 1 critical care nurse has needed to care for more than 1 level 3 patient has decreased in </a:t>
            </a:r>
            <a:r>
              <a:rPr lang="en-US" sz="1200" dirty="0" smtClean="0"/>
              <a:t>October </a:t>
            </a:r>
            <a:r>
              <a:rPr lang="en-US" sz="1200" dirty="0"/>
              <a:t>to </a:t>
            </a:r>
            <a:r>
              <a:rPr lang="en-US" sz="1200" dirty="0" smtClean="0"/>
              <a:t>7 </a:t>
            </a:r>
            <a:r>
              <a:rPr lang="en-US" sz="1200" dirty="0"/>
              <a:t>occasions compared to </a:t>
            </a:r>
            <a:r>
              <a:rPr lang="en-US" sz="1200" dirty="0" smtClean="0"/>
              <a:t>79 </a:t>
            </a:r>
            <a:r>
              <a:rPr lang="en-US" sz="1200" dirty="0"/>
              <a:t>in </a:t>
            </a:r>
            <a:r>
              <a:rPr lang="en-US" sz="1200" dirty="0" smtClean="0"/>
              <a:t>September.</a:t>
            </a:r>
            <a:r>
              <a:rPr lang="en-US" sz="1200" dirty="0"/>
              <a:t>   Additionally, there have </a:t>
            </a:r>
            <a:r>
              <a:rPr lang="en-US" sz="1200" dirty="0" smtClean="0"/>
              <a:t>been 74 occasions </a:t>
            </a:r>
            <a:r>
              <a:rPr lang="en-US" sz="1200" dirty="0"/>
              <a:t>in </a:t>
            </a:r>
            <a:r>
              <a:rPr lang="en-US" sz="1200" dirty="0" smtClean="0"/>
              <a:t>October </a:t>
            </a:r>
            <a:r>
              <a:rPr lang="en-US" sz="1200" dirty="0"/>
              <a:t>where there has been no side room coordinator (155 in </a:t>
            </a:r>
            <a:r>
              <a:rPr lang="en-US" sz="1200" dirty="0" smtClean="0"/>
              <a:t>September). </a:t>
            </a:r>
            <a:r>
              <a:rPr lang="en-US" sz="1200" dirty="0"/>
              <a:t>Any concerns with regards to critical care staffing are escalated through the senior nurse of the day.  Staffing has been supported through the use of temporary workers (agency and </a:t>
            </a:r>
            <a:r>
              <a:rPr lang="en-US" sz="1200" dirty="0" smtClean="0"/>
              <a:t>bank) </a:t>
            </a:r>
            <a:r>
              <a:rPr lang="en-US" sz="1200" dirty="0"/>
              <a:t>and registered staff (non critical care trained) are redeployed from the operational pool and clinical areas on a shift-by-shift basis. There was also short term agreement to pay critical care trained staff bank enhancement to reduce the over all </a:t>
            </a:r>
            <a:r>
              <a:rPr lang="en-US" sz="1200" dirty="0" smtClean="0"/>
              <a:t>amount </a:t>
            </a:r>
            <a:r>
              <a:rPr lang="en-US" sz="1200" dirty="0"/>
              <a:t>of </a:t>
            </a:r>
            <a:r>
              <a:rPr lang="en-US" sz="1200" dirty="0" smtClean="0"/>
              <a:t>GPICS breaches</a:t>
            </a:r>
            <a:r>
              <a:rPr lang="en-US" sz="1200" dirty="0"/>
              <a:t>. Critical care have opened 3 of the beds that were closed due to staffing resulting in 55 open beds rather than 59 beds.  Recruitment is ongoing to the vacant positions with a plan to open the remaining 4 beds when vacancy allows.</a:t>
            </a:r>
            <a:endParaRPr lang="en-GB" sz="1200" dirty="0"/>
          </a:p>
        </p:txBody>
      </p:sp>
      <p:sp>
        <p:nvSpPr>
          <p:cNvPr id="14" name="Content Placeholder 13"/>
          <p:cNvSpPr>
            <a:spLocks noGrp="1"/>
          </p:cNvSpPr>
          <p:nvPr>
            <p:ph sz="quarter" idx="16"/>
          </p:nvPr>
        </p:nvSpPr>
        <p:spPr>
          <a:xfrm>
            <a:off x="307496" y="336551"/>
            <a:ext cx="9065103" cy="340457"/>
          </a:xfrm>
        </p:spPr>
        <p:txBody>
          <a:bodyPr/>
          <a:lstStyle/>
          <a:p>
            <a:r>
              <a:rPr lang="en-GB" sz="2000"/>
              <a:t>Planned versus actual staffing</a:t>
            </a:r>
          </a:p>
        </p:txBody>
      </p:sp>
      <p:sp>
        <p:nvSpPr>
          <p:cNvPr id="10" name="TextBox 9"/>
          <p:cNvSpPr txBox="1"/>
          <p:nvPr/>
        </p:nvSpPr>
        <p:spPr>
          <a:xfrm>
            <a:off x="5835333" y="4979904"/>
            <a:ext cx="3106563" cy="276999"/>
          </a:xfrm>
          <a:prstGeom prst="rect">
            <a:avLst/>
          </a:prstGeom>
          <a:noFill/>
        </p:spPr>
        <p:txBody>
          <a:bodyPr wrap="square" rtlCol="0">
            <a:spAutoFit/>
          </a:bodyPr>
          <a:lstStyle/>
          <a:p>
            <a:r>
              <a:rPr lang="en-GB" sz="1200" b="1" dirty="0"/>
              <a:t>Midwifery &amp; MSW  fill rate</a:t>
            </a:r>
          </a:p>
        </p:txBody>
      </p:sp>
      <p:sp>
        <p:nvSpPr>
          <p:cNvPr id="13" name="TextBox 12">
            <a:extLst>
              <a:ext uri="{FF2B5EF4-FFF2-40B4-BE49-F238E27FC236}">
                <a16:creationId xmlns:a16="http://schemas.microsoft.com/office/drawing/2014/main" id="{E6F67B59-64D6-49ED-8B5F-51A9F128612B}"/>
              </a:ext>
            </a:extLst>
          </p:cNvPr>
          <p:cNvSpPr txBox="1"/>
          <p:nvPr/>
        </p:nvSpPr>
        <p:spPr>
          <a:xfrm>
            <a:off x="5835333" y="5256903"/>
            <a:ext cx="5891338" cy="646331"/>
          </a:xfrm>
          <a:prstGeom prst="rect">
            <a:avLst/>
          </a:prstGeom>
          <a:noFill/>
        </p:spPr>
        <p:txBody>
          <a:bodyPr wrap="square" rtlCol="0">
            <a:spAutoFit/>
          </a:bodyPr>
          <a:lstStyle/>
          <a:p>
            <a:r>
              <a:rPr lang="en-GB" sz="1200" dirty="0"/>
              <a:t>Graph 8 illustrates that the overall fill rate for maternity has </a:t>
            </a:r>
            <a:r>
              <a:rPr lang="en-GB" sz="1200" dirty="0" smtClean="0"/>
              <a:t>decreased </a:t>
            </a:r>
            <a:r>
              <a:rPr lang="en-GB" sz="1200" dirty="0"/>
              <a:t>slightly to </a:t>
            </a:r>
            <a:r>
              <a:rPr lang="en-GB" sz="1200" dirty="0" smtClean="0"/>
              <a:t>88% </a:t>
            </a:r>
            <a:r>
              <a:rPr lang="en-GB" sz="1200" dirty="0"/>
              <a:t>in </a:t>
            </a:r>
            <a:r>
              <a:rPr lang="en-GB" sz="1200" dirty="0" smtClean="0"/>
              <a:t>October </a:t>
            </a:r>
            <a:r>
              <a:rPr lang="en-GB" sz="1200" dirty="0"/>
              <a:t>form </a:t>
            </a:r>
            <a:r>
              <a:rPr lang="en-GB" sz="1200" dirty="0" smtClean="0"/>
              <a:t>90% </a:t>
            </a:r>
            <a:r>
              <a:rPr lang="en-GB" sz="1200" dirty="0"/>
              <a:t>in </a:t>
            </a:r>
            <a:r>
              <a:rPr lang="en-GB" sz="1200" dirty="0" smtClean="0"/>
              <a:t>September </a:t>
            </a:r>
            <a:r>
              <a:rPr lang="en-GB" sz="1200" dirty="0"/>
              <a:t>which is lower than the 12-month average of </a:t>
            </a:r>
            <a:r>
              <a:rPr lang="en-GB" sz="1200" dirty="0" smtClean="0"/>
              <a:t>90.9%.  </a:t>
            </a:r>
            <a:r>
              <a:rPr lang="en-GB" sz="1200" dirty="0"/>
              <a:t>The lowest fill rates have been seen on </a:t>
            </a:r>
            <a:r>
              <a:rPr lang="en-GB" sz="1200" dirty="0" smtClean="0"/>
              <a:t>Rosie Birth Centre (</a:t>
            </a:r>
            <a:r>
              <a:rPr lang="en-GB" sz="1200" dirty="0"/>
              <a:t>7</a:t>
            </a:r>
            <a:r>
              <a:rPr lang="en-GB" sz="1200" dirty="0" smtClean="0"/>
              <a:t>9%). </a:t>
            </a:r>
            <a:endParaRPr lang="en-GB" sz="1200" dirty="0"/>
          </a:p>
        </p:txBody>
      </p:sp>
      <p:graphicFrame>
        <p:nvGraphicFramePr>
          <p:cNvPr id="15" name="Chart 14">
            <a:extLst>
              <a:ext uri="{FF2B5EF4-FFF2-40B4-BE49-F238E27FC236}">
                <a16:creationId xmlns:a16="http://schemas.microsoft.com/office/drawing/2014/main" id="{00000000-0008-0000-2D00-00003E989701}"/>
              </a:ext>
            </a:extLst>
          </p:cNvPr>
          <p:cNvGraphicFramePr>
            <a:graphicFrameLocks/>
          </p:cNvGraphicFramePr>
          <p:nvPr>
            <p:extLst>
              <p:ext uri="{D42A27DB-BD31-4B8C-83A1-F6EECF244321}">
                <p14:modId xmlns:p14="http://schemas.microsoft.com/office/powerpoint/2010/main" val="1971481632"/>
              </p:ext>
            </p:extLst>
          </p:nvPr>
        </p:nvGraphicFramePr>
        <p:xfrm>
          <a:off x="327536" y="3208393"/>
          <a:ext cx="5432741" cy="2175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00000000-0008-0000-2D00-00003D989701}"/>
              </a:ext>
            </a:extLst>
          </p:cNvPr>
          <p:cNvGraphicFramePr>
            <a:graphicFrameLocks/>
          </p:cNvGraphicFramePr>
          <p:nvPr>
            <p:extLst>
              <p:ext uri="{D42A27DB-BD31-4B8C-83A1-F6EECF244321}">
                <p14:modId xmlns:p14="http://schemas.microsoft.com/office/powerpoint/2010/main" val="2509321493"/>
              </p:ext>
            </p:extLst>
          </p:nvPr>
        </p:nvGraphicFramePr>
        <p:xfrm>
          <a:off x="307496" y="756843"/>
          <a:ext cx="5452781" cy="2268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469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6"/>
          </p:nvPr>
        </p:nvSpPr>
        <p:spPr>
          <a:xfrm>
            <a:off x="307496" y="336551"/>
            <a:ext cx="9065103" cy="340457"/>
          </a:xfrm>
        </p:spPr>
        <p:txBody>
          <a:bodyPr/>
          <a:lstStyle/>
          <a:p>
            <a:r>
              <a:rPr lang="en-GB" sz="2000"/>
              <a:t>Staff deployment</a:t>
            </a:r>
          </a:p>
          <a:p>
            <a:endParaRPr lang="en-GB"/>
          </a:p>
          <a:p>
            <a:endParaRPr lang="en-GB"/>
          </a:p>
        </p:txBody>
      </p:sp>
      <p:sp>
        <p:nvSpPr>
          <p:cNvPr id="5" name="TextBox 4"/>
          <p:cNvSpPr txBox="1"/>
          <p:nvPr/>
        </p:nvSpPr>
        <p:spPr>
          <a:xfrm>
            <a:off x="5873987" y="713453"/>
            <a:ext cx="5856873" cy="2508379"/>
          </a:xfrm>
          <a:prstGeom prst="rect">
            <a:avLst/>
          </a:prstGeom>
          <a:noFill/>
        </p:spPr>
        <p:txBody>
          <a:bodyPr wrap="square" lIns="91440" tIns="45720" rIns="91440" bIns="45720" rtlCol="0" anchor="t">
            <a:spAutoFit/>
          </a:bodyPr>
          <a:lstStyle/>
          <a:p>
            <a:r>
              <a:rPr lang="en-GB" sz="1400" b="1" dirty="0"/>
              <a:t>Staff deployment</a:t>
            </a:r>
            <a:endParaRPr lang="en-GB" sz="1400" b="1" dirty="0">
              <a:cs typeface="Arial"/>
            </a:endParaRPr>
          </a:p>
          <a:p>
            <a:endParaRPr lang="en-GB" sz="1200" dirty="0"/>
          </a:p>
          <a:p>
            <a:r>
              <a:rPr lang="en-GB" sz="1100" dirty="0"/>
              <a:t>Graph 9 illustrates the movement of staff across wards to support safe staffing to ensure patient safety. This includes staff who are moved on an ad hoc basis (shift by shift) and shows which division they are deployed to. </a:t>
            </a:r>
            <a:endParaRPr lang="en-GB" sz="1100" dirty="0">
              <a:cs typeface="Arial"/>
            </a:endParaRPr>
          </a:p>
          <a:p>
            <a:endParaRPr lang="en-GB" sz="1100" dirty="0">
              <a:cs typeface="Arial"/>
            </a:endParaRPr>
          </a:p>
          <a:p>
            <a:r>
              <a:rPr lang="en-GB" sz="1100" dirty="0"/>
              <a:t>The number of substantive staff redeployed has </a:t>
            </a:r>
            <a:r>
              <a:rPr lang="en-GB" sz="1100" dirty="0" smtClean="0"/>
              <a:t>slightly reduced </a:t>
            </a:r>
            <a:r>
              <a:rPr lang="en-GB" sz="1100" dirty="0"/>
              <a:t>after the increasing trend over </a:t>
            </a:r>
            <a:r>
              <a:rPr lang="en-GB" sz="1100" dirty="0" smtClean="0"/>
              <a:t>3 months of July to September with 374.62 </a:t>
            </a:r>
            <a:r>
              <a:rPr lang="en-US" sz="1100" dirty="0"/>
              <a:t>working hours being redeployed per day in </a:t>
            </a:r>
            <a:r>
              <a:rPr lang="en-US" sz="1100" dirty="0" smtClean="0"/>
              <a:t>October </a:t>
            </a:r>
            <a:r>
              <a:rPr lang="en-US" sz="1100" dirty="0"/>
              <a:t>(</a:t>
            </a:r>
            <a:r>
              <a:rPr lang="en-US" sz="1100" dirty="0" smtClean="0"/>
              <a:t>388.95 </a:t>
            </a:r>
            <a:r>
              <a:rPr lang="en-US" sz="1100" dirty="0"/>
              <a:t>hours in </a:t>
            </a:r>
            <a:r>
              <a:rPr lang="en-US" sz="1100" dirty="0" smtClean="0"/>
              <a:t>September). </a:t>
            </a:r>
            <a:r>
              <a:rPr lang="en-GB" sz="1100" dirty="0"/>
              <a:t>This equates to </a:t>
            </a:r>
            <a:r>
              <a:rPr lang="en-GB" sz="1100" dirty="0" smtClean="0"/>
              <a:t>32.5 </a:t>
            </a:r>
            <a:r>
              <a:rPr lang="en-GB" sz="1100" dirty="0"/>
              <a:t>long day or night shifts per day.  </a:t>
            </a:r>
            <a:r>
              <a:rPr lang="en-GB" sz="1100" dirty="0" smtClean="0"/>
              <a:t>200 </a:t>
            </a:r>
            <a:r>
              <a:rPr lang="en-GB" sz="1100" dirty="0"/>
              <a:t>of these hours were redeployments made outside of staff members own division to support patient </a:t>
            </a:r>
            <a:r>
              <a:rPr lang="en-GB" sz="1100" dirty="0" smtClean="0"/>
              <a:t>safety (September 760 hours). </a:t>
            </a:r>
            <a:r>
              <a:rPr lang="en-GB" sz="1100" dirty="0"/>
              <a:t>Staffing is also being supported by the operational pool whereby bank staff book a bank shift on the understanding that they will work anywhere in the trust where support is required. </a:t>
            </a:r>
            <a:r>
              <a:rPr lang="en-GB" sz="1100" dirty="0">
                <a:solidFill>
                  <a:srgbClr val="FF0000"/>
                </a:solidFill>
              </a:rPr>
              <a:t>	</a:t>
            </a:r>
            <a:endParaRPr lang="en-GB" sz="1100" dirty="0">
              <a:solidFill>
                <a:srgbClr val="FF0000"/>
              </a:solidFill>
              <a:cs typeface="Arial"/>
            </a:endParaRPr>
          </a:p>
          <a:p>
            <a:endParaRPr lang="en-GB" sz="1000" dirty="0">
              <a:solidFill>
                <a:srgbClr val="FF0000"/>
              </a:solidFill>
            </a:endParaRPr>
          </a:p>
        </p:txBody>
      </p:sp>
      <p:sp>
        <p:nvSpPr>
          <p:cNvPr id="18" name="Content Placeholder 13"/>
          <p:cNvSpPr>
            <a:spLocks noGrp="1"/>
          </p:cNvSpPr>
          <p:nvPr>
            <p:ph sz="quarter" idx="16"/>
          </p:nvPr>
        </p:nvSpPr>
        <p:spPr>
          <a:xfrm>
            <a:off x="358052" y="3287936"/>
            <a:ext cx="3314935" cy="340457"/>
          </a:xfrm>
        </p:spPr>
        <p:txBody>
          <a:bodyPr/>
          <a:lstStyle/>
          <a:p>
            <a:r>
              <a:rPr lang="en-GB" sz="1400"/>
              <a:t>Nursing Pipeline</a:t>
            </a:r>
          </a:p>
          <a:p>
            <a:endParaRPr lang="en-GB"/>
          </a:p>
          <a:p>
            <a:endParaRPr lang="en-GB"/>
          </a:p>
        </p:txBody>
      </p:sp>
      <p:sp>
        <p:nvSpPr>
          <p:cNvPr id="6" name="TextBox 5"/>
          <p:cNvSpPr txBox="1"/>
          <p:nvPr/>
        </p:nvSpPr>
        <p:spPr>
          <a:xfrm>
            <a:off x="249629" y="3616327"/>
            <a:ext cx="11768200" cy="2123658"/>
          </a:xfrm>
          <a:prstGeom prst="rect">
            <a:avLst/>
          </a:prstGeom>
          <a:noFill/>
        </p:spPr>
        <p:txBody>
          <a:bodyPr wrap="square" rtlCol="0">
            <a:spAutoFit/>
          </a:bodyPr>
          <a:lstStyle/>
          <a:p>
            <a:r>
              <a:rPr lang="en-US" sz="1100" dirty="0"/>
              <a:t>Appendix 2 provides detail on the forecasted position in relation to the number of adult RN vacancies based on FTE and includes UK experienced, UK newly qualified, apprenticeship route, EU and international up to March 2024. The current forecast demonstrates a year end band 5 RN vacancy position of 5.01% which is slightly above the target of 5%. </a:t>
            </a:r>
            <a:r>
              <a:rPr lang="en-GB" sz="1100" dirty="0"/>
              <a:t>The RN adult pipeline for 2023/24 now reflects the reduction in international recruitment. This is a national concern and has been escalated to NHS England. Work is being undertaken to explore RN Recruitment initiatives including increasing the International Recruitment pay band and reducing our shortlisting criteria.</a:t>
            </a:r>
            <a:endParaRPr lang="en-GB" sz="1100" dirty="0">
              <a:cs typeface="Arial"/>
            </a:endParaRPr>
          </a:p>
          <a:p>
            <a:endParaRPr lang="en-US" sz="1100" dirty="0">
              <a:cs typeface="Arial"/>
            </a:endParaRPr>
          </a:p>
          <a:p>
            <a:r>
              <a:rPr lang="en-US" sz="1100" dirty="0"/>
              <a:t>Appendix 3 provides detail on the forecasted position in relation to the number of </a:t>
            </a:r>
            <a:r>
              <a:rPr lang="en-US" sz="1100" dirty="0" err="1"/>
              <a:t>Paediatric</a:t>
            </a:r>
            <a:r>
              <a:rPr lang="en-US" sz="1100" dirty="0"/>
              <a:t> band 5 RN and HCSW vacancies up to March 2024. Numbers are based on those interviewed and offered positions in addition to planned campaigns. The current forecast demonstrates a year end band 5 </a:t>
            </a:r>
            <a:r>
              <a:rPr lang="en-US" sz="1100" dirty="0" err="1"/>
              <a:t>Paediatric</a:t>
            </a:r>
            <a:r>
              <a:rPr lang="en-US" sz="1100" dirty="0"/>
              <a:t> RN vacancy position of 19.84% and a band 2 HCSW position of 8.15%. </a:t>
            </a:r>
            <a:endParaRPr lang="en-US" sz="1100" dirty="0">
              <a:cs typeface="Arial"/>
            </a:endParaRPr>
          </a:p>
          <a:p>
            <a:endParaRPr lang="en-US" sz="1100" dirty="0">
              <a:cs typeface="Arial"/>
            </a:endParaRPr>
          </a:p>
          <a:p>
            <a:r>
              <a:rPr lang="en-US" sz="1100" dirty="0"/>
              <a:t>Whilst the recruitment pipeline is positive with multiple pipelines including apprenticeship routes, domestic and international recruitment, the predicted numbers are only achievable if the appropriate infrastructure is in place to support.</a:t>
            </a:r>
            <a:endParaRPr lang="en-GB" sz="1100" dirty="0"/>
          </a:p>
          <a:p>
            <a:endParaRPr lang="en-US" sz="1100" dirty="0">
              <a:solidFill>
                <a:srgbClr val="FF0000"/>
              </a:solidFill>
            </a:endParaRPr>
          </a:p>
        </p:txBody>
      </p:sp>
      <p:sp>
        <p:nvSpPr>
          <p:cNvPr id="22" name="Content Placeholder 13"/>
          <p:cNvSpPr>
            <a:spLocks noGrp="1"/>
          </p:cNvSpPr>
          <p:nvPr>
            <p:ph sz="quarter" idx="16"/>
          </p:nvPr>
        </p:nvSpPr>
        <p:spPr>
          <a:xfrm>
            <a:off x="249629" y="6427113"/>
            <a:ext cx="3314935" cy="340457"/>
          </a:xfrm>
        </p:spPr>
        <p:txBody>
          <a:bodyPr/>
          <a:lstStyle/>
          <a:p>
            <a:endParaRPr lang="en-GB"/>
          </a:p>
          <a:p>
            <a:endParaRPr lang="en-GB"/>
          </a:p>
        </p:txBody>
      </p:sp>
      <p:sp>
        <p:nvSpPr>
          <p:cNvPr id="2" name="TextBox 1">
            <a:extLst>
              <a:ext uri="{FF2B5EF4-FFF2-40B4-BE49-F238E27FC236}">
                <a16:creationId xmlns:a16="http://schemas.microsoft.com/office/drawing/2014/main" id="{DBA99510-5FF3-4395-9157-56B9BD2142BB}"/>
              </a:ext>
            </a:extLst>
          </p:cNvPr>
          <p:cNvSpPr txBox="1"/>
          <p:nvPr/>
        </p:nvSpPr>
        <p:spPr>
          <a:xfrm>
            <a:off x="1467060" y="1143331"/>
            <a:ext cx="3074796" cy="227082"/>
          </a:xfrm>
          <a:prstGeom prst="rect">
            <a:avLst/>
          </a:prstGeom>
          <a:solidFill>
            <a:schemeClr val="bg1"/>
          </a:solidFill>
        </p:spPr>
        <p:txBody>
          <a:bodyPr wrap="square" rtlCol="0">
            <a:spAutoFit/>
          </a:bodyPr>
          <a:lstStyle/>
          <a:p>
            <a:endParaRPr lang="en-GB"/>
          </a:p>
        </p:txBody>
      </p:sp>
      <p:pic>
        <p:nvPicPr>
          <p:cNvPr id="4" name="Picture 2"/>
          <p:cNvPicPr>
            <a:picLocks noChangeAspect="1"/>
          </p:cNvPicPr>
          <p:nvPr/>
        </p:nvPicPr>
        <p:blipFill>
          <a:blip r:embed="rId3"/>
          <a:stretch>
            <a:fillRect/>
          </a:stretch>
        </p:blipFill>
        <p:spPr>
          <a:xfrm>
            <a:off x="307496" y="713453"/>
            <a:ext cx="5566491" cy="2508379"/>
          </a:xfrm>
          <a:prstGeom prst="rect">
            <a:avLst/>
          </a:prstGeom>
          <a:ln>
            <a:solidFill>
              <a:schemeClr val="tx1"/>
            </a:solidFill>
          </a:ln>
        </p:spPr>
      </p:pic>
    </p:spTree>
    <p:extLst>
      <p:ext uri="{BB962C8B-B14F-4D97-AF65-F5344CB8AC3E}">
        <p14:creationId xmlns:p14="http://schemas.microsoft.com/office/powerpoint/2010/main" val="417395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7" y="166322"/>
            <a:ext cx="2634486" cy="340457"/>
          </a:xfrm>
        </p:spPr>
        <p:txBody>
          <a:bodyPr/>
          <a:lstStyle/>
          <a:p>
            <a:r>
              <a:rPr lang="en-GB" sz="2000"/>
              <a:t>Red flags</a:t>
            </a:r>
          </a:p>
        </p:txBody>
      </p:sp>
      <p:sp>
        <p:nvSpPr>
          <p:cNvPr id="6" name="TextBox 5"/>
          <p:cNvSpPr txBox="1"/>
          <p:nvPr/>
        </p:nvSpPr>
        <p:spPr>
          <a:xfrm>
            <a:off x="6196780" y="527934"/>
            <a:ext cx="5582340" cy="3308598"/>
          </a:xfrm>
          <a:prstGeom prst="rect">
            <a:avLst/>
          </a:prstGeom>
          <a:noFill/>
        </p:spPr>
        <p:txBody>
          <a:bodyPr wrap="square" lIns="91440" tIns="45720" rIns="91440" bIns="45720" rtlCol="0" anchor="t">
            <a:spAutoFit/>
          </a:bodyPr>
          <a:lstStyle/>
          <a:p>
            <a:r>
              <a:rPr lang="en-GB" sz="1100" b="1" dirty="0" smtClean="0"/>
              <a:t>Red Flags</a:t>
            </a:r>
            <a:endParaRPr lang="en-GB" sz="1100" b="1" dirty="0" smtClean="0">
              <a:cs typeface="Arial"/>
            </a:endParaRPr>
          </a:p>
          <a:p>
            <a:endParaRPr lang="en-GB" sz="1100" b="1" dirty="0" smtClean="0">
              <a:cs typeface="Arial"/>
            </a:endParaRPr>
          </a:p>
          <a:p>
            <a:r>
              <a:rPr lang="en-GB" sz="1100" dirty="0" smtClean="0"/>
              <a:t>A staffing red flag event is a warning sign that something may be wrong with nursing or midwifery staffing. If a staffing red flag event occurs, the registered nurse or midwife in charge of the service should be notified and necessary action taken to resolve the situation.  </a:t>
            </a:r>
            <a:endParaRPr lang="en-GB" sz="1100" dirty="0" smtClean="0">
              <a:cs typeface="Arial"/>
            </a:endParaRPr>
          </a:p>
          <a:p>
            <a:endParaRPr lang="en-GB" sz="1100" dirty="0" smtClean="0"/>
          </a:p>
          <a:p>
            <a:r>
              <a:rPr lang="en-GB" sz="1100" b="1" dirty="0" smtClean="0"/>
              <a:t>Nursing red flags</a:t>
            </a:r>
            <a:endParaRPr lang="en-GB" sz="1100" b="1" dirty="0" smtClean="0">
              <a:cs typeface="Arial" panose="020B0604020202020204"/>
            </a:endParaRPr>
          </a:p>
          <a:p>
            <a:endParaRPr lang="en-GB" sz="1100" dirty="0" smtClean="0">
              <a:cs typeface="Arial"/>
            </a:endParaRPr>
          </a:p>
          <a:p>
            <a:r>
              <a:rPr lang="en-GB" sz="1100" dirty="0" smtClean="0"/>
              <a:t>Graph 10 illustrates that there has been a increase in the number of red flags reported with 295 reported in October.  The highest number of red flags reported in October was in relation to an unmet 1:1 </a:t>
            </a:r>
            <a:r>
              <a:rPr lang="en-GB" sz="1100" dirty="0" err="1" smtClean="0"/>
              <a:t>specialling</a:t>
            </a:r>
            <a:r>
              <a:rPr lang="en-GB" sz="1100" dirty="0" smtClean="0"/>
              <a:t> requirement (108 compared with 97 in September). A trust wide improvement project focusing on </a:t>
            </a:r>
            <a:r>
              <a:rPr lang="en-GB" sz="1100" dirty="0" err="1" smtClean="0"/>
              <a:t>specialling</a:t>
            </a:r>
            <a:r>
              <a:rPr lang="en-GB" sz="1100" dirty="0" smtClean="0"/>
              <a:t> is being developed to review </a:t>
            </a:r>
            <a:r>
              <a:rPr lang="en-GB" sz="1100" dirty="0" err="1" smtClean="0"/>
              <a:t>specialling</a:t>
            </a:r>
            <a:r>
              <a:rPr lang="en-GB" sz="1100" dirty="0" smtClean="0"/>
              <a:t> across the organisation.  There has been an increase in 3 reportable red flags in October with the remaining reducing or staying equal. The increases were seen in: Omission of planned mobilisation/washes/</a:t>
            </a:r>
            <a:r>
              <a:rPr lang="en-GB" sz="1100" dirty="0" err="1" smtClean="0"/>
              <a:t>obs</a:t>
            </a:r>
            <a:r>
              <a:rPr lang="en-GB" sz="1100" dirty="0" smtClean="0"/>
              <a:t> 32 (14 in September), Delay in pain relief 14 (3 in September) and unmet required nursing skills 79 (46 in September) In, October  2 red flags were reported for less than 2 RN on shift. On further investigation these were raised in error but not resolved. </a:t>
            </a:r>
            <a:endParaRPr lang="en-GB" sz="1100" dirty="0">
              <a:cs typeface="Arial"/>
            </a:endParaRPr>
          </a:p>
        </p:txBody>
      </p:sp>
      <p:sp>
        <p:nvSpPr>
          <p:cNvPr id="8" name="TextBox 7"/>
          <p:cNvSpPr txBox="1"/>
          <p:nvPr/>
        </p:nvSpPr>
        <p:spPr>
          <a:xfrm>
            <a:off x="6196780" y="3988683"/>
            <a:ext cx="5615527" cy="1446550"/>
          </a:xfrm>
          <a:prstGeom prst="rect">
            <a:avLst/>
          </a:prstGeom>
          <a:noFill/>
        </p:spPr>
        <p:txBody>
          <a:bodyPr wrap="square" rtlCol="0">
            <a:spAutoFit/>
          </a:bodyPr>
          <a:lstStyle/>
          <a:p>
            <a:r>
              <a:rPr lang="en-GB" sz="1100" b="1" dirty="0"/>
              <a:t>Maternity red flags</a:t>
            </a:r>
          </a:p>
          <a:p>
            <a:endParaRPr lang="en-GB" sz="1100" b="1" dirty="0"/>
          </a:p>
          <a:p>
            <a:r>
              <a:rPr lang="en-GB" sz="1100" dirty="0"/>
              <a:t>The number of maternity red flags have seen a decrease from 209 in September to 187 in </a:t>
            </a:r>
            <a:r>
              <a:rPr lang="en-GB" sz="1100" dirty="0" smtClean="0"/>
              <a:t>October.  </a:t>
            </a:r>
            <a:r>
              <a:rPr lang="en-GB" sz="1100" dirty="0"/>
              <a:t>Graph 11 illustrates the red flags that have been reported. The highest number of red flags reported is for missed or delayed care </a:t>
            </a:r>
            <a:r>
              <a:rPr lang="en-GB" sz="1100" dirty="0" smtClean="0"/>
              <a:t>35.8</a:t>
            </a:r>
            <a:r>
              <a:rPr lang="en-GB" sz="1100" dirty="0"/>
              <a:t>%. </a:t>
            </a:r>
            <a:r>
              <a:rPr lang="en-GB" sz="1100" dirty="0" smtClean="0"/>
              <a:t>All others </a:t>
            </a:r>
            <a:r>
              <a:rPr lang="en-GB" sz="1100" dirty="0"/>
              <a:t>have seen a </a:t>
            </a:r>
            <a:r>
              <a:rPr lang="en-GB" sz="1100" dirty="0" smtClean="0"/>
              <a:t>reduction. 23.0</a:t>
            </a:r>
            <a:r>
              <a:rPr lang="en-GB" sz="1100" dirty="0"/>
              <a:t>% of red flags reported were due to </a:t>
            </a:r>
            <a:r>
              <a:rPr lang="en-US" sz="1100" dirty="0"/>
              <a:t>a delay of &gt;30mins between presentation and triage. This is a known area of concern as highlighted in the recent CQC report.</a:t>
            </a:r>
            <a:endParaRPr lang="en-GB" sz="1100" dirty="0"/>
          </a:p>
        </p:txBody>
      </p:sp>
      <p:pic>
        <p:nvPicPr>
          <p:cNvPr id="9" name="Picture 8">
            <a:extLst>
              <a:ext uri="{FF2B5EF4-FFF2-40B4-BE49-F238E27FC236}">
                <a16:creationId xmlns:a16="http://schemas.microsoft.com/office/drawing/2014/main" id="{8DB4E368-7D0E-AE52-2468-B1F67A5B4D0A}"/>
              </a:ext>
            </a:extLst>
          </p:cNvPr>
          <p:cNvPicPr>
            <a:picLocks noChangeAspect="1"/>
          </p:cNvPicPr>
          <p:nvPr/>
        </p:nvPicPr>
        <p:blipFill>
          <a:blip r:embed="rId3"/>
          <a:stretch>
            <a:fillRect/>
          </a:stretch>
        </p:blipFill>
        <p:spPr>
          <a:xfrm>
            <a:off x="307496" y="646567"/>
            <a:ext cx="5718323" cy="2510290"/>
          </a:xfrm>
          <a:prstGeom prst="rect">
            <a:avLst/>
          </a:prstGeom>
        </p:spPr>
      </p:pic>
      <p:pic>
        <p:nvPicPr>
          <p:cNvPr id="2" name="Picture 10"/>
          <p:cNvPicPr>
            <a:picLocks noChangeAspect="1"/>
          </p:cNvPicPr>
          <p:nvPr/>
        </p:nvPicPr>
        <p:blipFill>
          <a:blip r:embed="rId4"/>
          <a:stretch>
            <a:fillRect/>
          </a:stretch>
        </p:blipFill>
        <p:spPr>
          <a:xfrm>
            <a:off x="307496" y="3296645"/>
            <a:ext cx="5687725" cy="2618049"/>
          </a:xfrm>
          <a:prstGeom prst="rect">
            <a:avLst/>
          </a:prstGeom>
          <a:ln>
            <a:solidFill>
              <a:schemeClr val="tx1"/>
            </a:solidFill>
          </a:ln>
        </p:spPr>
      </p:pic>
    </p:spTree>
    <p:extLst>
      <p:ext uri="{BB962C8B-B14F-4D97-AF65-F5344CB8AC3E}">
        <p14:creationId xmlns:p14="http://schemas.microsoft.com/office/powerpoint/2010/main" val="211487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250BC-D45D-427D-AB5F-54AF349CAB94}"/>
              </a:ext>
            </a:extLst>
          </p:cNvPr>
          <p:cNvSpPr>
            <a:spLocks noGrp="1"/>
          </p:cNvSpPr>
          <p:nvPr>
            <p:ph sz="quarter" idx="14"/>
          </p:nvPr>
        </p:nvSpPr>
        <p:spPr/>
        <p:txBody>
          <a:bodyPr/>
          <a:lstStyle/>
          <a:p>
            <a:endParaRPr lang="en-GB"/>
          </a:p>
        </p:txBody>
      </p:sp>
      <p:sp>
        <p:nvSpPr>
          <p:cNvPr id="4" name="Content Placeholder 3">
            <a:extLst>
              <a:ext uri="{FF2B5EF4-FFF2-40B4-BE49-F238E27FC236}">
                <a16:creationId xmlns:a16="http://schemas.microsoft.com/office/drawing/2014/main" id="{C1B0F9E8-1BBB-48E7-8E5C-6651A368A65C}"/>
              </a:ext>
            </a:extLst>
          </p:cNvPr>
          <p:cNvSpPr>
            <a:spLocks noGrp="1"/>
          </p:cNvSpPr>
          <p:nvPr>
            <p:ph sz="quarter" idx="16"/>
          </p:nvPr>
        </p:nvSpPr>
        <p:spPr>
          <a:xfrm>
            <a:off x="307496" y="179653"/>
            <a:ext cx="3318205" cy="514054"/>
          </a:xfrm>
        </p:spPr>
        <p:txBody>
          <a:bodyPr/>
          <a:lstStyle/>
          <a:p>
            <a:r>
              <a:rPr lang="en-GB" sz="1600"/>
              <a:t>Safety and Risk</a:t>
            </a:r>
          </a:p>
        </p:txBody>
      </p:sp>
      <p:sp>
        <p:nvSpPr>
          <p:cNvPr id="7" name="Content Placeholder 6">
            <a:extLst>
              <a:ext uri="{FF2B5EF4-FFF2-40B4-BE49-F238E27FC236}">
                <a16:creationId xmlns:a16="http://schemas.microsoft.com/office/drawing/2014/main" id="{6BF7E112-9709-440D-97EC-C2CC3939E0AA}"/>
              </a:ext>
            </a:extLst>
          </p:cNvPr>
          <p:cNvSpPr>
            <a:spLocks noGrp="1"/>
          </p:cNvSpPr>
          <p:nvPr>
            <p:ph sz="quarter" idx="18"/>
          </p:nvPr>
        </p:nvSpPr>
        <p:spPr>
          <a:xfrm>
            <a:off x="5614114" y="613723"/>
            <a:ext cx="6418384" cy="4639247"/>
          </a:xfrm>
        </p:spPr>
        <p:txBody>
          <a:bodyPr lIns="0" tIns="0" rIns="0" bIns="0" anchor="t"/>
          <a:lstStyle/>
          <a:p>
            <a:r>
              <a:rPr lang="en-GB" sz="1200" b="1" dirty="0"/>
              <a:t>Incidents reported relating to staff shortages</a:t>
            </a:r>
          </a:p>
          <a:p>
            <a:r>
              <a:rPr lang="en-GB" sz="1200" dirty="0"/>
              <a:t>Graph 12 illustrates the trend in Safety Learning Reports (SLRs) completed in relation to nurse staffing. </a:t>
            </a:r>
            <a:r>
              <a:rPr lang="en-GB" sz="1200" dirty="0" smtClean="0"/>
              <a:t>In October </a:t>
            </a:r>
            <a:r>
              <a:rPr lang="en-GB" sz="1200" dirty="0"/>
              <a:t>there were </a:t>
            </a:r>
            <a:r>
              <a:rPr lang="en-GB" sz="1200" dirty="0" smtClean="0"/>
              <a:t>57 </a:t>
            </a:r>
            <a:r>
              <a:rPr lang="en-GB" sz="1200" dirty="0"/>
              <a:t>incidents reported compared to </a:t>
            </a:r>
            <a:r>
              <a:rPr lang="en-GB" sz="1200" dirty="0" smtClean="0"/>
              <a:t>61 in September.</a:t>
            </a:r>
            <a:r>
              <a:rPr lang="en-GB" sz="1200" dirty="0"/>
              <a:t> </a:t>
            </a:r>
          </a:p>
          <a:p>
            <a:r>
              <a:rPr lang="en-GB" sz="1200" dirty="0"/>
              <a:t>The majority of the incidents related to staffing levels in September were reported by division </a:t>
            </a:r>
            <a:r>
              <a:rPr lang="en-GB" sz="1200" dirty="0" smtClean="0"/>
              <a:t>D (16) </a:t>
            </a:r>
            <a:r>
              <a:rPr lang="en-GB" sz="1200" dirty="0"/>
              <a:t>with the highest reporting area being  </a:t>
            </a:r>
            <a:r>
              <a:rPr lang="en-GB" sz="1200" dirty="0" smtClean="0"/>
              <a:t>A4 </a:t>
            </a:r>
            <a:r>
              <a:rPr lang="en-GB" sz="1200" dirty="0"/>
              <a:t>(5</a:t>
            </a:r>
            <a:r>
              <a:rPr lang="en-GB" sz="1200" dirty="0" smtClean="0"/>
              <a:t>). The highest reporting area for the organisation was NICU with 7. </a:t>
            </a:r>
            <a:r>
              <a:rPr lang="en-GB" sz="1200" dirty="0"/>
              <a:t>Safety continues to be monitored through the site safety meetings.  </a:t>
            </a:r>
          </a:p>
          <a:p>
            <a:r>
              <a:rPr lang="en-GB" sz="1200" b="1" dirty="0"/>
              <a:t>Care hours per patient day (CHPPD)</a:t>
            </a:r>
            <a:endParaRPr lang="en-GB" sz="1200" b="1" dirty="0">
              <a:cs typeface="Arial"/>
            </a:endParaRPr>
          </a:p>
          <a:p>
            <a:r>
              <a:rPr lang="en-GB" sz="1200" dirty="0"/>
              <a:t>Care hours per patient day (CHPPD) is the total number of hours worked on the roster (clinical staff including AHPs) divided by the bed state captured at 23.59 each day. NHS Improvement began collecting care hours per patient day formally in May 2016 as part of the Carter Programme. All Trusts are required to report this figure externally. </a:t>
            </a:r>
            <a:endParaRPr lang="en-GB" sz="1200" dirty="0">
              <a:cs typeface="Arial"/>
            </a:endParaRPr>
          </a:p>
          <a:p>
            <a:r>
              <a:rPr lang="en-GB" sz="1200" dirty="0"/>
              <a:t>CUH CHPPD recorded for </a:t>
            </a:r>
            <a:r>
              <a:rPr lang="en-GB" sz="1200" dirty="0" smtClean="0"/>
              <a:t>increased </a:t>
            </a:r>
            <a:r>
              <a:rPr lang="en-GB" sz="1200" dirty="0"/>
              <a:t>to </a:t>
            </a:r>
            <a:r>
              <a:rPr lang="en-GB" sz="1200" dirty="0" smtClean="0"/>
              <a:t>8.78 </a:t>
            </a:r>
            <a:r>
              <a:rPr lang="en-GB" sz="1200" dirty="0"/>
              <a:t>from 8.35 </a:t>
            </a:r>
            <a:r>
              <a:rPr lang="en-GB" sz="1200" dirty="0" smtClean="0"/>
              <a:t>in September. </a:t>
            </a:r>
            <a:r>
              <a:rPr lang="en-GB" sz="1200" dirty="0"/>
              <a:t>This is below other </a:t>
            </a:r>
            <a:r>
              <a:rPr lang="en-GB" sz="1200" dirty="0" err="1"/>
              <a:t>Shelford</a:t>
            </a:r>
            <a:r>
              <a:rPr lang="en-GB" sz="1200" dirty="0"/>
              <a:t> hospitals (10.3).</a:t>
            </a:r>
            <a:endParaRPr lang="en-GB" sz="1000" b="1" dirty="0">
              <a:cs typeface="Arial"/>
            </a:endParaRPr>
          </a:p>
          <a:p>
            <a:r>
              <a:rPr lang="en-GB" sz="1200" dirty="0"/>
              <a:t>In maternity, from 1 April 2021, the total number of patients now includes babies in addition to transitional care areas and mothers who are registered as a patient. CHPPD for the delivery unit in September has </a:t>
            </a:r>
            <a:r>
              <a:rPr lang="en-GB" sz="1200" dirty="0" smtClean="0"/>
              <a:t>increased </a:t>
            </a:r>
            <a:r>
              <a:rPr lang="en-GB" sz="1200" dirty="0"/>
              <a:t>to </a:t>
            </a:r>
            <a:r>
              <a:rPr lang="en-GB" sz="1200" dirty="0" smtClean="0"/>
              <a:t>16.78</a:t>
            </a:r>
            <a:r>
              <a:rPr lang="en-GB" sz="1200" dirty="0"/>
              <a:t> </a:t>
            </a:r>
            <a:r>
              <a:rPr lang="en-GB" sz="1200" dirty="0" smtClean="0"/>
              <a:t>for October (14.34 </a:t>
            </a:r>
            <a:r>
              <a:rPr lang="en-GB" sz="1200" dirty="0"/>
              <a:t>in </a:t>
            </a:r>
            <a:r>
              <a:rPr lang="en-GB" sz="1200" dirty="0" smtClean="0"/>
              <a:t>September).</a:t>
            </a:r>
            <a:r>
              <a:rPr lang="en-GB" sz="1200" dirty="0"/>
              <a:t> </a:t>
            </a:r>
            <a:endParaRPr lang="en-GB" sz="1200" dirty="0">
              <a:cs typeface="Arial"/>
            </a:endParaRPr>
          </a:p>
        </p:txBody>
      </p:sp>
      <p:sp>
        <p:nvSpPr>
          <p:cNvPr id="10" name="TextBox 9">
            <a:extLst>
              <a:ext uri="{FF2B5EF4-FFF2-40B4-BE49-F238E27FC236}">
                <a16:creationId xmlns:a16="http://schemas.microsoft.com/office/drawing/2014/main" id="{1CBC74A8-BCCF-4DF4-924A-792D606CC927}"/>
              </a:ext>
            </a:extLst>
          </p:cNvPr>
          <p:cNvSpPr txBox="1"/>
          <p:nvPr/>
        </p:nvSpPr>
        <p:spPr>
          <a:xfrm>
            <a:off x="4277145" y="145050"/>
            <a:ext cx="4484784" cy="246221"/>
          </a:xfrm>
          <a:prstGeom prst="rect">
            <a:avLst/>
          </a:prstGeom>
          <a:solidFill>
            <a:schemeClr val="bg1"/>
          </a:solidFill>
        </p:spPr>
        <p:txBody>
          <a:bodyPr wrap="square" rtlCol="0">
            <a:spAutoFit/>
          </a:bodyPr>
          <a:lstStyle/>
          <a:p>
            <a:pPr algn="ctr"/>
            <a:endParaRPr lang="en-GB" sz="1000"/>
          </a:p>
        </p:txBody>
      </p:sp>
      <p:sp>
        <p:nvSpPr>
          <p:cNvPr id="9" name="Content Placeholder 3">
            <a:extLst>
              <a:ext uri="{FF2B5EF4-FFF2-40B4-BE49-F238E27FC236}">
                <a16:creationId xmlns:a16="http://schemas.microsoft.com/office/drawing/2014/main" id="{4E7BD6EA-76D6-453A-8B3A-F4F24163F751}"/>
              </a:ext>
            </a:extLst>
          </p:cNvPr>
          <p:cNvSpPr txBox="1">
            <a:spLocks/>
          </p:cNvSpPr>
          <p:nvPr/>
        </p:nvSpPr>
        <p:spPr>
          <a:xfrm>
            <a:off x="303142" y="3392331"/>
            <a:ext cx="4770019" cy="149267"/>
          </a:xfrm>
          <a:prstGeom prst="rect">
            <a:avLst/>
          </a:prstGeom>
        </p:spPr>
        <p:txBody>
          <a:bodyPr lIns="0" tIns="0" rIns="0" bIns="0"/>
          <a:lstStyle>
            <a:lvl1pPr marL="0" indent="0" algn="l" defTabSz="914400" rtl="0" eaLnBrk="1" latinLnBrk="0" hangingPunct="1">
              <a:lnSpc>
                <a:spcPct val="90000"/>
              </a:lnSpc>
              <a:spcBef>
                <a:spcPts val="1000"/>
              </a:spcBef>
              <a:spcAft>
                <a:spcPts val="600"/>
              </a:spcAft>
              <a:buFont typeface="Arial"/>
              <a:buNone/>
              <a:tabLst/>
              <a:defRPr sz="2400" b="1" i="0" kern="1200">
                <a:solidFill>
                  <a:schemeClr val="tx1"/>
                </a:solidFill>
                <a:latin typeface="Arial" charset="0"/>
                <a:ea typeface="Arial" charset="0"/>
                <a:cs typeface="Arial" charset="0"/>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600"/>
              <a:t>Graph 13: Care Hours Per Patient Day (CHPPD)</a:t>
            </a:r>
          </a:p>
        </p:txBody>
      </p:sp>
      <p:pic>
        <p:nvPicPr>
          <p:cNvPr id="8" name="Picture 7">
            <a:extLst>
              <a:ext uri="{FF2B5EF4-FFF2-40B4-BE49-F238E27FC236}">
                <a16:creationId xmlns:a16="http://schemas.microsoft.com/office/drawing/2014/main" id="{391A5442-E83C-22F9-B642-FDC9BBE4BDF3}"/>
              </a:ext>
            </a:extLst>
          </p:cNvPr>
          <p:cNvPicPr>
            <a:picLocks noChangeAspect="1"/>
          </p:cNvPicPr>
          <p:nvPr/>
        </p:nvPicPr>
        <p:blipFill>
          <a:blip r:embed="rId3"/>
          <a:stretch>
            <a:fillRect/>
          </a:stretch>
        </p:blipFill>
        <p:spPr>
          <a:xfrm>
            <a:off x="193129" y="443483"/>
            <a:ext cx="5000663" cy="2822955"/>
          </a:xfrm>
          <a:prstGeom prst="rect">
            <a:avLst/>
          </a:prstGeom>
        </p:spPr>
      </p:pic>
      <p:pic>
        <p:nvPicPr>
          <p:cNvPr id="5" name="Picture 7"/>
          <p:cNvPicPr>
            <a:picLocks noChangeAspect="1"/>
          </p:cNvPicPr>
          <p:nvPr/>
        </p:nvPicPr>
        <p:blipFill>
          <a:blip r:embed="rId4"/>
          <a:stretch>
            <a:fillRect/>
          </a:stretch>
        </p:blipFill>
        <p:spPr>
          <a:xfrm>
            <a:off x="235340" y="3667491"/>
            <a:ext cx="5034290" cy="2257206"/>
          </a:xfrm>
          <a:prstGeom prst="rect">
            <a:avLst/>
          </a:prstGeom>
        </p:spPr>
      </p:pic>
    </p:spTree>
    <p:extLst>
      <p:ext uri="{BB962C8B-B14F-4D97-AF65-F5344CB8AC3E}">
        <p14:creationId xmlns:p14="http://schemas.microsoft.com/office/powerpoint/2010/main" val="2262183393"/>
      </p:ext>
    </p:extLst>
  </p:cSld>
  <p:clrMapOvr>
    <a:masterClrMapping/>
  </p:clrMapOvr>
</p:sld>
</file>

<file path=ppt/theme/theme1.xml><?xml version="1.0" encoding="utf-8"?>
<a:theme xmlns:a="http://schemas.openxmlformats.org/drawingml/2006/main" name="CUH PPT Basic set of slides">
  <a:themeElements>
    <a:clrScheme name="NHS colours">
      <a:dk1>
        <a:srgbClr val="000000"/>
      </a:dk1>
      <a:lt1>
        <a:srgbClr val="FFFFFF"/>
      </a:lt1>
      <a:dk2>
        <a:srgbClr val="0067A4"/>
      </a:dk2>
      <a:lt2>
        <a:srgbClr val="E6EEEC"/>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H PPT Additional slides">
  <a:themeElements>
    <a:clrScheme name="NHS colours">
      <a:dk1>
        <a:srgbClr val="000000"/>
      </a:dk1>
      <a:lt1>
        <a:srgbClr val="FFFFFF"/>
      </a:lt1>
      <a:dk2>
        <a:srgbClr val="0067A4"/>
      </a:dk2>
      <a:lt2>
        <a:srgbClr val="E6EEEC"/>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45800B745A6C42AEEDD284E86EF1F1" ma:contentTypeVersion="12" ma:contentTypeDescription="Create a new document." ma:contentTypeScope="" ma:versionID="a17107e4d5149c9aac703e1e0ebf75b4">
  <xsd:schema xmlns:xsd="http://www.w3.org/2001/XMLSchema" xmlns:xs="http://www.w3.org/2001/XMLSchema" xmlns:p="http://schemas.microsoft.com/office/2006/metadata/properties" xmlns:ns1="http://schemas.microsoft.com/sharepoint/v3" xmlns:ns3="0dec3adb-d09d-4241-b3ea-64297592f072" xmlns:ns4="791676c0-7620-4d05-9a7f-6b36c8588526" targetNamespace="http://schemas.microsoft.com/office/2006/metadata/properties" ma:root="true" ma:fieldsID="254395bbed18245bb3945b30351be214" ns1:_="" ns3:_="" ns4:_="">
    <xsd:import namespace="http://schemas.microsoft.com/sharepoint/v3"/>
    <xsd:import namespace="0dec3adb-d09d-4241-b3ea-64297592f072"/>
    <xsd:import namespace="791676c0-7620-4d05-9a7f-6b36c858852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1:_ip_UnifiedCompliancePolicyProperties" minOccurs="0"/>
                <xsd:element ref="ns1:_ip_UnifiedCompliancePolicyUIAction" minOccurs="0"/>
                <xsd:element ref="ns4:MediaServiceDateTaken" minOccurs="0"/>
                <xsd:element ref="ns4:MediaServiceObjectDetectorVersions" minOccurs="0"/>
                <xsd:element ref="ns4:MediaServiceAutoTag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ec3adb-d09d-4241-b3ea-64297592f0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1676c0-7620-4d05-9a7f-6b36c858852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791676c0-7620-4d05-9a7f-6b36c8588526"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4355A6F-CCD6-4F37-9022-B6ABA2EF5B1B}">
  <ds:schemaRefs>
    <ds:schemaRef ds:uri="http://schemas.microsoft.com/sharepoint/v3/contenttype/forms"/>
  </ds:schemaRefs>
</ds:datastoreItem>
</file>

<file path=customXml/itemProps2.xml><?xml version="1.0" encoding="utf-8"?>
<ds:datastoreItem xmlns:ds="http://schemas.openxmlformats.org/officeDocument/2006/customXml" ds:itemID="{5D6F6239-F862-4679-9C86-430B80B4A0FE}">
  <ds:schemaRefs>
    <ds:schemaRef ds:uri="0dec3adb-d09d-4241-b3ea-64297592f072"/>
    <ds:schemaRef ds:uri="791676c0-7620-4d05-9a7f-6b36c85885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7EA7BF-54F5-4225-9EA9-A545C225684A}">
  <ds:schemaRefs>
    <ds:schemaRef ds:uri="http://purl.org/dc/dcmitype/"/>
    <ds:schemaRef ds:uri="791676c0-7620-4d05-9a7f-6b36c8588526"/>
    <ds:schemaRef ds:uri="http://schemas.microsoft.com/office/2006/documentManagement/types"/>
    <ds:schemaRef ds:uri="http://schemas.microsoft.com/sharepoint/v3"/>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infopath/2007/PartnerControls"/>
    <ds:schemaRef ds:uri="0dec3adb-d09d-4241-b3ea-64297592f072"/>
    <ds:schemaRef ds:uri="http://purl.org/dc/te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11269</TotalTime>
  <Words>3449</Words>
  <Application>Microsoft Office PowerPoint</Application>
  <PresentationFormat>Widescreen</PresentationFormat>
  <Paragraphs>303</Paragraphs>
  <Slides>15</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CUH PPT Basic set of slides</vt:lpstr>
      <vt:lpstr>CUH PPT Additional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Ugolini</dc:creator>
  <cp:lastModifiedBy>Walker, Ian</cp:lastModifiedBy>
  <cp:revision>66</cp:revision>
  <cp:lastPrinted>2023-12-01T07:56:19Z</cp:lastPrinted>
  <dcterms:created xsi:type="dcterms:W3CDTF">2021-01-14T12:16:07Z</dcterms:created>
  <dcterms:modified xsi:type="dcterms:W3CDTF">2023-12-07T13:52:30Z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0x010100F045800B745A6C42AEEDD284E86EF1F1</vt:lpwstr>
  </property>
</Properties>
</file>