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omments/modernComment_115_7E0E6B17.xml" ContentType="application/vnd.ms-powerpoint.comments+xml"/>
  <Override PartName="/docMetadata/LabelInfo.xml" ContentType="application/vnd.ms-office.classificationlabels+xml"/>
  <Override PartName="/ppt/revisionInfo.xml" ContentType="application/vnd.ms-powerpoint.revisioninfo+xml"/>
  <Override PartName="/ppt/changesInfos/changesInfo1.xml" ContentType="application/vnd.ms-powerpoint.changesinfo+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672" r:id="rId5"/>
  </p:sldMasterIdLst>
  <p:notesMasterIdLst>
    <p:notesMasterId r:id="rId21"/>
  </p:notesMasterIdLst>
  <p:handoutMasterIdLst>
    <p:handoutMasterId r:id="rId22"/>
  </p:handoutMasterIdLst>
  <p:sldIdLst>
    <p:sldId id="257" r:id="rId6"/>
    <p:sldId id="273" r:id="rId7"/>
    <p:sldId id="298" r:id="rId8"/>
    <p:sldId id="299" r:id="rId9"/>
    <p:sldId id="295" r:id="rId10"/>
    <p:sldId id="274" r:id="rId11"/>
    <p:sldId id="305" r:id="rId12"/>
    <p:sldId id="277" r:id="rId13"/>
    <p:sldId id="282" r:id="rId14"/>
    <p:sldId id="278" r:id="rId15"/>
    <p:sldId id="307" r:id="rId16"/>
    <p:sldId id="308" r:id="rId17"/>
    <p:sldId id="309" r:id="rId18"/>
    <p:sldId id="300" r:id="rId19"/>
    <p:sldId id="301" r:id="rId20"/>
  </p:sldIdLst>
  <p:sldSz cx="12192000" cy="6858000"/>
  <p:notesSz cx="7102475" cy="102330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9EA159A-0E57-46CC-8640-E921CE5CDD4B}">
          <p14:sldIdLst>
            <p14:sldId id="257"/>
            <p14:sldId id="273"/>
            <p14:sldId id="298"/>
            <p14:sldId id="299"/>
            <p14:sldId id="295"/>
            <p14:sldId id="274"/>
            <p14:sldId id="305"/>
            <p14:sldId id="277"/>
            <p14:sldId id="282"/>
            <p14:sldId id="278"/>
            <p14:sldId id="307"/>
            <p14:sldId id="308"/>
            <p14:sldId id="309"/>
            <p14:sldId id="300"/>
            <p14:sldId id="30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79A939C-15B8-BC34-4C43-BB745B3278A0}" name="GRAY, Christopher (CAMBRIDGE UNIVERSITY HOSPITALS NHS FOUNDATION TRUST)" initials="CG" userId="S::christopher.gray9@nhs.net::ec16891a-4bbe-49af-a384-fa453c8a86b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MALL, Amanda (CAMBRIDGE UNIVERSITY HOSPITALS NHS FOUNDATION TRUST)" initials="SA(UHNFT" lastIdx="2" clrIdx="0">
    <p:extLst>
      <p:ext uri="{19B8F6BF-5375-455C-9EA6-DF929625EA0E}">
        <p15:presenceInfo xmlns:p15="http://schemas.microsoft.com/office/powerpoint/2012/main" userId="SMALL, Amanda (CAMBRIDGE UNIVERSITY HOSPITALS NHS FOUNDATION TRUST)" providerId="None"/>
      </p:ext>
    </p:extLst>
  </p:cmAuthor>
  <p:cmAuthor id="2" name="Small, Amanda" initials="SA" lastIdx="5" clrIdx="1"/>
  <p:cmAuthor id="3" name="GRAY, Christopher (CAMBRIDGE UNIVERSITY HOSPITALS NHS FOUNDATION TRUST)" initials="GT" lastIdx="5" clrIdx="2">
    <p:extLst>
      <p:ext uri="{19B8F6BF-5375-455C-9EA6-DF929625EA0E}">
        <p15:presenceInfo xmlns:p15="http://schemas.microsoft.com/office/powerpoint/2012/main" userId="S::christopher.gray9@nhs.net::ec16891a-4bbe-49af-a384-fa453c8a86b7" providerId="AD"/>
      </p:ext>
    </p:extLst>
  </p:cmAuthor>
  <p:cmAuthor id="4" name="GRAY, Christopher (CAMBRIDGE UNIVERSITY HOSPITALS NHS FOUNDATION TRUST)" initials="GC(UHNFT" lastIdx="3" clrIdx="3">
    <p:extLst>
      <p:ext uri="{19B8F6BF-5375-455C-9EA6-DF929625EA0E}">
        <p15:presenceInfo xmlns:p15="http://schemas.microsoft.com/office/powerpoint/2012/main" userId="GRAY, Christopher (CAMBRIDGE UNIVERSITY HOSPITALS NHS FOUNDATION TRUST)" providerId="None"/>
      </p:ext>
    </p:extLst>
  </p:cmAuthor>
  <p:cmAuthor id="5" name="Amanda Small" initials="AS" lastIdx="1" clrIdx="4">
    <p:extLst>
      <p:ext uri="{19B8F6BF-5375-455C-9EA6-DF929625EA0E}">
        <p15:presenceInfo xmlns:p15="http://schemas.microsoft.com/office/powerpoint/2012/main" userId="Amanda Smal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35C851B-5164-4A89-B535-BF482F0377C4}" v="4" dt="2023-09-19T14:29:52.80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516" autoAdjust="0"/>
    <p:restoredTop sz="94660"/>
  </p:normalViewPr>
  <p:slideViewPr>
    <p:cSldViewPr snapToGrid="0">
      <p:cViewPr varScale="1">
        <p:scale>
          <a:sx n="109" d="100"/>
          <a:sy n="109" d="100"/>
        </p:scale>
        <p:origin x="1098" y="102"/>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handoutMaster" Target="handoutMasters/handoutMaster1.xml"/><Relationship Id="rId27" Type="http://schemas.openxmlformats.org/officeDocument/2006/relationships/tableStyles" Target="tableStyles.xml"/><Relationship Id="rId3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AY, Christopher (CAMBRIDGE UNIVERSITY HOSPITALS NHS FOUNDATION TRUST)" userId="ec16891a-4bbe-49af-a384-fa453c8a86b7" providerId="ADAL" clId="{C35C851B-5164-4A89-B535-BF482F0377C4}"/>
    <pc:docChg chg="undo redo custSel modSld">
      <pc:chgData name="GRAY, Christopher (CAMBRIDGE UNIVERSITY HOSPITALS NHS FOUNDATION TRUST)" userId="ec16891a-4bbe-49af-a384-fa453c8a86b7" providerId="ADAL" clId="{C35C851B-5164-4A89-B535-BF482F0377C4}" dt="2023-09-19T14:34:02.899" v="1330" actId="20577"/>
      <pc:docMkLst>
        <pc:docMk/>
      </pc:docMkLst>
      <pc:sldChg chg="addSp delSp modSp mod addCm">
        <pc:chgData name="GRAY, Christopher (CAMBRIDGE UNIVERSITY HOSPITALS NHS FOUNDATION TRUST)" userId="ec16891a-4bbe-49af-a384-fa453c8a86b7" providerId="ADAL" clId="{C35C851B-5164-4A89-B535-BF482F0377C4}" dt="2023-09-19T14:34:02.899" v="1330" actId="20577"/>
        <pc:sldMkLst>
          <pc:docMk/>
          <pc:sldMk cId="2114874135" sldId="277"/>
        </pc:sldMkLst>
        <pc:spChg chg="mod">
          <ac:chgData name="GRAY, Christopher (CAMBRIDGE UNIVERSITY HOSPITALS NHS FOUNDATION TRUST)" userId="ec16891a-4bbe-49af-a384-fa453c8a86b7" providerId="ADAL" clId="{C35C851B-5164-4A89-B535-BF482F0377C4}" dt="2023-09-19T14:34:02.899" v="1330" actId="20577"/>
          <ac:spMkLst>
            <pc:docMk/>
            <pc:sldMk cId="2114874135" sldId="277"/>
            <ac:spMk id="6" creationId="{00000000-0000-0000-0000-000000000000}"/>
          </ac:spMkLst>
        </pc:spChg>
        <pc:spChg chg="del">
          <ac:chgData name="GRAY, Christopher (CAMBRIDGE UNIVERSITY HOSPITALS NHS FOUNDATION TRUST)" userId="ec16891a-4bbe-49af-a384-fa453c8a86b7" providerId="ADAL" clId="{C35C851B-5164-4A89-B535-BF482F0377C4}" dt="2023-09-19T14:29:56.824" v="1297" actId="478"/>
          <ac:spMkLst>
            <pc:docMk/>
            <pc:sldMk cId="2114874135" sldId="277"/>
            <ac:spMk id="7" creationId="{00000000-0000-0000-0000-000000000000}"/>
          </ac:spMkLst>
        </pc:spChg>
        <pc:spChg chg="mod">
          <ac:chgData name="GRAY, Christopher (CAMBRIDGE UNIVERSITY HOSPITALS NHS FOUNDATION TRUST)" userId="ec16891a-4bbe-49af-a384-fa453c8a86b7" providerId="ADAL" clId="{C35C851B-5164-4A89-B535-BF482F0377C4}" dt="2023-09-19T14:33:28.270" v="1328" actId="207"/>
          <ac:spMkLst>
            <pc:docMk/>
            <pc:sldMk cId="2114874135" sldId="277"/>
            <ac:spMk id="8" creationId="{00000000-0000-0000-0000-000000000000}"/>
          </ac:spMkLst>
        </pc:spChg>
        <pc:picChg chg="del">
          <ac:chgData name="GRAY, Christopher (CAMBRIDGE UNIVERSITY HOSPITALS NHS FOUNDATION TRUST)" userId="ec16891a-4bbe-49af-a384-fa453c8a86b7" providerId="ADAL" clId="{C35C851B-5164-4A89-B535-BF482F0377C4}" dt="2023-09-19T14:29:40.959" v="1292" actId="478"/>
          <ac:picMkLst>
            <pc:docMk/>
            <pc:sldMk cId="2114874135" sldId="277"/>
            <ac:picMk id="14" creationId="{0E9FC649-2525-7E3B-4103-98A787690519}"/>
          </ac:picMkLst>
        </pc:picChg>
        <pc:picChg chg="add mod">
          <ac:chgData name="GRAY, Christopher (CAMBRIDGE UNIVERSITY HOSPITALS NHS FOUNDATION TRUST)" userId="ec16891a-4bbe-49af-a384-fa453c8a86b7" providerId="ADAL" clId="{C35C851B-5164-4A89-B535-BF482F0377C4}" dt="2023-09-19T14:29:52.800" v="1296" actId="14100"/>
          <ac:picMkLst>
            <pc:docMk/>
            <pc:sldMk cId="2114874135" sldId="277"/>
            <ac:picMk id="1025" creationId="{D933B22C-7F44-7E19-5893-85C53E8BD93E}"/>
          </ac:picMkLst>
        </pc:picChg>
        <pc:extLst>
          <p:ext xmlns:p="http://schemas.openxmlformats.org/presentationml/2006/main" uri="{D6D511B9-2390-475A-947B-AFAB55BFBCF1}">
            <pc226:cmChg xmlns:pc226="http://schemas.microsoft.com/office/powerpoint/2022/06/main/command" chg="add">
              <pc226:chgData name="GRAY, Christopher (CAMBRIDGE UNIVERSITY HOSPITALS NHS FOUNDATION TRUST)" userId="ec16891a-4bbe-49af-a384-fa453c8a86b7" providerId="ADAL" clId="{C35C851B-5164-4A89-B535-BF482F0377C4}" dt="2023-09-19T14:33:55.057" v="1329"/>
              <pc2:cmMkLst xmlns:pc2="http://schemas.microsoft.com/office/powerpoint/2019/9/main/command">
                <pc:docMk/>
                <pc:sldMk cId="2114874135" sldId="277"/>
                <pc2:cmMk id="{0F41C6FB-1118-4286-B221-77E9EB1471B4}"/>
              </pc2:cmMkLst>
            </pc226:cmChg>
          </p:ext>
        </pc:extLst>
      </pc:sldChg>
      <pc:sldChg chg="addSp delSp modSp mod">
        <pc:chgData name="GRAY, Christopher (CAMBRIDGE UNIVERSITY HOSPITALS NHS FOUNDATION TRUST)" userId="ec16891a-4bbe-49af-a384-fa453c8a86b7" providerId="ADAL" clId="{C35C851B-5164-4A89-B535-BF482F0377C4}" dt="2023-09-19T14:00:41.209" v="685" actId="207"/>
        <pc:sldMkLst>
          <pc:docMk/>
          <pc:sldMk cId="4061308963" sldId="298"/>
        </pc:sldMkLst>
        <pc:spChg chg="mod">
          <ac:chgData name="GRAY, Christopher (CAMBRIDGE UNIVERSITY HOSPITALS NHS FOUNDATION TRUST)" userId="ec16891a-4bbe-49af-a384-fa453c8a86b7" providerId="ADAL" clId="{C35C851B-5164-4A89-B535-BF482F0377C4}" dt="2023-09-19T14:00:41.209" v="685" actId="207"/>
          <ac:spMkLst>
            <pc:docMk/>
            <pc:sldMk cId="4061308963" sldId="298"/>
            <ac:spMk id="8" creationId="{00000000-0000-0000-0000-000000000000}"/>
          </ac:spMkLst>
        </pc:spChg>
        <pc:spChg chg="del mod">
          <ac:chgData name="GRAY, Christopher (CAMBRIDGE UNIVERSITY HOSPITALS NHS FOUNDATION TRUST)" userId="ec16891a-4bbe-49af-a384-fa453c8a86b7" providerId="ADAL" clId="{C35C851B-5164-4A89-B535-BF482F0377C4}" dt="2023-09-19T13:56:39.489" v="547" actId="478"/>
          <ac:spMkLst>
            <pc:docMk/>
            <pc:sldMk cId="4061308963" sldId="298"/>
            <ac:spMk id="11" creationId="{00000000-0000-0000-0000-000000000000}"/>
          </ac:spMkLst>
        </pc:spChg>
        <pc:picChg chg="del">
          <ac:chgData name="GRAY, Christopher (CAMBRIDGE UNIVERSITY HOSPITALS NHS FOUNDATION TRUST)" userId="ec16891a-4bbe-49af-a384-fa453c8a86b7" providerId="ADAL" clId="{C35C851B-5164-4A89-B535-BF482F0377C4}" dt="2023-09-19T13:48:55.934" v="1" actId="478"/>
          <ac:picMkLst>
            <pc:docMk/>
            <pc:sldMk cId="4061308963" sldId="298"/>
            <ac:picMk id="2" creationId="{00000000-0000-0000-0000-000000000000}"/>
          </ac:picMkLst>
        </pc:picChg>
        <pc:picChg chg="del">
          <ac:chgData name="GRAY, Christopher (CAMBRIDGE UNIVERSITY HOSPITALS NHS FOUNDATION TRUST)" userId="ec16891a-4bbe-49af-a384-fa453c8a86b7" providerId="ADAL" clId="{C35C851B-5164-4A89-B535-BF482F0377C4}" dt="2023-09-19T13:49:22.994" v="4" actId="478"/>
          <ac:picMkLst>
            <pc:docMk/>
            <pc:sldMk cId="4061308963" sldId="298"/>
            <ac:picMk id="3" creationId="{00000000-0000-0000-0000-000000000000}"/>
          </ac:picMkLst>
        </pc:picChg>
        <pc:picChg chg="add mod">
          <ac:chgData name="GRAY, Christopher (CAMBRIDGE UNIVERSITY HOSPITALS NHS FOUNDATION TRUST)" userId="ec16891a-4bbe-49af-a384-fa453c8a86b7" providerId="ADAL" clId="{C35C851B-5164-4A89-B535-BF482F0377C4}" dt="2023-09-19T13:49:01.984" v="3" actId="1076"/>
          <ac:picMkLst>
            <pc:docMk/>
            <pc:sldMk cId="4061308963" sldId="298"/>
            <ac:picMk id="13" creationId="{3AFF01C0-FF50-D208-277F-6E14FF13A684}"/>
          </ac:picMkLst>
        </pc:picChg>
        <pc:picChg chg="add mod">
          <ac:chgData name="GRAY, Christopher (CAMBRIDGE UNIVERSITY HOSPITALS NHS FOUNDATION TRUST)" userId="ec16891a-4bbe-49af-a384-fa453c8a86b7" providerId="ADAL" clId="{C35C851B-5164-4A89-B535-BF482F0377C4}" dt="2023-09-19T13:49:58.375" v="10" actId="1076"/>
          <ac:picMkLst>
            <pc:docMk/>
            <pc:sldMk cId="4061308963" sldId="298"/>
            <ac:picMk id="15" creationId="{0454764C-2F69-25F6-49DD-6851E3EFFE26}"/>
          </ac:picMkLst>
        </pc:picChg>
      </pc:sldChg>
      <pc:sldChg chg="addSp delSp modSp mod">
        <pc:chgData name="GRAY, Christopher (CAMBRIDGE UNIVERSITY HOSPITALS NHS FOUNDATION TRUST)" userId="ec16891a-4bbe-49af-a384-fa453c8a86b7" providerId="ADAL" clId="{C35C851B-5164-4A89-B535-BF482F0377C4}" dt="2023-09-19T14:27:50.320" v="1291" actId="207"/>
        <pc:sldMkLst>
          <pc:docMk/>
          <pc:sldMk cId="4207923295" sldId="299"/>
        </pc:sldMkLst>
        <pc:spChg chg="mod">
          <ac:chgData name="GRAY, Christopher (CAMBRIDGE UNIVERSITY HOSPITALS NHS FOUNDATION TRUST)" userId="ec16891a-4bbe-49af-a384-fa453c8a86b7" providerId="ADAL" clId="{C35C851B-5164-4A89-B535-BF482F0377C4}" dt="2023-09-19T14:27:50.320" v="1291" actId="207"/>
          <ac:spMkLst>
            <pc:docMk/>
            <pc:sldMk cId="4207923295" sldId="299"/>
            <ac:spMk id="8" creationId="{00000000-0000-0000-0000-000000000000}"/>
          </ac:spMkLst>
        </pc:spChg>
        <pc:spChg chg="del mod">
          <ac:chgData name="GRAY, Christopher (CAMBRIDGE UNIVERSITY HOSPITALS NHS FOUNDATION TRUST)" userId="ec16891a-4bbe-49af-a384-fa453c8a86b7" providerId="ADAL" clId="{C35C851B-5164-4A89-B535-BF482F0377C4}" dt="2023-09-19T14:01:30.673" v="692" actId="478"/>
          <ac:spMkLst>
            <pc:docMk/>
            <pc:sldMk cId="4207923295" sldId="299"/>
            <ac:spMk id="11" creationId="{00000000-0000-0000-0000-000000000000}"/>
          </ac:spMkLst>
        </pc:spChg>
        <pc:picChg chg="add del">
          <ac:chgData name="GRAY, Christopher (CAMBRIDGE UNIVERSITY HOSPITALS NHS FOUNDATION TRUST)" userId="ec16891a-4bbe-49af-a384-fa453c8a86b7" providerId="ADAL" clId="{C35C851B-5164-4A89-B535-BF482F0377C4}" dt="2023-09-19T14:01:13.448" v="688" actId="478"/>
          <ac:picMkLst>
            <pc:docMk/>
            <pc:sldMk cId="4207923295" sldId="299"/>
            <ac:picMk id="2" creationId="{00000000-0000-0000-0000-000000000000}"/>
          </ac:picMkLst>
        </pc:picChg>
        <pc:picChg chg="del">
          <ac:chgData name="GRAY, Christopher (CAMBRIDGE UNIVERSITY HOSPITALS NHS FOUNDATION TRUST)" userId="ec16891a-4bbe-49af-a384-fa453c8a86b7" providerId="ADAL" clId="{C35C851B-5164-4A89-B535-BF482F0377C4}" dt="2023-09-19T14:01:32.120" v="693" actId="478"/>
          <ac:picMkLst>
            <pc:docMk/>
            <pc:sldMk cId="4207923295" sldId="299"/>
            <ac:picMk id="7" creationId="{00000000-0000-0000-0000-000000000000}"/>
          </ac:picMkLst>
        </pc:picChg>
        <pc:picChg chg="add mod">
          <ac:chgData name="GRAY, Christopher (CAMBRIDGE UNIVERSITY HOSPITALS NHS FOUNDATION TRUST)" userId="ec16891a-4bbe-49af-a384-fa453c8a86b7" providerId="ADAL" clId="{C35C851B-5164-4A89-B535-BF482F0377C4}" dt="2023-09-19T14:01:18.809" v="690" actId="1076"/>
          <ac:picMkLst>
            <pc:docMk/>
            <pc:sldMk cId="4207923295" sldId="299"/>
            <ac:picMk id="12" creationId="{A9D90261-797A-E5E7-386B-B511D5537F7B}"/>
          </ac:picMkLst>
        </pc:picChg>
        <pc:picChg chg="add mod">
          <ac:chgData name="GRAY, Christopher (CAMBRIDGE UNIVERSITY HOSPITALS NHS FOUNDATION TRUST)" userId="ec16891a-4bbe-49af-a384-fa453c8a86b7" providerId="ADAL" clId="{C35C851B-5164-4A89-B535-BF482F0377C4}" dt="2023-09-19T14:01:37.748" v="695" actId="1076"/>
          <ac:picMkLst>
            <pc:docMk/>
            <pc:sldMk cId="4207923295" sldId="299"/>
            <ac:picMk id="14" creationId="{32968A11-5D4A-B360-B443-B91D3F578376}"/>
          </ac:picMkLst>
        </pc:picChg>
      </pc:sldChg>
    </pc:docChg>
  </pc:docChgLst>
  <pc:docChgLst>
    <pc:chgData name="GRAY, Christopher (CAMBRIDGE UNIVERSITY HOSPITALS NHS FOUNDATION TRUST)" userId="S::christopher.gray9@nhs.net::ec16891a-4bbe-49af-a384-fa453c8a86b7" providerId="AD" clId="Web-{56713067-FD01-4162-BE8C-29F5458EA2CB}"/>
    <pc:docChg chg="modSld">
      <pc:chgData name="GRAY, Christopher (CAMBRIDGE UNIVERSITY HOSPITALS NHS FOUNDATION TRUST)" userId="S::christopher.gray9@nhs.net::ec16891a-4bbe-49af-a384-fa453c8a86b7" providerId="AD" clId="Web-{56713067-FD01-4162-BE8C-29F5458EA2CB}" dt="2023-09-12T10:41:21.096" v="0" actId="1076"/>
      <pc:docMkLst>
        <pc:docMk/>
      </pc:docMkLst>
      <pc:sldChg chg="modSp">
        <pc:chgData name="GRAY, Christopher (CAMBRIDGE UNIVERSITY HOSPITALS NHS FOUNDATION TRUST)" userId="S::christopher.gray9@nhs.net::ec16891a-4bbe-49af-a384-fa453c8a86b7" providerId="AD" clId="Web-{56713067-FD01-4162-BE8C-29F5458EA2CB}" dt="2023-09-12T10:41:21.096" v="0" actId="1076"/>
        <pc:sldMkLst>
          <pc:docMk/>
          <pc:sldMk cId="2216718888" sldId="278"/>
        </pc:sldMkLst>
        <pc:spChg chg="mod">
          <ac:chgData name="GRAY, Christopher (CAMBRIDGE UNIVERSITY HOSPITALS NHS FOUNDATION TRUST)" userId="S::christopher.gray9@nhs.net::ec16891a-4bbe-49af-a384-fa453c8a86b7" providerId="AD" clId="Web-{56713067-FD01-4162-BE8C-29F5458EA2CB}" dt="2023-09-12T10:41:21.096" v="0" actId="1076"/>
          <ac:spMkLst>
            <pc:docMk/>
            <pc:sldMk cId="2216718888" sldId="278"/>
            <ac:spMk id="8" creationId="{00000000-0000-0000-0000-00000000000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grayc\AppData\Local\Microsoft\Windows\INetCache\Content.Outlook\69XRAX5O\Pie%20of%20type%20of%20absence%20(002).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oleObject" Target="file:///C:\Users\grayc\AppData\Local\Microsoft\Windows\INetCache\Content.Outlook\69XRAX5O\CHPPD%20August%202023%20(002).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grayc\AppData\Local\Microsoft\Windows\INetCache\Content.Outlook\69XRAX5O\CHPPD%20August%202023%20(00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Types of absence</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31800721784776903"/>
          <c:y val="0.18097222222222226"/>
          <c:w val="0.40287467191601051"/>
          <c:h val="0.6714577865266842"/>
        </c:manualLayout>
      </c:layout>
      <c:pieChart>
        <c:varyColors val="1"/>
        <c:ser>
          <c:idx val="0"/>
          <c:order val="0"/>
          <c:tx>
            <c:strRef>
              <c:f>Sheet1!$Q$2</c:f>
              <c:strCache>
                <c:ptCount val="1"/>
                <c:pt idx="0">
                  <c:v>Aug-23</c:v>
                </c:pt>
              </c:strCache>
            </c:strRef>
          </c:tx>
          <c:dPt>
            <c:idx val="0"/>
            <c:bubble3D val="0"/>
            <c:spPr>
              <a:solidFill>
                <a:srgbClr val="92D050"/>
              </a:solidFill>
              <a:ln w="19050">
                <a:solidFill>
                  <a:schemeClr val="lt1"/>
                </a:solidFill>
              </a:ln>
              <a:effectLst/>
            </c:spPr>
            <c:extLst>
              <c:ext xmlns:c16="http://schemas.microsoft.com/office/drawing/2014/chart" uri="{C3380CC4-5D6E-409C-BE32-E72D297353CC}">
                <c16:uniqueId val="{00000001-24F1-410E-AF10-7AF1B863B31C}"/>
              </c:ext>
            </c:extLst>
          </c:dPt>
          <c:dPt>
            <c:idx val="1"/>
            <c:bubble3D val="0"/>
            <c:spPr>
              <a:solidFill>
                <a:srgbClr val="FFC000"/>
              </a:solidFill>
              <a:ln w="19050">
                <a:solidFill>
                  <a:schemeClr val="lt1"/>
                </a:solidFill>
              </a:ln>
              <a:effectLst/>
            </c:spPr>
            <c:extLst>
              <c:ext xmlns:c16="http://schemas.microsoft.com/office/drawing/2014/chart" uri="{C3380CC4-5D6E-409C-BE32-E72D297353CC}">
                <c16:uniqueId val="{00000003-24F1-410E-AF10-7AF1B863B31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24F1-410E-AF10-7AF1B863B31C}"/>
              </c:ext>
            </c:extLst>
          </c:dPt>
          <c:dPt>
            <c:idx val="3"/>
            <c:bubble3D val="0"/>
            <c:spPr>
              <a:solidFill>
                <a:srgbClr val="FF0000"/>
              </a:solidFill>
              <a:ln w="19050">
                <a:solidFill>
                  <a:schemeClr val="lt1"/>
                </a:solidFill>
              </a:ln>
              <a:effectLst/>
            </c:spPr>
            <c:extLst>
              <c:ext xmlns:c16="http://schemas.microsoft.com/office/drawing/2014/chart" uri="{C3380CC4-5D6E-409C-BE32-E72D297353CC}">
                <c16:uniqueId val="{00000007-24F1-410E-AF10-7AF1B863B31C}"/>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24F1-410E-AF10-7AF1B863B31C}"/>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Sheet1!$A$3:$A$7</c:f>
              <c:strCache>
                <c:ptCount val="5"/>
                <c:pt idx="0">
                  <c:v>AL</c:v>
                </c:pt>
                <c:pt idx="1">
                  <c:v>Study </c:v>
                </c:pt>
                <c:pt idx="2">
                  <c:v>Supernumerary</c:v>
                </c:pt>
                <c:pt idx="3">
                  <c:v>Sickness</c:v>
                </c:pt>
                <c:pt idx="4">
                  <c:v>Other leave including Self Iso</c:v>
                </c:pt>
              </c:strCache>
            </c:strRef>
          </c:cat>
          <c:val>
            <c:numRef>
              <c:f>Sheet1!$Q$3:$Q$7</c:f>
              <c:numCache>
                <c:formatCode>0.00%</c:formatCode>
                <c:ptCount val="5"/>
                <c:pt idx="0">
                  <c:v>0.16600000000000001</c:v>
                </c:pt>
                <c:pt idx="1">
                  <c:v>1.7999999999999999E-2</c:v>
                </c:pt>
                <c:pt idx="2">
                  <c:v>1.6E-2</c:v>
                </c:pt>
                <c:pt idx="3">
                  <c:v>5.8000000000000003E-2</c:v>
                </c:pt>
                <c:pt idx="4">
                  <c:v>1.0999999999999999E-2</c:v>
                </c:pt>
              </c:numCache>
            </c:numRef>
          </c:val>
          <c:extLst>
            <c:ext xmlns:c16="http://schemas.microsoft.com/office/drawing/2014/chart" uri="{C3380CC4-5D6E-409C-BE32-E72D297353CC}">
              <c16:uniqueId val="{0000000A-24F1-410E-AF10-7AF1B863B31C}"/>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ysClr val="windowText" lastClr="000000"/>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0" i="0" u="none" strike="noStrike" baseline="0">
                <a:solidFill>
                  <a:srgbClr val="000000"/>
                </a:solidFill>
                <a:latin typeface="Calibri"/>
                <a:ea typeface="Calibri"/>
                <a:cs typeface="Calibri"/>
              </a:defRPr>
            </a:pPr>
            <a:r>
              <a:rPr lang="en-GB" sz="1200"/>
              <a:t>Graph 7 Number of wards reporting &lt; 90% rota fill</a:t>
            </a:r>
          </a:p>
        </c:rich>
      </c:tx>
      <c:layout>
        <c:manualLayout>
          <c:xMode val="edge"/>
          <c:yMode val="edge"/>
          <c:x val="6.7187742731384878E-2"/>
          <c:y val="2.5396825396825397E-2"/>
        </c:manualLayout>
      </c:layout>
      <c:overlay val="0"/>
      <c:spPr>
        <a:noFill/>
        <a:ln w="25400">
          <a:noFill/>
        </a:ln>
      </c:spPr>
    </c:title>
    <c:autoTitleDeleted val="0"/>
    <c:plotArea>
      <c:layout>
        <c:manualLayout>
          <c:layoutTarget val="inner"/>
          <c:xMode val="edge"/>
          <c:yMode val="edge"/>
          <c:x val="4.8847865897254934E-2"/>
          <c:y val="0.17810607007457402"/>
          <c:w val="0.91269003501100143"/>
          <c:h val="0.59850268623392333"/>
        </c:manualLayout>
      </c:layout>
      <c:lineChart>
        <c:grouping val="standard"/>
        <c:varyColors val="0"/>
        <c:ser>
          <c:idx val="0"/>
          <c:order val="0"/>
          <c:tx>
            <c:strRef>
              <c:f>Trends!$A$6</c:f>
              <c:strCache>
                <c:ptCount val="1"/>
                <c:pt idx="0">
                  <c:v>Overall &lt; 90%</c:v>
                </c:pt>
              </c:strCache>
            </c:strRef>
          </c:tx>
          <c:spPr>
            <a:ln>
              <a:solidFill>
                <a:srgbClr val="FF0000"/>
              </a:solidFill>
            </a:ln>
          </c:spPr>
          <c:marker>
            <c:symbol val="none"/>
          </c:marker>
          <c:cat>
            <c:numRef>
              <c:f>Trends!$B$5:$BA$5</c:f>
              <c:numCache>
                <c:formatCode>mmm\-yy</c:formatCode>
                <c:ptCount val="14"/>
                <c:pt idx="0">
                  <c:v>44743</c:v>
                </c:pt>
                <c:pt idx="1">
                  <c:v>44774</c:v>
                </c:pt>
                <c:pt idx="2">
                  <c:v>44805</c:v>
                </c:pt>
                <c:pt idx="3">
                  <c:v>44835</c:v>
                </c:pt>
                <c:pt idx="4">
                  <c:v>44866</c:v>
                </c:pt>
                <c:pt idx="5">
                  <c:v>44896</c:v>
                </c:pt>
                <c:pt idx="6">
                  <c:v>44927</c:v>
                </c:pt>
                <c:pt idx="7">
                  <c:v>44958</c:v>
                </c:pt>
                <c:pt idx="8">
                  <c:v>44986</c:v>
                </c:pt>
                <c:pt idx="9">
                  <c:v>45017</c:v>
                </c:pt>
                <c:pt idx="10">
                  <c:v>45047</c:v>
                </c:pt>
                <c:pt idx="11">
                  <c:v>45078</c:v>
                </c:pt>
                <c:pt idx="12">
                  <c:v>45108</c:v>
                </c:pt>
                <c:pt idx="13">
                  <c:v>45139</c:v>
                </c:pt>
              </c:numCache>
            </c:numRef>
          </c:cat>
          <c:val>
            <c:numRef>
              <c:f>Trends!$B$6:$BA$6</c:f>
              <c:numCache>
                <c:formatCode>General</c:formatCode>
                <c:ptCount val="14"/>
                <c:pt idx="0">
                  <c:v>15</c:v>
                </c:pt>
                <c:pt idx="1">
                  <c:v>9</c:v>
                </c:pt>
                <c:pt idx="2">
                  <c:v>9</c:v>
                </c:pt>
                <c:pt idx="3">
                  <c:v>19</c:v>
                </c:pt>
                <c:pt idx="4">
                  <c:v>7</c:v>
                </c:pt>
                <c:pt idx="5">
                  <c:v>19</c:v>
                </c:pt>
                <c:pt idx="6">
                  <c:v>10</c:v>
                </c:pt>
                <c:pt idx="7">
                  <c:v>9</c:v>
                </c:pt>
                <c:pt idx="8">
                  <c:v>18</c:v>
                </c:pt>
                <c:pt idx="9">
                  <c:v>12</c:v>
                </c:pt>
                <c:pt idx="10">
                  <c:v>8</c:v>
                </c:pt>
                <c:pt idx="11">
                  <c:v>8</c:v>
                </c:pt>
                <c:pt idx="12">
                  <c:v>15</c:v>
                </c:pt>
                <c:pt idx="13">
                  <c:v>17</c:v>
                </c:pt>
              </c:numCache>
            </c:numRef>
          </c:val>
          <c:smooth val="0"/>
          <c:extLst>
            <c:ext xmlns:c16="http://schemas.microsoft.com/office/drawing/2014/chart" uri="{C3380CC4-5D6E-409C-BE32-E72D297353CC}">
              <c16:uniqueId val="{00000000-5536-4A8A-BA89-68FDE92D6911}"/>
            </c:ext>
          </c:extLst>
        </c:ser>
        <c:ser>
          <c:idx val="1"/>
          <c:order val="1"/>
          <c:tx>
            <c:strRef>
              <c:f>Trends!$A$7</c:f>
              <c:strCache>
                <c:ptCount val="1"/>
                <c:pt idx="0">
                  <c:v>RN/RM &lt; 90%</c:v>
                </c:pt>
              </c:strCache>
            </c:strRef>
          </c:tx>
          <c:spPr>
            <a:ln>
              <a:solidFill>
                <a:srgbClr val="0070C0"/>
              </a:solidFill>
            </a:ln>
          </c:spPr>
          <c:marker>
            <c:symbol val="none"/>
          </c:marker>
          <c:cat>
            <c:numRef>
              <c:f>Trends!$B$5:$BA$5</c:f>
              <c:numCache>
                <c:formatCode>mmm\-yy</c:formatCode>
                <c:ptCount val="14"/>
                <c:pt idx="0">
                  <c:v>44743</c:v>
                </c:pt>
                <c:pt idx="1">
                  <c:v>44774</c:v>
                </c:pt>
                <c:pt idx="2">
                  <c:v>44805</c:v>
                </c:pt>
                <c:pt idx="3">
                  <c:v>44835</c:v>
                </c:pt>
                <c:pt idx="4">
                  <c:v>44866</c:v>
                </c:pt>
                <c:pt idx="5">
                  <c:v>44896</c:v>
                </c:pt>
                <c:pt idx="6">
                  <c:v>44927</c:v>
                </c:pt>
                <c:pt idx="7">
                  <c:v>44958</c:v>
                </c:pt>
                <c:pt idx="8">
                  <c:v>44986</c:v>
                </c:pt>
                <c:pt idx="9">
                  <c:v>45017</c:v>
                </c:pt>
                <c:pt idx="10">
                  <c:v>45047</c:v>
                </c:pt>
                <c:pt idx="11">
                  <c:v>45078</c:v>
                </c:pt>
                <c:pt idx="12">
                  <c:v>45108</c:v>
                </c:pt>
                <c:pt idx="13">
                  <c:v>45139</c:v>
                </c:pt>
              </c:numCache>
            </c:numRef>
          </c:cat>
          <c:val>
            <c:numRef>
              <c:f>Trends!$B$7:$BA$7</c:f>
              <c:numCache>
                <c:formatCode>General</c:formatCode>
                <c:ptCount val="14"/>
                <c:pt idx="0">
                  <c:v>11</c:v>
                </c:pt>
                <c:pt idx="1">
                  <c:v>9</c:v>
                </c:pt>
                <c:pt idx="2">
                  <c:v>7</c:v>
                </c:pt>
                <c:pt idx="3">
                  <c:v>16</c:v>
                </c:pt>
                <c:pt idx="4">
                  <c:v>3</c:v>
                </c:pt>
                <c:pt idx="5">
                  <c:v>16</c:v>
                </c:pt>
                <c:pt idx="6">
                  <c:v>5</c:v>
                </c:pt>
                <c:pt idx="7">
                  <c:v>3</c:v>
                </c:pt>
                <c:pt idx="8">
                  <c:v>10</c:v>
                </c:pt>
                <c:pt idx="9">
                  <c:v>8</c:v>
                </c:pt>
                <c:pt idx="10">
                  <c:v>2</c:v>
                </c:pt>
                <c:pt idx="11">
                  <c:v>5</c:v>
                </c:pt>
                <c:pt idx="12">
                  <c:v>10</c:v>
                </c:pt>
                <c:pt idx="13">
                  <c:v>24</c:v>
                </c:pt>
              </c:numCache>
            </c:numRef>
          </c:val>
          <c:smooth val="0"/>
          <c:extLst>
            <c:ext xmlns:c16="http://schemas.microsoft.com/office/drawing/2014/chart" uri="{C3380CC4-5D6E-409C-BE32-E72D297353CC}">
              <c16:uniqueId val="{00000001-5536-4A8A-BA89-68FDE92D6911}"/>
            </c:ext>
          </c:extLst>
        </c:ser>
        <c:ser>
          <c:idx val="2"/>
          <c:order val="2"/>
          <c:tx>
            <c:strRef>
              <c:f>Trends!$A$8</c:f>
              <c:strCache>
                <c:ptCount val="1"/>
                <c:pt idx="0">
                  <c:v>HCSW &lt; 90%</c:v>
                </c:pt>
              </c:strCache>
            </c:strRef>
          </c:tx>
          <c:marker>
            <c:symbol val="none"/>
          </c:marker>
          <c:cat>
            <c:numRef>
              <c:f>Trends!$B$5:$BA$5</c:f>
              <c:numCache>
                <c:formatCode>mmm\-yy</c:formatCode>
                <c:ptCount val="14"/>
                <c:pt idx="0">
                  <c:v>44743</c:v>
                </c:pt>
                <c:pt idx="1">
                  <c:v>44774</c:v>
                </c:pt>
                <c:pt idx="2">
                  <c:v>44805</c:v>
                </c:pt>
                <c:pt idx="3">
                  <c:v>44835</c:v>
                </c:pt>
                <c:pt idx="4">
                  <c:v>44866</c:v>
                </c:pt>
                <c:pt idx="5">
                  <c:v>44896</c:v>
                </c:pt>
                <c:pt idx="6">
                  <c:v>44927</c:v>
                </c:pt>
                <c:pt idx="7">
                  <c:v>44958</c:v>
                </c:pt>
                <c:pt idx="8">
                  <c:v>44986</c:v>
                </c:pt>
                <c:pt idx="9">
                  <c:v>45017</c:v>
                </c:pt>
                <c:pt idx="10">
                  <c:v>45047</c:v>
                </c:pt>
                <c:pt idx="11">
                  <c:v>45078</c:v>
                </c:pt>
                <c:pt idx="12">
                  <c:v>45108</c:v>
                </c:pt>
                <c:pt idx="13">
                  <c:v>45139</c:v>
                </c:pt>
              </c:numCache>
            </c:numRef>
          </c:cat>
          <c:val>
            <c:numRef>
              <c:f>Trends!$B$8:$BA$8</c:f>
              <c:numCache>
                <c:formatCode>General</c:formatCode>
                <c:ptCount val="14"/>
                <c:pt idx="0">
                  <c:v>21</c:v>
                </c:pt>
                <c:pt idx="1">
                  <c:v>23</c:v>
                </c:pt>
                <c:pt idx="2">
                  <c:v>17</c:v>
                </c:pt>
                <c:pt idx="3">
                  <c:v>22</c:v>
                </c:pt>
                <c:pt idx="4">
                  <c:v>18</c:v>
                </c:pt>
                <c:pt idx="5">
                  <c:v>25</c:v>
                </c:pt>
                <c:pt idx="6">
                  <c:v>18</c:v>
                </c:pt>
                <c:pt idx="7">
                  <c:v>17</c:v>
                </c:pt>
                <c:pt idx="8">
                  <c:v>20</c:v>
                </c:pt>
                <c:pt idx="9">
                  <c:v>19</c:v>
                </c:pt>
                <c:pt idx="10">
                  <c:v>18</c:v>
                </c:pt>
                <c:pt idx="11">
                  <c:v>14</c:v>
                </c:pt>
                <c:pt idx="12">
                  <c:v>20</c:v>
                </c:pt>
                <c:pt idx="13">
                  <c:v>20</c:v>
                </c:pt>
              </c:numCache>
            </c:numRef>
          </c:val>
          <c:smooth val="0"/>
          <c:extLst>
            <c:ext xmlns:c16="http://schemas.microsoft.com/office/drawing/2014/chart" uri="{C3380CC4-5D6E-409C-BE32-E72D297353CC}">
              <c16:uniqueId val="{00000002-5536-4A8A-BA89-68FDE92D6911}"/>
            </c:ext>
          </c:extLst>
        </c:ser>
        <c:dLbls>
          <c:showLegendKey val="0"/>
          <c:showVal val="0"/>
          <c:showCatName val="0"/>
          <c:showSerName val="0"/>
          <c:showPercent val="0"/>
          <c:showBubbleSize val="0"/>
        </c:dLbls>
        <c:smooth val="0"/>
        <c:axId val="161890304"/>
        <c:axId val="161891840"/>
      </c:lineChart>
      <c:dateAx>
        <c:axId val="161890304"/>
        <c:scaling>
          <c:orientation val="minMax"/>
        </c:scaling>
        <c:delete val="0"/>
        <c:axPos val="b"/>
        <c:numFmt formatCode="mmm\-yy" sourceLinked="0"/>
        <c:majorTickMark val="none"/>
        <c:minorTickMark val="none"/>
        <c:tickLblPos val="nextTo"/>
        <c:spPr>
          <a:ln w="3175">
            <a:solidFill>
              <a:srgbClr val="808080"/>
            </a:solidFill>
            <a:prstDash val="solid"/>
          </a:ln>
        </c:spPr>
        <c:txPr>
          <a:bodyPr rot="5400000" vert="horz"/>
          <a:lstStyle/>
          <a:p>
            <a:pPr>
              <a:defRPr sz="900" b="0" i="0" u="none" strike="noStrike" baseline="0">
                <a:solidFill>
                  <a:srgbClr val="000000"/>
                </a:solidFill>
                <a:latin typeface="Calibri"/>
                <a:ea typeface="Calibri"/>
                <a:cs typeface="Calibri"/>
              </a:defRPr>
            </a:pPr>
            <a:endParaRPr lang="en-US"/>
          </a:p>
        </c:txPr>
        <c:crossAx val="161891840"/>
        <c:crosses val="autoZero"/>
        <c:auto val="1"/>
        <c:lblOffset val="100"/>
        <c:baseTimeUnit val="months"/>
      </c:dateAx>
      <c:valAx>
        <c:axId val="161891840"/>
        <c:scaling>
          <c:orientation val="minMax"/>
        </c:scaling>
        <c:delete val="0"/>
        <c:axPos val="l"/>
        <c:majorGridlines>
          <c:spPr>
            <a:ln w="3175">
              <a:solidFill>
                <a:srgbClr val="808080"/>
              </a:solidFill>
              <a:prstDash val="solid"/>
            </a:ln>
          </c:spPr>
        </c:majorGridlines>
        <c:numFmt formatCode="General" sourceLinked="1"/>
        <c:majorTickMark val="none"/>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en-US"/>
          </a:p>
        </c:txPr>
        <c:crossAx val="161890304"/>
        <c:crosses val="autoZero"/>
        <c:crossBetween val="between"/>
      </c:valAx>
      <c:spPr>
        <a:solidFill>
          <a:srgbClr val="FFFFFF"/>
        </a:solidFill>
        <a:ln w="25400">
          <a:noFill/>
        </a:ln>
      </c:spPr>
    </c:plotArea>
    <c:legend>
      <c:legendPos val="r"/>
      <c:layout>
        <c:manualLayout>
          <c:xMode val="edge"/>
          <c:yMode val="edge"/>
          <c:x val="0.80431946871410742"/>
          <c:y val="4.2342489010861219E-3"/>
          <c:w val="0.18831895137545412"/>
          <c:h val="0.21842361094960114"/>
        </c:manualLayout>
      </c:layout>
      <c:overlay val="0"/>
      <c:spPr>
        <a:solidFill>
          <a:schemeClr val="bg1"/>
        </a:solidFill>
        <a:ln w="3175">
          <a:solidFill>
            <a:sysClr val="windowText" lastClr="000000"/>
          </a:solidFill>
        </a:ln>
      </c:spPr>
      <c:txPr>
        <a:bodyPr/>
        <a:lstStyle/>
        <a:p>
          <a:pPr>
            <a:defRPr sz="900" b="0" i="0" u="none" strike="noStrike" baseline="0">
              <a:solidFill>
                <a:srgbClr val="000000"/>
              </a:solidFill>
              <a:latin typeface="Calibri"/>
              <a:ea typeface="Calibri"/>
              <a:cs typeface="Calibri"/>
            </a:defRPr>
          </a:pPr>
          <a:endParaRPr lang="en-US"/>
        </a:p>
      </c:txPr>
    </c:legend>
    <c:plotVisOnly val="1"/>
    <c:dispBlanksAs val="gap"/>
    <c:showDLblsOverMax val="0"/>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b="0" i="0" u="none" strike="noStrike" baseline="0">
                <a:solidFill>
                  <a:srgbClr val="000000"/>
                </a:solidFill>
                <a:latin typeface="Calibri"/>
                <a:ea typeface="Calibri"/>
                <a:cs typeface="Calibri"/>
              </a:defRPr>
            </a:pPr>
            <a:r>
              <a:rPr lang="en-GB" sz="1400"/>
              <a:t>Graph 8 Rosie Rota Fill %</a:t>
            </a:r>
          </a:p>
        </c:rich>
      </c:tx>
      <c:layout>
        <c:manualLayout>
          <c:xMode val="edge"/>
          <c:yMode val="edge"/>
          <c:x val="8.1460531315024745E-2"/>
          <c:y val="3.2523312804726139E-2"/>
        </c:manualLayout>
      </c:layout>
      <c:overlay val="0"/>
      <c:spPr>
        <a:noFill/>
        <a:ln w="25400">
          <a:noFill/>
        </a:ln>
      </c:spPr>
    </c:title>
    <c:autoTitleDeleted val="0"/>
    <c:plotArea>
      <c:layout>
        <c:manualLayout>
          <c:layoutTarget val="inner"/>
          <c:xMode val="edge"/>
          <c:yMode val="edge"/>
          <c:x val="0.10200727518719704"/>
          <c:y val="0.1948033845453522"/>
          <c:w val="0.86129801956573615"/>
          <c:h val="0.58511977549435934"/>
        </c:manualLayout>
      </c:layout>
      <c:lineChart>
        <c:grouping val="standard"/>
        <c:varyColors val="0"/>
        <c:ser>
          <c:idx val="0"/>
          <c:order val="0"/>
          <c:tx>
            <c:strRef>
              <c:f>Trends!$A$64</c:f>
              <c:strCache>
                <c:ptCount val="1"/>
                <c:pt idx="0">
                  <c:v>RM</c:v>
                </c:pt>
              </c:strCache>
            </c:strRef>
          </c:tx>
          <c:spPr>
            <a:ln w="25400">
              <a:solidFill>
                <a:srgbClr val="0070C0"/>
              </a:solidFill>
              <a:prstDash val="solid"/>
            </a:ln>
          </c:spPr>
          <c:marker>
            <c:symbol val="none"/>
          </c:marker>
          <c:cat>
            <c:numRef>
              <c:f>Trends!$C$63:$BA$63</c:f>
              <c:numCache>
                <c:formatCode>mmm\-yy</c:formatCode>
                <c:ptCount val="14"/>
                <c:pt idx="0">
                  <c:v>44743</c:v>
                </c:pt>
                <c:pt idx="1">
                  <c:v>44774</c:v>
                </c:pt>
                <c:pt idx="2">
                  <c:v>44805</c:v>
                </c:pt>
                <c:pt idx="3">
                  <c:v>44835</c:v>
                </c:pt>
                <c:pt idx="4">
                  <c:v>44866</c:v>
                </c:pt>
                <c:pt idx="5">
                  <c:v>44896</c:v>
                </c:pt>
                <c:pt idx="6">
                  <c:v>44927</c:v>
                </c:pt>
                <c:pt idx="7">
                  <c:v>44958</c:v>
                </c:pt>
                <c:pt idx="8">
                  <c:v>44986</c:v>
                </c:pt>
                <c:pt idx="9">
                  <c:v>45017</c:v>
                </c:pt>
                <c:pt idx="10">
                  <c:v>45047</c:v>
                </c:pt>
                <c:pt idx="11">
                  <c:v>45078</c:v>
                </c:pt>
                <c:pt idx="12">
                  <c:v>45108</c:v>
                </c:pt>
                <c:pt idx="13">
                  <c:v>45139</c:v>
                </c:pt>
              </c:numCache>
            </c:numRef>
          </c:cat>
          <c:val>
            <c:numRef>
              <c:f>Trends!$C$64:$BA$64</c:f>
              <c:numCache>
                <c:formatCode>General</c:formatCode>
                <c:ptCount val="14"/>
                <c:pt idx="0">
                  <c:v>83</c:v>
                </c:pt>
                <c:pt idx="1">
                  <c:v>86</c:v>
                </c:pt>
                <c:pt idx="2">
                  <c:v>85</c:v>
                </c:pt>
                <c:pt idx="3">
                  <c:v>84</c:v>
                </c:pt>
                <c:pt idx="4">
                  <c:v>93.2</c:v>
                </c:pt>
                <c:pt idx="5">
                  <c:v>93.6</c:v>
                </c:pt>
                <c:pt idx="6">
                  <c:v>94.8</c:v>
                </c:pt>
                <c:pt idx="7">
                  <c:v>96</c:v>
                </c:pt>
                <c:pt idx="8">
                  <c:v>89.1</c:v>
                </c:pt>
                <c:pt idx="9">
                  <c:v>95.6</c:v>
                </c:pt>
                <c:pt idx="10">
                  <c:v>98.7</c:v>
                </c:pt>
                <c:pt idx="11">
                  <c:v>94.7</c:v>
                </c:pt>
                <c:pt idx="12">
                  <c:v>97.5</c:v>
                </c:pt>
                <c:pt idx="13">
                  <c:v>92.5</c:v>
                </c:pt>
              </c:numCache>
            </c:numRef>
          </c:val>
          <c:smooth val="0"/>
          <c:extLst>
            <c:ext xmlns:c16="http://schemas.microsoft.com/office/drawing/2014/chart" uri="{C3380CC4-5D6E-409C-BE32-E72D297353CC}">
              <c16:uniqueId val="{00000000-9E4A-466D-9010-E8BD85A8B804}"/>
            </c:ext>
          </c:extLst>
        </c:ser>
        <c:ser>
          <c:idx val="1"/>
          <c:order val="1"/>
          <c:tx>
            <c:strRef>
              <c:f>Trends!$A$65</c:f>
              <c:strCache>
                <c:ptCount val="1"/>
                <c:pt idx="0">
                  <c:v>MSW</c:v>
                </c:pt>
              </c:strCache>
            </c:strRef>
          </c:tx>
          <c:spPr>
            <a:ln w="25400">
              <a:solidFill>
                <a:srgbClr val="83C937"/>
              </a:solidFill>
              <a:prstDash val="solid"/>
            </a:ln>
          </c:spPr>
          <c:marker>
            <c:symbol val="none"/>
          </c:marker>
          <c:cat>
            <c:numRef>
              <c:f>Trends!$C$63:$BA$63</c:f>
              <c:numCache>
                <c:formatCode>mmm\-yy</c:formatCode>
                <c:ptCount val="14"/>
                <c:pt idx="0">
                  <c:v>44743</c:v>
                </c:pt>
                <c:pt idx="1">
                  <c:v>44774</c:v>
                </c:pt>
                <c:pt idx="2">
                  <c:v>44805</c:v>
                </c:pt>
                <c:pt idx="3">
                  <c:v>44835</c:v>
                </c:pt>
                <c:pt idx="4">
                  <c:v>44866</c:v>
                </c:pt>
                <c:pt idx="5">
                  <c:v>44896</c:v>
                </c:pt>
                <c:pt idx="6">
                  <c:v>44927</c:v>
                </c:pt>
                <c:pt idx="7">
                  <c:v>44958</c:v>
                </c:pt>
                <c:pt idx="8">
                  <c:v>44986</c:v>
                </c:pt>
                <c:pt idx="9">
                  <c:v>45017</c:v>
                </c:pt>
                <c:pt idx="10">
                  <c:v>45047</c:v>
                </c:pt>
                <c:pt idx="11">
                  <c:v>45078</c:v>
                </c:pt>
                <c:pt idx="12">
                  <c:v>45108</c:v>
                </c:pt>
                <c:pt idx="13">
                  <c:v>45139</c:v>
                </c:pt>
              </c:numCache>
            </c:numRef>
          </c:cat>
          <c:val>
            <c:numRef>
              <c:f>Trends!$C$65:$BA$65</c:f>
              <c:numCache>
                <c:formatCode>General</c:formatCode>
                <c:ptCount val="14"/>
                <c:pt idx="0">
                  <c:v>89</c:v>
                </c:pt>
                <c:pt idx="1">
                  <c:v>85</c:v>
                </c:pt>
                <c:pt idx="2">
                  <c:v>89</c:v>
                </c:pt>
                <c:pt idx="3">
                  <c:v>87</c:v>
                </c:pt>
                <c:pt idx="4">
                  <c:v>87.6</c:v>
                </c:pt>
                <c:pt idx="5">
                  <c:v>77.7</c:v>
                </c:pt>
                <c:pt idx="6">
                  <c:v>78.900000000000006</c:v>
                </c:pt>
                <c:pt idx="7">
                  <c:v>87</c:v>
                </c:pt>
                <c:pt idx="8">
                  <c:v>86.6</c:v>
                </c:pt>
                <c:pt idx="9">
                  <c:v>89.8</c:v>
                </c:pt>
                <c:pt idx="10">
                  <c:v>89.3</c:v>
                </c:pt>
                <c:pt idx="11">
                  <c:v>84.5</c:v>
                </c:pt>
                <c:pt idx="12">
                  <c:v>82.2</c:v>
                </c:pt>
                <c:pt idx="13">
                  <c:v>81.2</c:v>
                </c:pt>
              </c:numCache>
            </c:numRef>
          </c:val>
          <c:smooth val="0"/>
          <c:extLst>
            <c:ext xmlns:c16="http://schemas.microsoft.com/office/drawing/2014/chart" uri="{C3380CC4-5D6E-409C-BE32-E72D297353CC}">
              <c16:uniqueId val="{00000001-9E4A-466D-9010-E8BD85A8B804}"/>
            </c:ext>
          </c:extLst>
        </c:ser>
        <c:ser>
          <c:idx val="2"/>
          <c:order val="2"/>
          <c:tx>
            <c:strRef>
              <c:f>Trends!$A$66</c:f>
              <c:strCache>
                <c:ptCount val="1"/>
                <c:pt idx="0">
                  <c:v>Overall </c:v>
                </c:pt>
              </c:strCache>
            </c:strRef>
          </c:tx>
          <c:spPr>
            <a:ln>
              <a:solidFill>
                <a:srgbClr val="FF0000"/>
              </a:solidFill>
            </a:ln>
          </c:spPr>
          <c:marker>
            <c:symbol val="none"/>
          </c:marker>
          <c:cat>
            <c:numRef>
              <c:f>Trends!$C$63:$BA$63</c:f>
              <c:numCache>
                <c:formatCode>mmm\-yy</c:formatCode>
                <c:ptCount val="14"/>
                <c:pt idx="0">
                  <c:v>44743</c:v>
                </c:pt>
                <c:pt idx="1">
                  <c:v>44774</c:v>
                </c:pt>
                <c:pt idx="2">
                  <c:v>44805</c:v>
                </c:pt>
                <c:pt idx="3">
                  <c:v>44835</c:v>
                </c:pt>
                <c:pt idx="4">
                  <c:v>44866</c:v>
                </c:pt>
                <c:pt idx="5">
                  <c:v>44896</c:v>
                </c:pt>
                <c:pt idx="6">
                  <c:v>44927</c:v>
                </c:pt>
                <c:pt idx="7">
                  <c:v>44958</c:v>
                </c:pt>
                <c:pt idx="8">
                  <c:v>44986</c:v>
                </c:pt>
                <c:pt idx="9">
                  <c:v>45017</c:v>
                </c:pt>
                <c:pt idx="10">
                  <c:v>45047</c:v>
                </c:pt>
                <c:pt idx="11">
                  <c:v>45078</c:v>
                </c:pt>
                <c:pt idx="12">
                  <c:v>45108</c:v>
                </c:pt>
                <c:pt idx="13">
                  <c:v>45139</c:v>
                </c:pt>
              </c:numCache>
            </c:numRef>
          </c:cat>
          <c:val>
            <c:numRef>
              <c:f>Trends!$C$66:$BA$66</c:f>
              <c:numCache>
                <c:formatCode>General</c:formatCode>
                <c:ptCount val="14"/>
                <c:pt idx="0">
                  <c:v>85</c:v>
                </c:pt>
                <c:pt idx="1">
                  <c:v>86</c:v>
                </c:pt>
                <c:pt idx="2">
                  <c:v>87</c:v>
                </c:pt>
                <c:pt idx="3">
                  <c:v>85</c:v>
                </c:pt>
                <c:pt idx="4">
                  <c:v>91.4</c:v>
                </c:pt>
                <c:pt idx="5">
                  <c:v>88.4</c:v>
                </c:pt>
                <c:pt idx="6">
                  <c:v>89.5</c:v>
                </c:pt>
                <c:pt idx="7">
                  <c:v>93</c:v>
                </c:pt>
                <c:pt idx="8">
                  <c:v>88.3</c:v>
                </c:pt>
                <c:pt idx="9">
                  <c:v>93.7</c:v>
                </c:pt>
                <c:pt idx="10">
                  <c:v>95.7</c:v>
                </c:pt>
                <c:pt idx="11">
                  <c:v>91.4</c:v>
                </c:pt>
                <c:pt idx="12">
                  <c:v>92.8</c:v>
                </c:pt>
                <c:pt idx="13">
                  <c:v>88.9</c:v>
                </c:pt>
              </c:numCache>
            </c:numRef>
          </c:val>
          <c:smooth val="0"/>
          <c:extLst>
            <c:ext xmlns:c16="http://schemas.microsoft.com/office/drawing/2014/chart" uri="{C3380CC4-5D6E-409C-BE32-E72D297353CC}">
              <c16:uniqueId val="{00000002-9E4A-466D-9010-E8BD85A8B804}"/>
            </c:ext>
          </c:extLst>
        </c:ser>
        <c:dLbls>
          <c:showLegendKey val="0"/>
          <c:showVal val="0"/>
          <c:showCatName val="0"/>
          <c:showSerName val="0"/>
          <c:showPercent val="0"/>
          <c:showBubbleSize val="0"/>
        </c:dLbls>
        <c:smooth val="0"/>
        <c:axId val="161931648"/>
        <c:axId val="161933184"/>
      </c:lineChart>
      <c:dateAx>
        <c:axId val="161931648"/>
        <c:scaling>
          <c:orientation val="minMax"/>
        </c:scaling>
        <c:delete val="0"/>
        <c:axPos val="b"/>
        <c:numFmt formatCode="mmm\-yy" sourceLinked="0"/>
        <c:majorTickMark val="none"/>
        <c:minorTickMark val="none"/>
        <c:tickLblPos val="nextTo"/>
        <c:spPr>
          <a:ln w="3175">
            <a:solidFill>
              <a:srgbClr val="808080"/>
            </a:solidFill>
            <a:prstDash val="solid"/>
          </a:ln>
        </c:spPr>
        <c:txPr>
          <a:bodyPr rot="5400000" vert="horz"/>
          <a:lstStyle/>
          <a:p>
            <a:pPr>
              <a:defRPr sz="900" b="0" i="0" u="none" strike="noStrike" baseline="0">
                <a:solidFill>
                  <a:srgbClr val="000000"/>
                </a:solidFill>
                <a:latin typeface="Calibri"/>
                <a:ea typeface="Calibri"/>
                <a:cs typeface="Calibri"/>
              </a:defRPr>
            </a:pPr>
            <a:endParaRPr lang="en-US"/>
          </a:p>
        </c:txPr>
        <c:crossAx val="161933184"/>
        <c:crosses val="autoZero"/>
        <c:auto val="1"/>
        <c:lblOffset val="100"/>
        <c:baseTimeUnit val="months"/>
      </c:dateAx>
      <c:valAx>
        <c:axId val="161933184"/>
        <c:scaling>
          <c:orientation val="minMax"/>
          <c:min val="70"/>
        </c:scaling>
        <c:delete val="0"/>
        <c:axPos val="l"/>
        <c:majorGridlines>
          <c:spPr>
            <a:ln w="3175">
              <a:solidFill>
                <a:srgbClr val="808080"/>
              </a:solidFill>
              <a:prstDash val="solid"/>
            </a:ln>
          </c:spPr>
        </c:majorGridlines>
        <c:title>
          <c:tx>
            <c:rich>
              <a:bodyPr rot="0" vert="horz"/>
              <a:lstStyle/>
              <a:p>
                <a:pPr algn="ctr">
                  <a:defRPr sz="1000" b="1" i="0" u="none" strike="noStrike" baseline="0">
                    <a:solidFill>
                      <a:srgbClr val="000000"/>
                    </a:solidFill>
                    <a:latin typeface="Calibri"/>
                    <a:ea typeface="Calibri"/>
                    <a:cs typeface="Calibri"/>
                  </a:defRPr>
                </a:pPr>
                <a:r>
                  <a:rPr lang="en-GB"/>
                  <a:t>%</a:t>
                </a:r>
              </a:p>
            </c:rich>
          </c:tx>
          <c:layout/>
          <c:overlay val="0"/>
          <c:spPr>
            <a:noFill/>
            <a:ln w="25400">
              <a:noFill/>
            </a:ln>
          </c:spPr>
        </c:title>
        <c:numFmt formatCode="0" sourceLinked="0"/>
        <c:majorTickMark val="none"/>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en-US"/>
          </a:p>
        </c:txPr>
        <c:crossAx val="161931648"/>
        <c:crosses val="autoZero"/>
        <c:crossBetween val="between"/>
      </c:valAx>
      <c:spPr>
        <a:solidFill>
          <a:srgbClr val="FFFFFF"/>
        </a:solidFill>
        <a:ln w="25400">
          <a:noFill/>
        </a:ln>
      </c:spPr>
    </c:plotArea>
    <c:legend>
      <c:legendPos val="r"/>
      <c:layout>
        <c:manualLayout>
          <c:xMode val="edge"/>
          <c:yMode val="edge"/>
          <c:x val="0.81033727180231774"/>
          <c:y val="2.219482948018079E-3"/>
          <c:w val="0.18720302828975299"/>
          <c:h val="0.21475216584565268"/>
        </c:manualLayout>
      </c:layout>
      <c:overlay val="0"/>
      <c:spPr>
        <a:solidFill>
          <a:schemeClr val="bg1"/>
        </a:solidFill>
        <a:ln w="3175">
          <a:solidFill>
            <a:sysClr val="windowText" lastClr="000000"/>
          </a:solidFill>
        </a:ln>
      </c:spPr>
      <c:txPr>
        <a:bodyPr/>
        <a:lstStyle/>
        <a:p>
          <a:pPr>
            <a:defRPr sz="755" b="0" i="0" u="none" strike="noStrike" baseline="0">
              <a:solidFill>
                <a:srgbClr val="000000"/>
              </a:solidFill>
              <a:latin typeface="Calibri"/>
              <a:ea typeface="Calibri"/>
              <a:cs typeface="Calibri"/>
            </a:defRPr>
          </a:pPr>
          <a:endParaRPr lang="en-US"/>
        </a:p>
      </c:txPr>
    </c:legend>
    <c:plotVisOnly val="1"/>
    <c:dispBlanksAs val="gap"/>
    <c:showDLblsOverMax val="0"/>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modernComment_115_7E0E6B17.xml><?xml version="1.0" encoding="utf-8"?>
<p188:cmLst xmlns:a="http://schemas.openxmlformats.org/drawingml/2006/main" xmlns:r="http://schemas.openxmlformats.org/officeDocument/2006/relationships" xmlns:p188="http://schemas.microsoft.com/office/powerpoint/2018/8/main">
  <p188:cm id="{0F41C6FB-1118-4286-B221-77E9EB1471B4}" authorId="{979A939C-15B8-BC34-4C43-BB745B3278A0}" created="2023-09-19T14:33:54.979">
    <ac:txMkLst xmlns:ac="http://schemas.microsoft.com/office/drawing/2013/main/command">
      <pc:docMk xmlns:pc="http://schemas.microsoft.com/office/powerpoint/2013/main/command"/>
      <pc:sldMk xmlns:pc="http://schemas.microsoft.com/office/powerpoint/2013/main/command" cId="2114874135" sldId="277"/>
      <ac:spMk id="8" creationId="{00000000-0000-0000-0000-000000000000}"/>
      <ac:txMk cp="399" len="76">
        <ac:context len="476" hash="3086960364"/>
      </ac:txMk>
    </ac:txMkLst>
    <p188:pos x="4958900" y="1272175"/>
    <p188:txBody>
      <a:bodyPr/>
      <a:lstStyle/>
      <a:p>
        <a:r>
          <a:rPr lang="en-GB"/>
          <a:t>I don’t know what was in new one</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513428"/>
          </a:xfrm>
          <a:prstGeom prst="rect">
            <a:avLst/>
          </a:prstGeom>
        </p:spPr>
        <p:txBody>
          <a:bodyPr vert="horz" lIns="99057" tIns="49528" rIns="99057" bIns="49528" rtlCol="0"/>
          <a:lstStyle>
            <a:lvl1pPr algn="l">
              <a:defRPr sz="1300"/>
            </a:lvl1pPr>
          </a:lstStyle>
          <a:p>
            <a:endParaRPr lang="en-US"/>
          </a:p>
        </p:txBody>
      </p:sp>
      <p:sp>
        <p:nvSpPr>
          <p:cNvPr id="3" name="Date Placeholder 2"/>
          <p:cNvSpPr>
            <a:spLocks noGrp="1"/>
          </p:cNvSpPr>
          <p:nvPr>
            <p:ph type="dt" sz="quarter" idx="1"/>
          </p:nvPr>
        </p:nvSpPr>
        <p:spPr>
          <a:xfrm>
            <a:off x="4023092" y="0"/>
            <a:ext cx="3077739" cy="513428"/>
          </a:xfrm>
          <a:prstGeom prst="rect">
            <a:avLst/>
          </a:prstGeom>
        </p:spPr>
        <p:txBody>
          <a:bodyPr vert="horz" lIns="99057" tIns="49528" rIns="99057" bIns="49528" rtlCol="0"/>
          <a:lstStyle>
            <a:lvl1pPr algn="r">
              <a:defRPr sz="1300"/>
            </a:lvl1pPr>
          </a:lstStyle>
          <a:p>
            <a:fld id="{1E1129E1-D328-B746-9CC0-7B9EBF8223D7}" type="datetimeFigureOut">
              <a:t>9/21/2023</a:t>
            </a:fld>
            <a:endParaRPr lang="en-US"/>
          </a:p>
        </p:txBody>
      </p:sp>
      <p:sp>
        <p:nvSpPr>
          <p:cNvPr id="4" name="Footer Placeholder 3"/>
          <p:cNvSpPr>
            <a:spLocks noGrp="1"/>
          </p:cNvSpPr>
          <p:nvPr>
            <p:ph type="ftr" sz="quarter" idx="2"/>
          </p:nvPr>
        </p:nvSpPr>
        <p:spPr>
          <a:xfrm>
            <a:off x="0" y="9719598"/>
            <a:ext cx="3077739" cy="513427"/>
          </a:xfrm>
          <a:prstGeom prst="rect">
            <a:avLst/>
          </a:prstGeom>
        </p:spPr>
        <p:txBody>
          <a:bodyPr vert="horz" lIns="99057" tIns="49528" rIns="99057" bIns="49528" rtlCol="0" anchor="b"/>
          <a:lstStyle>
            <a:lvl1pPr algn="l">
              <a:defRPr sz="1300"/>
            </a:lvl1pPr>
          </a:lstStyle>
          <a:p>
            <a:endParaRPr lang="en-US"/>
          </a:p>
        </p:txBody>
      </p:sp>
      <p:sp>
        <p:nvSpPr>
          <p:cNvPr id="5" name="Slide Number Placeholder 4"/>
          <p:cNvSpPr>
            <a:spLocks noGrp="1"/>
          </p:cNvSpPr>
          <p:nvPr>
            <p:ph type="sldNum" sz="quarter" idx="3"/>
          </p:nvPr>
        </p:nvSpPr>
        <p:spPr>
          <a:xfrm>
            <a:off x="4023092" y="9719598"/>
            <a:ext cx="3077739" cy="513427"/>
          </a:xfrm>
          <a:prstGeom prst="rect">
            <a:avLst/>
          </a:prstGeom>
        </p:spPr>
        <p:txBody>
          <a:bodyPr vert="horz" lIns="99057" tIns="49528" rIns="99057" bIns="49528" rtlCol="0" anchor="b"/>
          <a:lstStyle>
            <a:lvl1pPr algn="r">
              <a:defRPr sz="1300"/>
            </a:lvl1pPr>
          </a:lstStyle>
          <a:p>
            <a:fld id="{8E987601-8A91-7446-886B-751609DB2936}" type="slidenum">
              <a:t>‹#›</a:t>
            </a:fld>
            <a:endParaRPr lang="en-US"/>
          </a:p>
        </p:txBody>
      </p:sp>
    </p:spTree>
    <p:extLst>
      <p:ext uri="{BB962C8B-B14F-4D97-AF65-F5344CB8AC3E}">
        <p14:creationId xmlns:p14="http://schemas.microsoft.com/office/powerpoint/2010/main" val="533735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513428"/>
          </a:xfrm>
          <a:prstGeom prst="rect">
            <a:avLst/>
          </a:prstGeom>
        </p:spPr>
        <p:txBody>
          <a:bodyPr vert="horz" lIns="99057" tIns="49528" rIns="99057" bIns="49528" rtlCol="0"/>
          <a:lstStyle>
            <a:lvl1pPr algn="l">
              <a:defRPr sz="1300"/>
            </a:lvl1pPr>
          </a:lstStyle>
          <a:p>
            <a:endParaRPr lang="en-US"/>
          </a:p>
        </p:txBody>
      </p:sp>
      <p:sp>
        <p:nvSpPr>
          <p:cNvPr id="3" name="Date Placeholder 2"/>
          <p:cNvSpPr>
            <a:spLocks noGrp="1"/>
          </p:cNvSpPr>
          <p:nvPr>
            <p:ph type="dt" idx="1"/>
          </p:nvPr>
        </p:nvSpPr>
        <p:spPr>
          <a:xfrm>
            <a:off x="4023092" y="0"/>
            <a:ext cx="3077739" cy="513428"/>
          </a:xfrm>
          <a:prstGeom prst="rect">
            <a:avLst/>
          </a:prstGeom>
        </p:spPr>
        <p:txBody>
          <a:bodyPr vert="horz" lIns="99057" tIns="49528" rIns="99057" bIns="49528" rtlCol="0"/>
          <a:lstStyle>
            <a:lvl1pPr algn="r">
              <a:defRPr sz="1300"/>
            </a:lvl1pPr>
          </a:lstStyle>
          <a:p>
            <a:fld id="{40B0DB40-3F96-CC4B-84D4-CD6F986D22BD}" type="datetimeFigureOut">
              <a:t>9/21/2023</a:t>
            </a:fld>
            <a:endParaRPr lang="en-US"/>
          </a:p>
        </p:txBody>
      </p:sp>
      <p:sp>
        <p:nvSpPr>
          <p:cNvPr id="4" name="Slide Image Placeholder 3"/>
          <p:cNvSpPr>
            <a:spLocks noGrp="1" noRot="1" noChangeAspect="1"/>
          </p:cNvSpPr>
          <p:nvPr>
            <p:ph type="sldImg" idx="2"/>
          </p:nvPr>
        </p:nvSpPr>
        <p:spPr>
          <a:xfrm>
            <a:off x="482600" y="1279525"/>
            <a:ext cx="6137275" cy="3452813"/>
          </a:xfrm>
          <a:prstGeom prst="rect">
            <a:avLst/>
          </a:prstGeom>
          <a:noFill/>
          <a:ln w="12700">
            <a:solidFill>
              <a:prstClr val="black"/>
            </a:solidFill>
          </a:ln>
        </p:spPr>
        <p:txBody>
          <a:bodyPr vert="horz" lIns="99057" tIns="49528" rIns="99057" bIns="49528" rtlCol="0" anchor="ctr"/>
          <a:lstStyle/>
          <a:p>
            <a:endParaRPr lang="en-US"/>
          </a:p>
        </p:txBody>
      </p:sp>
      <p:sp>
        <p:nvSpPr>
          <p:cNvPr id="5" name="Notes Placeholder 4"/>
          <p:cNvSpPr>
            <a:spLocks noGrp="1"/>
          </p:cNvSpPr>
          <p:nvPr>
            <p:ph type="body" sz="quarter" idx="3"/>
          </p:nvPr>
        </p:nvSpPr>
        <p:spPr>
          <a:xfrm>
            <a:off x="710248" y="4924643"/>
            <a:ext cx="5681980" cy="4029254"/>
          </a:xfrm>
          <a:prstGeom prst="rect">
            <a:avLst/>
          </a:prstGeom>
        </p:spPr>
        <p:txBody>
          <a:bodyPr vert="horz" lIns="99057" tIns="49528" rIns="99057" bIns="4952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719598"/>
            <a:ext cx="3077739" cy="513427"/>
          </a:xfrm>
          <a:prstGeom prst="rect">
            <a:avLst/>
          </a:prstGeom>
        </p:spPr>
        <p:txBody>
          <a:bodyPr vert="horz" lIns="99057" tIns="49528" rIns="99057" bIns="49528" rtlCol="0" anchor="b"/>
          <a:lstStyle>
            <a:lvl1pPr algn="l">
              <a:defRPr sz="1300"/>
            </a:lvl1pPr>
          </a:lstStyle>
          <a:p>
            <a:endParaRPr lang="en-US"/>
          </a:p>
        </p:txBody>
      </p:sp>
      <p:sp>
        <p:nvSpPr>
          <p:cNvPr id="7" name="Slide Number Placeholder 6"/>
          <p:cNvSpPr>
            <a:spLocks noGrp="1"/>
          </p:cNvSpPr>
          <p:nvPr>
            <p:ph type="sldNum" sz="quarter" idx="5"/>
          </p:nvPr>
        </p:nvSpPr>
        <p:spPr>
          <a:xfrm>
            <a:off x="4023092" y="9719598"/>
            <a:ext cx="3077739" cy="513427"/>
          </a:xfrm>
          <a:prstGeom prst="rect">
            <a:avLst/>
          </a:prstGeom>
        </p:spPr>
        <p:txBody>
          <a:bodyPr vert="horz" lIns="99057" tIns="49528" rIns="99057" bIns="49528" rtlCol="0" anchor="b"/>
          <a:lstStyle>
            <a:lvl1pPr algn="r">
              <a:defRPr sz="1300"/>
            </a:lvl1pPr>
          </a:lstStyle>
          <a:p>
            <a:fld id="{B3E1EA6D-1D97-C245-97DB-427E6C7389DC}" type="slidenum">
              <a:t>‹#›</a:t>
            </a:fld>
            <a:endParaRPr lang="en-US"/>
          </a:p>
        </p:txBody>
      </p:sp>
    </p:spTree>
    <p:extLst>
      <p:ext uri="{BB962C8B-B14F-4D97-AF65-F5344CB8AC3E}">
        <p14:creationId xmlns:p14="http://schemas.microsoft.com/office/powerpoint/2010/main" val="16051625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E1EA6D-1D97-C245-97DB-427E6C7389DC}" type="slidenum">
              <a:rPr lang="uk-UA"/>
              <a:t>1</a:t>
            </a:fld>
            <a:endParaRPr lang="uk-UA"/>
          </a:p>
        </p:txBody>
      </p:sp>
    </p:spTree>
    <p:extLst>
      <p:ext uri="{BB962C8B-B14F-4D97-AF65-F5344CB8AC3E}">
        <p14:creationId xmlns:p14="http://schemas.microsoft.com/office/powerpoint/2010/main" val="8261956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3E1EA6D-1D97-C245-97DB-427E6C7389DC}" type="slidenum">
              <a:rPr lang="en-GB" smtClean="0"/>
              <a:t>15</a:t>
            </a:fld>
            <a:endParaRPr lang="en-GB"/>
          </a:p>
        </p:txBody>
      </p:sp>
    </p:spTree>
    <p:extLst>
      <p:ext uri="{BB962C8B-B14F-4D97-AF65-F5344CB8AC3E}">
        <p14:creationId xmlns:p14="http://schemas.microsoft.com/office/powerpoint/2010/main" val="1486913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E1EA6D-1D97-C245-97DB-427E6C7389DC}" type="slidenum">
              <a:rPr lang="uk-UA"/>
              <a:t>2</a:t>
            </a:fld>
            <a:endParaRPr lang="uk-UA"/>
          </a:p>
        </p:txBody>
      </p:sp>
    </p:spTree>
    <p:extLst>
      <p:ext uri="{BB962C8B-B14F-4D97-AF65-F5344CB8AC3E}">
        <p14:creationId xmlns:p14="http://schemas.microsoft.com/office/powerpoint/2010/main" val="24493856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E1EA6D-1D97-C245-97DB-427E6C7389DC}" type="slidenum">
              <a:rPr lang="uk-UA"/>
              <a:t>3</a:t>
            </a:fld>
            <a:endParaRPr lang="uk-UA"/>
          </a:p>
        </p:txBody>
      </p:sp>
    </p:spTree>
    <p:extLst>
      <p:ext uri="{BB962C8B-B14F-4D97-AF65-F5344CB8AC3E}">
        <p14:creationId xmlns:p14="http://schemas.microsoft.com/office/powerpoint/2010/main" val="36503034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E1EA6D-1D97-C245-97DB-427E6C7389DC}" type="slidenum">
              <a:rPr lang="uk-UA"/>
              <a:t>4</a:t>
            </a:fld>
            <a:endParaRPr lang="uk-UA"/>
          </a:p>
        </p:txBody>
      </p:sp>
    </p:spTree>
    <p:extLst>
      <p:ext uri="{BB962C8B-B14F-4D97-AF65-F5344CB8AC3E}">
        <p14:creationId xmlns:p14="http://schemas.microsoft.com/office/powerpoint/2010/main" val="22912281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E1EA6D-1D97-C245-97DB-427E6C7389DC}" type="slidenum">
              <a:rPr kumimoji="0" lang="uk-UA"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uk-UA"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11223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E1EA6D-1D97-C245-97DB-427E6C7389DC}" type="slidenum">
              <a:rPr lang="uk-UA"/>
              <a:t>6</a:t>
            </a:fld>
            <a:endParaRPr lang="uk-UA"/>
          </a:p>
        </p:txBody>
      </p:sp>
    </p:spTree>
    <p:extLst>
      <p:ext uri="{BB962C8B-B14F-4D97-AF65-F5344CB8AC3E}">
        <p14:creationId xmlns:p14="http://schemas.microsoft.com/office/powerpoint/2010/main" val="37079415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E1EA6D-1D97-C245-97DB-427E6C7389DC}" type="slidenum">
              <a:rPr lang="uk-UA"/>
              <a:t>7</a:t>
            </a:fld>
            <a:endParaRPr lang="uk-UA"/>
          </a:p>
        </p:txBody>
      </p:sp>
    </p:spTree>
    <p:extLst>
      <p:ext uri="{BB962C8B-B14F-4D97-AF65-F5344CB8AC3E}">
        <p14:creationId xmlns:p14="http://schemas.microsoft.com/office/powerpoint/2010/main" val="19074715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3E1EA6D-1D97-C245-97DB-427E6C7389DC}" type="slidenum">
              <a:rPr lang="en-GB" smtClean="0"/>
              <a:t>8</a:t>
            </a:fld>
            <a:endParaRPr lang="en-GB"/>
          </a:p>
        </p:txBody>
      </p:sp>
    </p:spTree>
    <p:extLst>
      <p:ext uri="{BB962C8B-B14F-4D97-AF65-F5344CB8AC3E}">
        <p14:creationId xmlns:p14="http://schemas.microsoft.com/office/powerpoint/2010/main" val="7844338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3E1EA6D-1D97-C245-97DB-427E6C7389DC}" type="slidenum">
              <a:rPr lang="en-GB" smtClean="0"/>
              <a:t>9</a:t>
            </a:fld>
            <a:endParaRPr lang="en-GB"/>
          </a:p>
        </p:txBody>
      </p:sp>
    </p:spTree>
    <p:extLst>
      <p:ext uri="{BB962C8B-B14F-4D97-AF65-F5344CB8AC3E}">
        <p14:creationId xmlns:p14="http://schemas.microsoft.com/office/powerpoint/2010/main" val="16921368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Style 1">
    <p:spTree>
      <p:nvGrpSpPr>
        <p:cNvPr id="1" name=""/>
        <p:cNvGrpSpPr/>
        <p:nvPr/>
      </p:nvGrpSpPr>
      <p:grpSpPr>
        <a:xfrm>
          <a:off x="0" y="0"/>
          <a:ext cx="0" cy="0"/>
          <a:chOff x="0" y="0"/>
          <a:chExt cx="0" cy="0"/>
        </a:xfrm>
      </p:grpSpPr>
      <p:cxnSp>
        <p:nvCxnSpPr>
          <p:cNvPr id="26" name="Straight Connector 25"/>
          <p:cNvCxnSpPr/>
          <p:nvPr userDrawn="1"/>
        </p:nvCxnSpPr>
        <p:spPr>
          <a:xfrm>
            <a:off x="664560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userDrawn="1"/>
        </p:nvSpPr>
        <p:spPr>
          <a:xfrm>
            <a:off x="10615064" y="3961685"/>
            <a:ext cx="1229989" cy="1231106"/>
          </a:xfrm>
          <a:prstGeom prst="rect">
            <a:avLst/>
          </a:prstGeom>
          <a:noFill/>
        </p:spPr>
        <p:txBody>
          <a:bodyPr wrap="square" lIns="0" tIns="0" rIns="0" bIns="0" rtlCol="0">
            <a:spAutoFit/>
          </a:bodyPr>
          <a:lstStyle/>
          <a:p>
            <a:pPr algn="r"/>
            <a:r>
              <a:rPr lang="en-US" sz="2000" b="1">
                <a:solidFill>
                  <a:srgbClr val="0067A5"/>
                </a:solidFill>
                <a:latin typeface="Arial" charset="0"/>
                <a:ea typeface="Arial" charset="0"/>
                <a:cs typeface="Arial" charset="0"/>
              </a:rPr>
              <a:t>Together</a:t>
            </a:r>
          </a:p>
          <a:p>
            <a:pPr algn="r"/>
            <a:r>
              <a:rPr lang="en-US" sz="2000" b="1">
                <a:latin typeface="Arial" charset="0"/>
                <a:ea typeface="Arial" charset="0"/>
                <a:cs typeface="Arial" charset="0"/>
              </a:rPr>
              <a:t>Safe</a:t>
            </a:r>
          </a:p>
          <a:p>
            <a:pPr algn="r"/>
            <a:r>
              <a:rPr lang="en-US" sz="2000" b="1">
                <a:latin typeface="Arial" charset="0"/>
                <a:ea typeface="Arial" charset="0"/>
                <a:cs typeface="Arial" charset="0"/>
              </a:rPr>
              <a:t>Kind</a:t>
            </a:r>
          </a:p>
          <a:p>
            <a:pPr algn="r"/>
            <a:r>
              <a:rPr lang="en-US" sz="2000" b="1">
                <a:latin typeface="Arial" charset="0"/>
                <a:ea typeface="Arial" charset="0"/>
                <a:cs typeface="Arial" charset="0"/>
              </a:rPr>
              <a:t>Excellent</a:t>
            </a:r>
          </a:p>
        </p:txBody>
      </p:sp>
      <p:sp>
        <p:nvSpPr>
          <p:cNvPr id="44" name="Content Placeholder 43"/>
          <p:cNvSpPr>
            <a:spLocks noGrp="1"/>
          </p:cNvSpPr>
          <p:nvPr>
            <p:ph sz="quarter" idx="13" hasCustomPrompt="1"/>
          </p:nvPr>
        </p:nvSpPr>
        <p:spPr>
          <a:xfrm>
            <a:off x="307497" y="411163"/>
            <a:ext cx="5818188" cy="3484181"/>
          </a:xfrm>
          <a:prstGeom prst="rect">
            <a:avLst/>
          </a:prstGeom>
        </p:spPr>
        <p:txBody>
          <a:bodyPr lIns="0" tIns="0" rIns="0" bIns="0"/>
          <a:lstStyle>
            <a:lvl1pPr marL="0" indent="0">
              <a:buNone/>
              <a:defRPr sz="7000" b="1" baseline="0">
                <a:latin typeface="Arial" charset="0"/>
                <a:ea typeface="Arial" charset="0"/>
                <a:cs typeface="Arial" charset="0"/>
              </a:defRPr>
            </a:lvl1pPr>
            <a:lvl2pPr>
              <a:defRPr sz="2000" b="1">
                <a:latin typeface="Arial" charset="0"/>
                <a:ea typeface="Arial" charset="0"/>
                <a:cs typeface="Arial" charset="0"/>
              </a:defRPr>
            </a:lvl2pPr>
            <a:lvl3pPr>
              <a:defRPr sz="2000">
                <a:latin typeface="Arial" charset="0"/>
                <a:ea typeface="Arial" charset="0"/>
                <a:cs typeface="Arial" charset="0"/>
              </a:defRPr>
            </a:lvl3pPr>
            <a:lvl4pPr>
              <a:defRPr sz="1600" b="1">
                <a:latin typeface="Arial" charset="0"/>
                <a:ea typeface="Arial" charset="0"/>
                <a:cs typeface="Arial" charset="0"/>
              </a:defRPr>
            </a:lvl4pPr>
            <a:lvl5pPr>
              <a:defRPr sz="1200">
                <a:latin typeface="Arial" charset="0"/>
                <a:ea typeface="Arial" charset="0"/>
                <a:cs typeface="Arial" charset="0"/>
              </a:defRPr>
            </a:lvl5pPr>
          </a:lstStyle>
          <a:p>
            <a:pPr lvl="0"/>
            <a:r>
              <a:rPr lang="en-US"/>
              <a:t>Add doc. heading here</a:t>
            </a:r>
          </a:p>
        </p:txBody>
      </p:sp>
      <p:sp>
        <p:nvSpPr>
          <p:cNvPr id="50" name="Content Placeholder 49"/>
          <p:cNvSpPr>
            <a:spLocks noGrp="1"/>
          </p:cNvSpPr>
          <p:nvPr>
            <p:ph sz="quarter" idx="15" hasCustomPrompt="1"/>
          </p:nvPr>
        </p:nvSpPr>
        <p:spPr>
          <a:xfrm>
            <a:off x="307975" y="6373801"/>
            <a:ext cx="4748213" cy="374471"/>
          </a:xfrm>
          <a:prstGeom prst="rect">
            <a:avLst/>
          </a:prstGeom>
        </p:spPr>
        <p:txBody>
          <a:bodyPr lIns="0" tIns="0" rIns="0" bIns="0"/>
          <a:lstStyle>
            <a:lvl1pPr marL="0" indent="0">
              <a:buNone/>
              <a:defRPr sz="1200" b="1" i="0">
                <a:latin typeface="Arial" charset="0"/>
                <a:ea typeface="Arial" charset="0"/>
                <a:cs typeface="Arial" charset="0"/>
              </a:defRPr>
            </a:lvl1pPr>
          </a:lstStyle>
          <a:p>
            <a:pPr lvl="0"/>
            <a:r>
              <a:rPr lang="en-US"/>
              <a:t>Add date here</a:t>
            </a:r>
          </a:p>
        </p:txBody>
      </p:sp>
      <p:sp>
        <p:nvSpPr>
          <p:cNvPr id="55" name="Content Placeholder 54"/>
          <p:cNvSpPr>
            <a:spLocks noGrp="1"/>
          </p:cNvSpPr>
          <p:nvPr>
            <p:ph sz="quarter" idx="16" hasCustomPrompt="1"/>
          </p:nvPr>
        </p:nvSpPr>
        <p:spPr>
          <a:xfrm>
            <a:off x="307975" y="4267200"/>
            <a:ext cx="5818188" cy="1604963"/>
          </a:xfrm>
          <a:prstGeom prst="rect">
            <a:avLst/>
          </a:prstGeom>
        </p:spPr>
        <p:txBody>
          <a:bodyPr lIns="0" tIns="0" rIns="0" bIns="0"/>
          <a:lstStyle>
            <a:lvl1pPr marL="0" indent="0">
              <a:lnSpc>
                <a:spcPct val="100000"/>
              </a:lnSpc>
              <a:spcAft>
                <a:spcPts val="0"/>
              </a:spcAft>
              <a:buNone/>
              <a:defRPr sz="2000" b="1" baseline="0">
                <a:latin typeface="Arial" charset="0"/>
                <a:ea typeface="Arial" charset="0"/>
                <a:cs typeface="Arial" charset="0"/>
              </a:defRPr>
            </a:lvl1pPr>
            <a:lvl2pPr marL="0" indent="0">
              <a:lnSpc>
                <a:spcPct val="100000"/>
              </a:lnSpc>
              <a:buNone/>
              <a:tabLst/>
              <a:defRPr sz="2000" baseline="0">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en-US"/>
              <a:t>Add author’s name here</a:t>
            </a:r>
          </a:p>
          <a:p>
            <a:pPr lvl="1"/>
            <a:r>
              <a:rPr lang="en-US"/>
              <a:t>Add author’s title here</a:t>
            </a:r>
          </a:p>
        </p:txBody>
      </p:sp>
      <p:sp>
        <p:nvSpPr>
          <p:cNvPr id="12" name="Rectangle 11"/>
          <p:cNvSpPr/>
          <p:nvPr userDrawn="1"/>
        </p:nvSpPr>
        <p:spPr>
          <a:xfrm>
            <a:off x="6655125" y="5562818"/>
            <a:ext cx="1284595" cy="1295182"/>
          </a:xfrm>
          <a:prstGeom prst="rect">
            <a:avLst/>
          </a:prstGeom>
          <a:solidFill>
            <a:srgbClr val="0070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3" name="Rectangle 12"/>
          <p:cNvSpPr/>
          <p:nvPr userDrawn="1"/>
        </p:nvSpPr>
        <p:spPr>
          <a:xfrm>
            <a:off x="7930195" y="5562818"/>
            <a:ext cx="4261805" cy="1295182"/>
          </a:xfrm>
          <a:prstGeom prst="rect">
            <a:avLst/>
          </a:prstGeom>
          <a:solidFill>
            <a:srgbClr val="E7EF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a:off x="6645600" y="5562818"/>
            <a:ext cx="5546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35908" y="176334"/>
            <a:ext cx="2958313" cy="1436232"/>
          </a:xfrm>
          <a:prstGeom prst="rect">
            <a:avLst/>
          </a:prstGeom>
        </p:spPr>
      </p:pic>
      <p:cxnSp>
        <p:nvCxnSpPr>
          <p:cNvPr id="3" name="Straight Connector 2"/>
          <p:cNvCxnSpPr/>
          <p:nvPr userDrawn="1"/>
        </p:nvCxnSpPr>
        <p:spPr>
          <a:xfrm>
            <a:off x="7930195" y="5562818"/>
            <a:ext cx="0" cy="12951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84184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 and quote slide">
    <p:spTree>
      <p:nvGrpSpPr>
        <p:cNvPr id="1" name=""/>
        <p:cNvGrpSpPr/>
        <p:nvPr/>
      </p:nvGrpSpPr>
      <p:grpSpPr>
        <a:xfrm>
          <a:off x="0" y="0"/>
          <a:ext cx="0" cy="0"/>
          <a:chOff x="0" y="0"/>
          <a:chExt cx="0" cy="0"/>
        </a:xfrm>
      </p:grpSpPr>
      <p:sp>
        <p:nvSpPr>
          <p:cNvPr id="10" name="Rectangle 9"/>
          <p:cNvSpPr/>
          <p:nvPr userDrawn="1"/>
        </p:nvSpPr>
        <p:spPr>
          <a:xfrm>
            <a:off x="5622925" y="0"/>
            <a:ext cx="6569075" cy="6023998"/>
          </a:xfrm>
          <a:prstGeom prst="rect">
            <a:avLst/>
          </a:prstGeom>
          <a:solidFill>
            <a:srgbClr val="E7EF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icture Placeholder 10"/>
          <p:cNvSpPr>
            <a:spLocks noGrp="1"/>
          </p:cNvSpPr>
          <p:nvPr>
            <p:ph type="pic" sz="quarter" idx="10" hasCustomPrompt="1"/>
          </p:nvPr>
        </p:nvSpPr>
        <p:spPr>
          <a:xfrm>
            <a:off x="0" y="0"/>
            <a:ext cx="5622925" cy="6023998"/>
          </a:xfrm>
          <a:prstGeom prst="rect">
            <a:avLst/>
          </a:prstGeom>
        </p:spPr>
        <p:txBody>
          <a:bodyPr/>
          <a:lstStyle>
            <a:lvl1pPr marL="0" indent="0">
              <a:buNone/>
              <a:defRPr sz="1000" baseline="0">
                <a:solidFill>
                  <a:schemeClr val="bg1">
                    <a:lumMod val="50000"/>
                  </a:schemeClr>
                </a:solidFill>
              </a:defRPr>
            </a:lvl1pPr>
          </a:lstStyle>
          <a:p>
            <a:r>
              <a:rPr lang="en-US"/>
              <a:t>Square picture placeholder box.</a:t>
            </a:r>
            <a:br>
              <a:rPr lang="en-US"/>
            </a:br>
            <a:r>
              <a:rPr lang="en-US"/>
              <a:t>Place picture in this box. Either drag it onto the picture box or click the icon in the centre of the image. </a:t>
            </a:r>
            <a:br>
              <a:rPr lang="en-US"/>
            </a:br>
            <a:r>
              <a:rPr lang="en-US"/>
              <a:t>Make sure it bleeds all round (no white space) and do not distort the image to fit. </a:t>
            </a:r>
            <a:br>
              <a:rPr lang="en-US"/>
            </a:br>
            <a:r>
              <a:rPr lang="en-US"/>
              <a:t>Note this text will disappear when the image is placed in this box. </a:t>
            </a:r>
            <a:br>
              <a:rPr lang="en-US"/>
            </a:br>
            <a:endParaRPr lang="en-US"/>
          </a:p>
        </p:txBody>
      </p:sp>
      <p:sp>
        <p:nvSpPr>
          <p:cNvPr id="12" name="Content Placeholder 15"/>
          <p:cNvSpPr>
            <a:spLocks noGrp="1"/>
          </p:cNvSpPr>
          <p:nvPr>
            <p:ph sz="quarter" idx="11" hasCustomPrompt="1"/>
          </p:nvPr>
        </p:nvSpPr>
        <p:spPr>
          <a:xfrm>
            <a:off x="307497" y="6290997"/>
            <a:ext cx="4983162" cy="387350"/>
          </a:xfrm>
          <a:prstGeom prst="rect">
            <a:avLst/>
          </a:prstGeom>
        </p:spPr>
        <p:txBody>
          <a:bodyPr lIns="0" tIns="0" rIns="0" bIns="0"/>
          <a:lstStyle>
            <a:lvl1pPr marL="0" indent="0">
              <a:buNone/>
              <a:defRPr sz="1800" b="1" i="0">
                <a:latin typeface="Arial" charset="0"/>
                <a:ea typeface="Arial" charset="0"/>
                <a:cs typeface="Arial" charset="0"/>
              </a:defRPr>
            </a:lvl1pPr>
          </a:lstStyle>
          <a:p>
            <a:pPr lvl="0"/>
            <a:r>
              <a:rPr lang="en-US"/>
              <a:t>Add sub-heading here if needed</a:t>
            </a:r>
          </a:p>
        </p:txBody>
      </p:sp>
      <p:sp>
        <p:nvSpPr>
          <p:cNvPr id="15" name="Content Placeholder 19"/>
          <p:cNvSpPr>
            <a:spLocks noGrp="1"/>
          </p:cNvSpPr>
          <p:nvPr>
            <p:ph sz="quarter" idx="14" hasCustomPrompt="1"/>
          </p:nvPr>
        </p:nvSpPr>
        <p:spPr>
          <a:xfrm>
            <a:off x="6756400" y="6310423"/>
            <a:ext cx="4485341" cy="319431"/>
          </a:xfrm>
          <a:prstGeom prst="rect">
            <a:avLst/>
          </a:prstGeom>
        </p:spPr>
        <p:txBody>
          <a:bodyPr lIns="0" tIns="0" rIns="0" bIns="0"/>
          <a:lstStyle>
            <a:lvl1pPr marL="0" indent="0">
              <a:buNone/>
              <a:defRPr sz="1600" b="0">
                <a:solidFill>
                  <a:srgbClr val="0070AD"/>
                </a:solidFill>
                <a:latin typeface="Arial" charset="0"/>
                <a:ea typeface="Arial" charset="0"/>
                <a:cs typeface="Arial" charset="0"/>
              </a:defRPr>
            </a:lvl1pPr>
            <a:lvl2pPr>
              <a:defRPr sz="1800">
                <a:solidFill>
                  <a:srgbClr val="0070C0"/>
                </a:solidFill>
                <a:latin typeface="Arial" charset="0"/>
                <a:ea typeface="Arial" charset="0"/>
                <a:cs typeface="Arial" charset="0"/>
              </a:defRPr>
            </a:lvl2pPr>
            <a:lvl3pPr>
              <a:defRPr sz="1800">
                <a:solidFill>
                  <a:srgbClr val="0070C0"/>
                </a:solidFill>
                <a:latin typeface="Arial" charset="0"/>
                <a:ea typeface="Arial" charset="0"/>
                <a:cs typeface="Arial" charset="0"/>
              </a:defRPr>
            </a:lvl3pPr>
            <a:lvl4pPr>
              <a:defRPr sz="1800">
                <a:solidFill>
                  <a:srgbClr val="0070C0"/>
                </a:solidFill>
                <a:latin typeface="Arial" charset="0"/>
                <a:ea typeface="Arial" charset="0"/>
                <a:cs typeface="Arial" charset="0"/>
              </a:defRPr>
            </a:lvl4pPr>
            <a:lvl5pPr>
              <a:defRPr sz="1800">
                <a:solidFill>
                  <a:srgbClr val="0070C0"/>
                </a:solidFill>
                <a:latin typeface="Arial" charset="0"/>
                <a:ea typeface="Arial" charset="0"/>
                <a:cs typeface="Arial" charset="0"/>
              </a:defRPr>
            </a:lvl5pPr>
          </a:lstStyle>
          <a:p>
            <a:r>
              <a:rPr lang="en-US" sz="1600">
                <a:solidFill>
                  <a:srgbClr val="0070AD"/>
                </a:solidFill>
                <a:latin typeface="Arial" charset="0"/>
                <a:ea typeface="Arial" charset="0"/>
                <a:cs typeface="Arial" charset="0"/>
              </a:rPr>
              <a:t>Title of your presentation</a:t>
            </a:r>
          </a:p>
        </p:txBody>
      </p:sp>
      <p:sp>
        <p:nvSpPr>
          <p:cNvPr id="17" name="Rectangle 16"/>
          <p:cNvSpPr/>
          <p:nvPr userDrawn="1"/>
        </p:nvSpPr>
        <p:spPr>
          <a:xfrm>
            <a:off x="11504277" y="6262543"/>
            <a:ext cx="436337" cy="338554"/>
          </a:xfrm>
          <a:prstGeom prst="rect">
            <a:avLst/>
          </a:prstGeom>
        </p:spPr>
        <p:txBody>
          <a:bodyPr wrap="none">
            <a:spAutoFit/>
          </a:bodyPr>
          <a:lstStyle/>
          <a:p>
            <a:pPr algn="r"/>
            <a:fld id="{1AD08E07-D956-8D48-8346-99A336203F3B}" type="slidenum">
              <a:rPr lang="en-US" sz="1600" b="1">
                <a:solidFill>
                  <a:srgbClr val="0070AD"/>
                </a:solidFill>
              </a:rPr>
              <a:pPr algn="r"/>
              <a:t>‹#›</a:t>
            </a:fld>
            <a:endParaRPr lang="en-US" sz="1600"/>
          </a:p>
        </p:txBody>
      </p:sp>
      <p:sp>
        <p:nvSpPr>
          <p:cNvPr id="13" name="Content Placeholder 15"/>
          <p:cNvSpPr>
            <a:spLocks noGrp="1"/>
          </p:cNvSpPr>
          <p:nvPr>
            <p:ph sz="quarter" idx="17" hasCustomPrompt="1"/>
          </p:nvPr>
        </p:nvSpPr>
        <p:spPr>
          <a:xfrm>
            <a:off x="6756400" y="506378"/>
            <a:ext cx="3382963" cy="4514130"/>
          </a:xfrm>
          <a:prstGeom prst="rect">
            <a:avLst/>
          </a:prstGeom>
        </p:spPr>
        <p:txBody>
          <a:bodyPr lIns="0" tIns="0" rIns="0" bIns="0" anchor="b"/>
          <a:lstStyle>
            <a:lvl1pPr marL="0" indent="0">
              <a:lnSpc>
                <a:spcPct val="100000"/>
              </a:lnSpc>
              <a:buNone/>
              <a:defRPr sz="2000" b="1" baseline="0">
                <a:solidFill>
                  <a:schemeClr val="tx1"/>
                </a:solidFill>
              </a:defRPr>
            </a:lvl1pPr>
            <a:lvl2pPr marL="12700" indent="0">
              <a:buNone/>
              <a:tabLst/>
              <a:defRPr sz="1600" b="1">
                <a:solidFill>
                  <a:srgbClr val="0070AD"/>
                </a:solidFill>
              </a:defRPr>
            </a:lvl2pPr>
            <a:lvl3pPr marL="914400" indent="0">
              <a:buNone/>
              <a:defRPr/>
            </a:lvl3pPr>
            <a:lvl4pPr marL="1371600" indent="0">
              <a:buNone/>
              <a:defRPr/>
            </a:lvl4pPr>
            <a:lvl5pPr marL="1828800" indent="0">
              <a:buNone/>
              <a:defRPr/>
            </a:lvl5pPr>
          </a:lstStyle>
          <a:p>
            <a:pPr lvl="0"/>
            <a:r>
              <a:rPr lang="en-US"/>
              <a:t>“Caption and/or quote text” on this page is Arial Bold 20pt</a:t>
            </a:r>
          </a:p>
        </p:txBody>
      </p:sp>
      <p:sp>
        <p:nvSpPr>
          <p:cNvPr id="14" name="Content Placeholder 15"/>
          <p:cNvSpPr>
            <a:spLocks noGrp="1"/>
          </p:cNvSpPr>
          <p:nvPr>
            <p:ph sz="quarter" idx="18" hasCustomPrompt="1"/>
          </p:nvPr>
        </p:nvSpPr>
        <p:spPr>
          <a:xfrm>
            <a:off x="6756399" y="5306932"/>
            <a:ext cx="3382963" cy="326251"/>
          </a:xfrm>
          <a:prstGeom prst="rect">
            <a:avLst/>
          </a:prstGeom>
        </p:spPr>
        <p:txBody>
          <a:bodyPr lIns="0" tIns="0" rIns="0" bIns="0"/>
          <a:lstStyle>
            <a:lvl1pPr marL="0" indent="0">
              <a:buNone/>
              <a:defRPr sz="1600" b="1" i="0">
                <a:solidFill>
                  <a:srgbClr val="0070AD"/>
                </a:solidFill>
                <a:latin typeface="Arial" charset="0"/>
                <a:ea typeface="Arial" charset="0"/>
                <a:cs typeface="Arial" charset="0"/>
              </a:defRPr>
            </a:lvl1pPr>
          </a:lstStyle>
          <a:p>
            <a:pPr lvl="0"/>
            <a:r>
              <a:rPr lang="en-US"/>
              <a:t>Add quote author’s name here</a:t>
            </a:r>
          </a:p>
        </p:txBody>
      </p:sp>
      <p:cxnSp>
        <p:nvCxnSpPr>
          <p:cNvPr id="16" name="Straight Connector 15"/>
          <p:cNvCxnSpPr/>
          <p:nvPr userDrawn="1"/>
        </p:nvCxnSpPr>
        <p:spPr>
          <a:xfrm>
            <a:off x="0" y="6023998"/>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73249" y="183999"/>
            <a:ext cx="890657" cy="890657"/>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only slide">
    <p:spTree>
      <p:nvGrpSpPr>
        <p:cNvPr id="1" name=""/>
        <p:cNvGrpSpPr/>
        <p:nvPr/>
      </p:nvGrpSpPr>
      <p:grpSpPr>
        <a:xfrm>
          <a:off x="0" y="0"/>
          <a:ext cx="0" cy="0"/>
          <a:chOff x="0" y="0"/>
          <a:chExt cx="0" cy="0"/>
        </a:xfrm>
      </p:grpSpPr>
      <p:sp>
        <p:nvSpPr>
          <p:cNvPr id="3" name="Picture Placeholder 2"/>
          <p:cNvSpPr>
            <a:spLocks noGrp="1"/>
          </p:cNvSpPr>
          <p:nvPr>
            <p:ph type="pic" sz="quarter" idx="16" hasCustomPrompt="1"/>
          </p:nvPr>
        </p:nvSpPr>
        <p:spPr>
          <a:xfrm>
            <a:off x="0" y="0"/>
            <a:ext cx="12192000" cy="6023998"/>
          </a:xfrm>
          <a:prstGeom prst="rect">
            <a:avLst/>
          </a:prstGeom>
        </p:spPr>
        <p:txBody>
          <a:bodyPr/>
          <a:lstStyle>
            <a:lvl1pPr marL="0" indent="0">
              <a:buNone/>
              <a:defRPr sz="1000" baseline="0">
                <a:solidFill>
                  <a:schemeClr val="bg1">
                    <a:lumMod val="50000"/>
                  </a:schemeClr>
                </a:solidFill>
              </a:defRPr>
            </a:lvl1pPr>
          </a:lstStyle>
          <a:p>
            <a:r>
              <a:rPr lang="en-US"/>
              <a:t>Full width picture placeholder box. Place picture in this box. </a:t>
            </a:r>
            <a:br>
              <a:rPr lang="en-US"/>
            </a:br>
            <a:r>
              <a:rPr lang="en-US"/>
              <a:t>Either drag it onto the picture box or click the icon in the centre of the image. </a:t>
            </a:r>
            <a:br>
              <a:rPr lang="en-US"/>
            </a:br>
            <a:r>
              <a:rPr lang="en-US"/>
              <a:t>Make sure it bleeds all round (no white space) and do not distort the image to fit. </a:t>
            </a:r>
            <a:br>
              <a:rPr lang="en-US"/>
            </a:br>
            <a:r>
              <a:rPr lang="en-US"/>
              <a:t>Note this text will disappear when the image is placed in this box.</a:t>
            </a:r>
            <a:br>
              <a:rPr lang="en-US"/>
            </a:br>
            <a:r>
              <a:rPr lang="en-US"/>
              <a:t/>
            </a:r>
            <a:br>
              <a:rPr lang="en-US"/>
            </a:br>
            <a:r>
              <a:rPr lang="en-US"/>
              <a:t/>
            </a:r>
            <a:br>
              <a:rPr lang="en-US"/>
            </a:br>
            <a:r>
              <a:rPr lang="en-US"/>
              <a:t>IMPORTANT:  When you place an image in this box it will overprint (and hide) the NHS logo top right. </a:t>
            </a:r>
            <a:br>
              <a:rPr lang="en-US"/>
            </a:br>
            <a:r>
              <a:rPr lang="en-US"/>
              <a:t>If you want the logo to show you have to make a copy of the logo from a master slide and then place it on this page after you have imported an image into the box.</a:t>
            </a:r>
            <a:br>
              <a:rPr lang="en-US"/>
            </a:br>
            <a:endParaRPr lang="en-US"/>
          </a:p>
        </p:txBody>
      </p:sp>
      <p:sp>
        <p:nvSpPr>
          <p:cNvPr id="16" name="Content Placeholder 15"/>
          <p:cNvSpPr>
            <a:spLocks noGrp="1"/>
          </p:cNvSpPr>
          <p:nvPr>
            <p:ph sz="quarter" idx="11" hasCustomPrompt="1"/>
          </p:nvPr>
        </p:nvSpPr>
        <p:spPr>
          <a:xfrm>
            <a:off x="307497" y="6290997"/>
            <a:ext cx="4983162" cy="387350"/>
          </a:xfrm>
          <a:prstGeom prst="rect">
            <a:avLst/>
          </a:prstGeom>
        </p:spPr>
        <p:txBody>
          <a:bodyPr lIns="0" tIns="0" rIns="0" bIns="0"/>
          <a:lstStyle>
            <a:lvl1pPr marL="0" indent="0">
              <a:buNone/>
              <a:defRPr sz="1800" b="1" i="0">
                <a:latin typeface="Arial" charset="0"/>
                <a:ea typeface="Arial" charset="0"/>
                <a:cs typeface="Arial" charset="0"/>
              </a:defRPr>
            </a:lvl1pPr>
          </a:lstStyle>
          <a:p>
            <a:pPr lvl="0"/>
            <a:r>
              <a:rPr lang="en-US"/>
              <a:t>Add sub-heading here if needed</a:t>
            </a:r>
          </a:p>
        </p:txBody>
      </p:sp>
      <p:sp>
        <p:nvSpPr>
          <p:cNvPr id="11" name="Rectangle 10"/>
          <p:cNvSpPr/>
          <p:nvPr userDrawn="1"/>
        </p:nvSpPr>
        <p:spPr>
          <a:xfrm>
            <a:off x="11504277" y="6262543"/>
            <a:ext cx="436337" cy="338554"/>
          </a:xfrm>
          <a:prstGeom prst="rect">
            <a:avLst/>
          </a:prstGeom>
        </p:spPr>
        <p:txBody>
          <a:bodyPr wrap="none">
            <a:spAutoFit/>
          </a:bodyPr>
          <a:lstStyle/>
          <a:p>
            <a:pPr algn="r"/>
            <a:fld id="{1AD08E07-D956-8D48-8346-99A336203F3B}" type="slidenum">
              <a:rPr lang="en-US" sz="1600" b="1">
                <a:solidFill>
                  <a:srgbClr val="0070AD"/>
                </a:solidFill>
              </a:rPr>
              <a:pPr algn="r"/>
              <a:t>‹#›</a:t>
            </a:fld>
            <a:endParaRPr lang="en-US" sz="1600"/>
          </a:p>
        </p:txBody>
      </p:sp>
      <p:cxnSp>
        <p:nvCxnSpPr>
          <p:cNvPr id="13" name="Straight Connector 12"/>
          <p:cNvCxnSpPr/>
          <p:nvPr userDrawn="1"/>
        </p:nvCxnSpPr>
        <p:spPr>
          <a:xfrm>
            <a:off x="0" y="6023998"/>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Content Placeholder 19"/>
          <p:cNvSpPr>
            <a:spLocks noGrp="1"/>
          </p:cNvSpPr>
          <p:nvPr>
            <p:ph sz="quarter" idx="14" hasCustomPrompt="1"/>
          </p:nvPr>
        </p:nvSpPr>
        <p:spPr>
          <a:xfrm>
            <a:off x="6756400" y="6310423"/>
            <a:ext cx="4485341" cy="319431"/>
          </a:xfrm>
          <a:prstGeom prst="rect">
            <a:avLst/>
          </a:prstGeom>
        </p:spPr>
        <p:txBody>
          <a:bodyPr lIns="0" tIns="0" rIns="0" bIns="0"/>
          <a:lstStyle>
            <a:lvl1pPr marL="0" indent="0">
              <a:buNone/>
              <a:defRPr sz="1600" b="0">
                <a:solidFill>
                  <a:srgbClr val="0070AD"/>
                </a:solidFill>
                <a:latin typeface="Arial" charset="0"/>
                <a:ea typeface="Arial" charset="0"/>
                <a:cs typeface="Arial" charset="0"/>
              </a:defRPr>
            </a:lvl1pPr>
            <a:lvl2pPr>
              <a:defRPr sz="1800">
                <a:solidFill>
                  <a:srgbClr val="0070C0"/>
                </a:solidFill>
                <a:latin typeface="Arial" charset="0"/>
                <a:ea typeface="Arial" charset="0"/>
                <a:cs typeface="Arial" charset="0"/>
              </a:defRPr>
            </a:lvl2pPr>
            <a:lvl3pPr>
              <a:defRPr sz="1800">
                <a:solidFill>
                  <a:srgbClr val="0070C0"/>
                </a:solidFill>
                <a:latin typeface="Arial" charset="0"/>
                <a:ea typeface="Arial" charset="0"/>
                <a:cs typeface="Arial" charset="0"/>
              </a:defRPr>
            </a:lvl3pPr>
            <a:lvl4pPr>
              <a:defRPr sz="1800">
                <a:solidFill>
                  <a:srgbClr val="0070C0"/>
                </a:solidFill>
                <a:latin typeface="Arial" charset="0"/>
                <a:ea typeface="Arial" charset="0"/>
                <a:cs typeface="Arial" charset="0"/>
              </a:defRPr>
            </a:lvl4pPr>
            <a:lvl5pPr>
              <a:defRPr sz="1800">
                <a:solidFill>
                  <a:srgbClr val="0070C0"/>
                </a:solidFill>
                <a:latin typeface="Arial" charset="0"/>
                <a:ea typeface="Arial" charset="0"/>
                <a:cs typeface="Arial" charset="0"/>
              </a:defRPr>
            </a:lvl5pPr>
          </a:lstStyle>
          <a:p>
            <a:r>
              <a:rPr lang="en-US" sz="1600">
                <a:solidFill>
                  <a:srgbClr val="0070AD"/>
                </a:solidFill>
                <a:latin typeface="Arial" charset="0"/>
                <a:ea typeface="Arial" charset="0"/>
                <a:cs typeface="Arial" charset="0"/>
              </a:rPr>
              <a:t>Title of your presentation</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73249" y="183999"/>
            <a:ext cx="890657" cy="890657"/>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Style 2">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35908" y="176334"/>
            <a:ext cx="2958313" cy="1436232"/>
          </a:xfrm>
          <a:prstGeom prst="rect">
            <a:avLst/>
          </a:prstGeom>
        </p:spPr>
      </p:pic>
      <p:sp>
        <p:nvSpPr>
          <p:cNvPr id="18" name="Picture Placeholder 17"/>
          <p:cNvSpPr>
            <a:spLocks noGrp="1"/>
          </p:cNvSpPr>
          <p:nvPr>
            <p:ph type="pic" sz="quarter" idx="10" hasCustomPrompt="1"/>
          </p:nvPr>
        </p:nvSpPr>
        <p:spPr>
          <a:xfrm>
            <a:off x="0" y="0"/>
            <a:ext cx="6645275" cy="6858000"/>
          </a:xfrm>
          <a:prstGeom prst="rect">
            <a:avLst/>
          </a:prstGeom>
        </p:spPr>
        <p:txBody>
          <a:bodyPr/>
          <a:lstStyle>
            <a:lvl1pPr marL="0" marR="0" indent="0" algn="l" defTabSz="914400" rtl="0" eaLnBrk="1" fontAlgn="auto" latinLnBrk="0" hangingPunct="1">
              <a:lnSpc>
                <a:spcPct val="90000"/>
              </a:lnSpc>
              <a:spcBef>
                <a:spcPts val="1000"/>
              </a:spcBef>
              <a:spcAft>
                <a:spcPts val="600"/>
              </a:spcAft>
              <a:buClrTx/>
              <a:buSzTx/>
              <a:buFont typeface="Arial"/>
              <a:buNone/>
              <a:tabLst/>
              <a:defRPr sz="1000" baseline="0">
                <a:solidFill>
                  <a:schemeClr val="bg1">
                    <a:lumMod val="50000"/>
                  </a:schemeClr>
                </a:solidFill>
              </a:defRPr>
            </a:lvl1pPr>
          </a:lstStyle>
          <a:p>
            <a:r>
              <a:rPr lang="en-US"/>
              <a:t>Square picture placeholder box. Place picture in this box. Either drag it onto the picture box or click the icon in the centre of the image. Make sure it bleeds all round (no white space) and do not distort the image to fit. Note this text will disappear when the image is placed in this box.  Note the heading is white and will be revealed when you put an image in this placeholder box.</a:t>
            </a:r>
          </a:p>
        </p:txBody>
      </p:sp>
      <p:cxnSp>
        <p:nvCxnSpPr>
          <p:cNvPr id="10" name="Straight Connector 9"/>
          <p:cNvCxnSpPr/>
          <p:nvPr userDrawn="1"/>
        </p:nvCxnSpPr>
        <p:spPr>
          <a:xfrm>
            <a:off x="664560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Content Placeholder 19"/>
          <p:cNvSpPr>
            <a:spLocks noGrp="1"/>
          </p:cNvSpPr>
          <p:nvPr>
            <p:ph sz="quarter" idx="11"/>
          </p:nvPr>
        </p:nvSpPr>
        <p:spPr>
          <a:xfrm>
            <a:off x="468592" y="797766"/>
            <a:ext cx="5528709" cy="2232306"/>
          </a:xfrm>
          <a:prstGeom prst="rect">
            <a:avLst/>
          </a:prstGeom>
        </p:spPr>
        <p:txBody>
          <a:bodyPr lIns="0" tIns="0" rIns="0" bIns="0"/>
          <a:lstStyle>
            <a:lvl1pPr marL="0" indent="0">
              <a:buNone/>
              <a:defRPr sz="7200" b="1" i="0">
                <a:solidFill>
                  <a:schemeClr val="bg1">
                    <a:lumMod val="95000"/>
                  </a:schemeClr>
                </a:solidFill>
                <a:latin typeface="Arial" charset="0"/>
                <a:ea typeface="Arial" charset="0"/>
                <a:cs typeface="Arial" charset="0"/>
              </a:defRPr>
            </a:lvl1pPr>
            <a:lvl2pPr>
              <a:defRPr sz="7200" b="1" i="0">
                <a:latin typeface="Arial" charset="0"/>
                <a:ea typeface="Arial" charset="0"/>
                <a:cs typeface="Arial" charset="0"/>
              </a:defRPr>
            </a:lvl2pPr>
            <a:lvl3pPr>
              <a:defRPr sz="7200" b="1" i="0">
                <a:latin typeface="Arial" charset="0"/>
                <a:ea typeface="Arial" charset="0"/>
                <a:cs typeface="Arial" charset="0"/>
              </a:defRPr>
            </a:lvl3pPr>
            <a:lvl4pPr>
              <a:defRPr sz="7200" b="1" i="0">
                <a:latin typeface="Arial" charset="0"/>
                <a:ea typeface="Arial" charset="0"/>
                <a:cs typeface="Arial" charset="0"/>
              </a:defRPr>
            </a:lvl4pPr>
            <a:lvl5pPr>
              <a:defRPr sz="7200" b="1" i="0">
                <a:latin typeface="Arial" charset="0"/>
                <a:ea typeface="Arial" charset="0"/>
                <a:cs typeface="Arial" charset="0"/>
              </a:defRPr>
            </a:lvl5pPr>
          </a:lstStyle>
          <a:p>
            <a:pPr lvl="0"/>
            <a:r>
              <a:rPr lang="en-US"/>
              <a:t>Click to edit Master text styles</a:t>
            </a:r>
          </a:p>
        </p:txBody>
      </p:sp>
      <p:sp>
        <p:nvSpPr>
          <p:cNvPr id="17" name="Rectangle 16"/>
          <p:cNvSpPr/>
          <p:nvPr userDrawn="1"/>
        </p:nvSpPr>
        <p:spPr>
          <a:xfrm>
            <a:off x="6656547" y="5562818"/>
            <a:ext cx="1284595" cy="1295182"/>
          </a:xfrm>
          <a:prstGeom prst="rect">
            <a:avLst/>
          </a:prstGeom>
          <a:solidFill>
            <a:srgbClr val="0070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9" name="Rectangle 18"/>
          <p:cNvSpPr/>
          <p:nvPr userDrawn="1"/>
        </p:nvSpPr>
        <p:spPr>
          <a:xfrm>
            <a:off x="7930195" y="5562818"/>
            <a:ext cx="4261805" cy="1295182"/>
          </a:xfrm>
          <a:prstGeom prst="rect">
            <a:avLst/>
          </a:prstGeom>
          <a:solidFill>
            <a:srgbClr val="E7EF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6645600" y="5562818"/>
            <a:ext cx="5546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Content Placeholder 54"/>
          <p:cNvSpPr>
            <a:spLocks noGrp="1"/>
          </p:cNvSpPr>
          <p:nvPr>
            <p:ph sz="quarter" idx="16" hasCustomPrompt="1"/>
          </p:nvPr>
        </p:nvSpPr>
        <p:spPr>
          <a:xfrm>
            <a:off x="8217133" y="5731724"/>
            <a:ext cx="3627920" cy="957371"/>
          </a:xfrm>
          <a:prstGeom prst="rect">
            <a:avLst/>
          </a:prstGeom>
        </p:spPr>
        <p:txBody>
          <a:bodyPr lIns="0" tIns="0" rIns="0" bIns="0"/>
          <a:lstStyle>
            <a:lvl1pPr marL="0" indent="0">
              <a:lnSpc>
                <a:spcPct val="100000"/>
              </a:lnSpc>
              <a:spcAft>
                <a:spcPts val="0"/>
              </a:spcAft>
              <a:buNone/>
              <a:defRPr sz="2000" b="1" baseline="0">
                <a:latin typeface="Arial" charset="0"/>
                <a:ea typeface="Arial" charset="0"/>
                <a:cs typeface="Arial" charset="0"/>
              </a:defRPr>
            </a:lvl1pPr>
            <a:lvl2pPr marL="0" indent="0">
              <a:lnSpc>
                <a:spcPct val="100000"/>
              </a:lnSpc>
              <a:buNone/>
              <a:tabLst/>
              <a:defRPr sz="2000" baseline="0">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en-US"/>
              <a:t>Add author’s name here</a:t>
            </a:r>
          </a:p>
          <a:p>
            <a:pPr lvl="1"/>
            <a:r>
              <a:rPr lang="en-US"/>
              <a:t>Add author’s title here</a:t>
            </a:r>
          </a:p>
        </p:txBody>
      </p:sp>
      <p:sp>
        <p:nvSpPr>
          <p:cNvPr id="24" name="TextBox 23"/>
          <p:cNvSpPr txBox="1"/>
          <p:nvPr userDrawn="1"/>
        </p:nvSpPr>
        <p:spPr>
          <a:xfrm>
            <a:off x="10615064" y="3961685"/>
            <a:ext cx="1229989" cy="1231106"/>
          </a:xfrm>
          <a:prstGeom prst="rect">
            <a:avLst/>
          </a:prstGeom>
          <a:noFill/>
        </p:spPr>
        <p:txBody>
          <a:bodyPr wrap="square" lIns="0" tIns="0" rIns="0" bIns="0" rtlCol="0">
            <a:spAutoFit/>
          </a:bodyPr>
          <a:lstStyle/>
          <a:p>
            <a:pPr algn="r"/>
            <a:r>
              <a:rPr lang="en-US" sz="2000" b="1">
                <a:solidFill>
                  <a:srgbClr val="0067A5"/>
                </a:solidFill>
                <a:latin typeface="Arial" charset="0"/>
                <a:ea typeface="Arial" charset="0"/>
                <a:cs typeface="Arial" charset="0"/>
              </a:rPr>
              <a:t>Together</a:t>
            </a:r>
          </a:p>
          <a:p>
            <a:pPr algn="r"/>
            <a:r>
              <a:rPr lang="en-US" sz="2000" b="1">
                <a:latin typeface="Arial" charset="0"/>
                <a:ea typeface="Arial" charset="0"/>
                <a:cs typeface="Arial" charset="0"/>
              </a:rPr>
              <a:t>Safe</a:t>
            </a:r>
          </a:p>
          <a:p>
            <a:pPr algn="r"/>
            <a:r>
              <a:rPr lang="en-US" sz="2000" b="1">
                <a:latin typeface="Arial" charset="0"/>
                <a:ea typeface="Arial" charset="0"/>
                <a:cs typeface="Arial" charset="0"/>
              </a:rPr>
              <a:t>Kind</a:t>
            </a:r>
          </a:p>
          <a:p>
            <a:pPr algn="r"/>
            <a:r>
              <a:rPr lang="en-US" sz="2000" b="1">
                <a:latin typeface="Arial" charset="0"/>
                <a:ea typeface="Arial" charset="0"/>
                <a:cs typeface="Arial" charset="0"/>
              </a:rPr>
              <a:t>Excellent</a:t>
            </a:r>
          </a:p>
        </p:txBody>
      </p:sp>
      <p:cxnSp>
        <p:nvCxnSpPr>
          <p:cNvPr id="3" name="Straight Connector 2"/>
          <p:cNvCxnSpPr/>
          <p:nvPr userDrawn="1"/>
        </p:nvCxnSpPr>
        <p:spPr>
          <a:xfrm>
            <a:off x="7930195" y="5562818"/>
            <a:ext cx="0" cy="12951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04064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orduction Slide">
    <p:spTree>
      <p:nvGrpSpPr>
        <p:cNvPr id="1" name=""/>
        <p:cNvGrpSpPr/>
        <p:nvPr/>
      </p:nvGrpSpPr>
      <p:grpSpPr>
        <a:xfrm>
          <a:off x="0" y="0"/>
          <a:ext cx="0" cy="0"/>
          <a:chOff x="0" y="0"/>
          <a:chExt cx="0" cy="0"/>
        </a:xfrm>
      </p:grpSpPr>
      <p:cxnSp>
        <p:nvCxnSpPr>
          <p:cNvPr id="10" name="Straight Connector 9"/>
          <p:cNvCxnSpPr/>
          <p:nvPr userDrawn="1"/>
        </p:nvCxnSpPr>
        <p:spPr>
          <a:xfrm>
            <a:off x="0" y="6023998"/>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Content Placeholder 13"/>
          <p:cNvSpPr>
            <a:spLocks noGrp="1"/>
          </p:cNvSpPr>
          <p:nvPr>
            <p:ph sz="quarter" idx="10" hasCustomPrompt="1"/>
          </p:nvPr>
        </p:nvSpPr>
        <p:spPr>
          <a:xfrm>
            <a:off x="307497" y="336551"/>
            <a:ext cx="8880849" cy="5420449"/>
          </a:xfrm>
          <a:prstGeom prst="rect">
            <a:avLst/>
          </a:prstGeom>
        </p:spPr>
        <p:txBody>
          <a:bodyPr lIns="0" tIns="0" rIns="0" bIns="0"/>
          <a:lstStyle>
            <a:lvl1pPr marL="0" indent="0">
              <a:buNone/>
              <a:defRPr sz="7200" b="1" i="0">
                <a:latin typeface="Arial" charset="0"/>
                <a:ea typeface="Arial" charset="0"/>
                <a:cs typeface="Arial" charset="0"/>
              </a:defRPr>
            </a:lvl1pPr>
          </a:lstStyle>
          <a:p>
            <a:pPr lvl="0"/>
            <a:r>
              <a:rPr lang="en-US"/>
              <a:t>This is a heading only page, add text here.</a:t>
            </a:r>
          </a:p>
        </p:txBody>
      </p:sp>
      <p:sp>
        <p:nvSpPr>
          <p:cNvPr id="16" name="Content Placeholder 15"/>
          <p:cNvSpPr>
            <a:spLocks noGrp="1"/>
          </p:cNvSpPr>
          <p:nvPr>
            <p:ph sz="quarter" idx="11" hasCustomPrompt="1"/>
          </p:nvPr>
        </p:nvSpPr>
        <p:spPr>
          <a:xfrm>
            <a:off x="307497" y="6290997"/>
            <a:ext cx="4983162" cy="387350"/>
          </a:xfrm>
          <a:prstGeom prst="rect">
            <a:avLst/>
          </a:prstGeom>
        </p:spPr>
        <p:txBody>
          <a:bodyPr lIns="0" tIns="0" rIns="0" bIns="0"/>
          <a:lstStyle>
            <a:lvl1pPr marL="0" indent="0">
              <a:buNone/>
              <a:defRPr sz="1800" b="1" i="0">
                <a:latin typeface="Arial" charset="0"/>
                <a:ea typeface="Arial" charset="0"/>
                <a:cs typeface="Arial" charset="0"/>
              </a:defRPr>
            </a:lvl1pPr>
          </a:lstStyle>
          <a:p>
            <a:pPr lvl="0"/>
            <a:r>
              <a:rPr lang="en-US"/>
              <a:t>Add sub-heading here if needed</a:t>
            </a:r>
          </a:p>
        </p:txBody>
      </p:sp>
      <p:sp>
        <p:nvSpPr>
          <p:cNvPr id="8" name="Content Placeholder 19"/>
          <p:cNvSpPr>
            <a:spLocks noGrp="1"/>
          </p:cNvSpPr>
          <p:nvPr>
            <p:ph sz="quarter" idx="14" hasCustomPrompt="1"/>
          </p:nvPr>
        </p:nvSpPr>
        <p:spPr>
          <a:xfrm>
            <a:off x="6756400" y="6310423"/>
            <a:ext cx="4485341" cy="319431"/>
          </a:xfrm>
          <a:prstGeom prst="rect">
            <a:avLst/>
          </a:prstGeom>
        </p:spPr>
        <p:txBody>
          <a:bodyPr lIns="0" tIns="0" rIns="0" bIns="0"/>
          <a:lstStyle>
            <a:lvl1pPr marL="0" indent="0">
              <a:buNone/>
              <a:defRPr sz="1600" b="0">
                <a:solidFill>
                  <a:srgbClr val="0070AD"/>
                </a:solidFill>
                <a:latin typeface="Arial" charset="0"/>
                <a:ea typeface="Arial" charset="0"/>
                <a:cs typeface="Arial" charset="0"/>
              </a:defRPr>
            </a:lvl1pPr>
            <a:lvl2pPr>
              <a:defRPr sz="1800">
                <a:solidFill>
                  <a:srgbClr val="0070C0"/>
                </a:solidFill>
                <a:latin typeface="Arial" charset="0"/>
                <a:ea typeface="Arial" charset="0"/>
                <a:cs typeface="Arial" charset="0"/>
              </a:defRPr>
            </a:lvl2pPr>
            <a:lvl3pPr>
              <a:defRPr sz="1800">
                <a:solidFill>
                  <a:srgbClr val="0070C0"/>
                </a:solidFill>
                <a:latin typeface="Arial" charset="0"/>
                <a:ea typeface="Arial" charset="0"/>
                <a:cs typeface="Arial" charset="0"/>
              </a:defRPr>
            </a:lvl3pPr>
            <a:lvl4pPr>
              <a:defRPr sz="1800">
                <a:solidFill>
                  <a:srgbClr val="0070C0"/>
                </a:solidFill>
                <a:latin typeface="Arial" charset="0"/>
                <a:ea typeface="Arial" charset="0"/>
                <a:cs typeface="Arial" charset="0"/>
              </a:defRPr>
            </a:lvl4pPr>
            <a:lvl5pPr>
              <a:defRPr sz="1800">
                <a:solidFill>
                  <a:srgbClr val="0070C0"/>
                </a:solidFill>
                <a:latin typeface="Arial" charset="0"/>
                <a:ea typeface="Arial" charset="0"/>
                <a:cs typeface="Arial" charset="0"/>
              </a:defRPr>
            </a:lvl5pPr>
          </a:lstStyle>
          <a:p>
            <a:r>
              <a:rPr lang="en-US" sz="1600">
                <a:solidFill>
                  <a:srgbClr val="0070AD"/>
                </a:solidFill>
                <a:latin typeface="Arial" charset="0"/>
                <a:ea typeface="Arial" charset="0"/>
                <a:cs typeface="Arial" charset="0"/>
              </a:rPr>
              <a:t>Title of your presentation</a:t>
            </a:r>
          </a:p>
        </p:txBody>
      </p:sp>
      <p:sp>
        <p:nvSpPr>
          <p:cNvPr id="9" name="Rectangle 8"/>
          <p:cNvSpPr/>
          <p:nvPr userDrawn="1"/>
        </p:nvSpPr>
        <p:spPr>
          <a:xfrm>
            <a:off x="11504277" y="6262543"/>
            <a:ext cx="436337" cy="338554"/>
          </a:xfrm>
          <a:prstGeom prst="rect">
            <a:avLst/>
          </a:prstGeom>
        </p:spPr>
        <p:txBody>
          <a:bodyPr wrap="none">
            <a:spAutoFit/>
          </a:bodyPr>
          <a:lstStyle/>
          <a:p>
            <a:pPr algn="r"/>
            <a:fld id="{1AD08E07-D956-8D48-8346-99A336203F3B}" type="slidenum">
              <a:rPr lang="en-US" sz="1600" b="1">
                <a:solidFill>
                  <a:srgbClr val="0070AD"/>
                </a:solidFill>
              </a:rPr>
              <a:pPr algn="r"/>
              <a:t>‹#›</a:t>
            </a:fld>
            <a:endParaRPr lang="en-US" sz="1600"/>
          </a:p>
        </p:txBody>
      </p:sp>
      <p:cxnSp>
        <p:nvCxnSpPr>
          <p:cNvPr id="15" name="Straight Connector 14"/>
          <p:cNvCxnSpPr/>
          <p:nvPr userDrawn="1"/>
        </p:nvCxnSpPr>
        <p:spPr>
          <a:xfrm>
            <a:off x="6645600" y="6023999"/>
            <a:ext cx="5546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73249" y="183999"/>
            <a:ext cx="890657" cy="890657"/>
          </a:xfrm>
          <a:prstGeom prst="rect">
            <a:avLst/>
          </a:prstGeom>
        </p:spPr>
      </p:pic>
    </p:spTree>
    <p:extLst>
      <p:ext uri="{BB962C8B-B14F-4D97-AF65-F5344CB8AC3E}">
        <p14:creationId xmlns:p14="http://schemas.microsoft.com/office/powerpoint/2010/main" val="2035581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Slide 1 column ">
    <p:spTree>
      <p:nvGrpSpPr>
        <p:cNvPr id="1" name=""/>
        <p:cNvGrpSpPr/>
        <p:nvPr/>
      </p:nvGrpSpPr>
      <p:grpSpPr>
        <a:xfrm>
          <a:off x="0" y="0"/>
          <a:ext cx="0" cy="0"/>
          <a:chOff x="0" y="0"/>
          <a:chExt cx="0" cy="0"/>
        </a:xfrm>
      </p:grpSpPr>
      <p:sp>
        <p:nvSpPr>
          <p:cNvPr id="16" name="Content Placeholder 15"/>
          <p:cNvSpPr>
            <a:spLocks noGrp="1"/>
          </p:cNvSpPr>
          <p:nvPr>
            <p:ph sz="quarter" idx="11" hasCustomPrompt="1"/>
          </p:nvPr>
        </p:nvSpPr>
        <p:spPr>
          <a:xfrm>
            <a:off x="307497" y="6290997"/>
            <a:ext cx="4983162" cy="387350"/>
          </a:xfrm>
          <a:prstGeom prst="rect">
            <a:avLst/>
          </a:prstGeom>
        </p:spPr>
        <p:txBody>
          <a:bodyPr lIns="0" tIns="0" rIns="0" bIns="0"/>
          <a:lstStyle>
            <a:lvl1pPr marL="0" indent="0">
              <a:buNone/>
              <a:defRPr sz="1800" b="1" i="0">
                <a:latin typeface="Arial" charset="0"/>
                <a:ea typeface="Arial" charset="0"/>
                <a:cs typeface="Arial" charset="0"/>
              </a:defRPr>
            </a:lvl1pPr>
          </a:lstStyle>
          <a:p>
            <a:pPr lvl="0"/>
            <a:r>
              <a:rPr lang="en-US"/>
              <a:t>Add sub-heading here if needed</a:t>
            </a:r>
          </a:p>
        </p:txBody>
      </p:sp>
      <p:sp>
        <p:nvSpPr>
          <p:cNvPr id="8" name="Content Placeholder 19"/>
          <p:cNvSpPr>
            <a:spLocks noGrp="1"/>
          </p:cNvSpPr>
          <p:nvPr>
            <p:ph sz="quarter" idx="14" hasCustomPrompt="1"/>
          </p:nvPr>
        </p:nvSpPr>
        <p:spPr>
          <a:xfrm>
            <a:off x="6756400" y="6310423"/>
            <a:ext cx="4485341" cy="319431"/>
          </a:xfrm>
          <a:prstGeom prst="rect">
            <a:avLst/>
          </a:prstGeom>
        </p:spPr>
        <p:txBody>
          <a:bodyPr lIns="0" tIns="0" rIns="0" bIns="0"/>
          <a:lstStyle>
            <a:lvl1pPr marL="0" indent="0">
              <a:buNone/>
              <a:defRPr sz="1600" b="0">
                <a:solidFill>
                  <a:srgbClr val="0070AD"/>
                </a:solidFill>
                <a:latin typeface="Arial" charset="0"/>
                <a:ea typeface="Arial" charset="0"/>
                <a:cs typeface="Arial" charset="0"/>
              </a:defRPr>
            </a:lvl1pPr>
            <a:lvl2pPr>
              <a:defRPr sz="1800">
                <a:solidFill>
                  <a:srgbClr val="0070C0"/>
                </a:solidFill>
                <a:latin typeface="Arial" charset="0"/>
                <a:ea typeface="Arial" charset="0"/>
                <a:cs typeface="Arial" charset="0"/>
              </a:defRPr>
            </a:lvl2pPr>
            <a:lvl3pPr>
              <a:defRPr sz="1800">
                <a:solidFill>
                  <a:srgbClr val="0070C0"/>
                </a:solidFill>
                <a:latin typeface="Arial" charset="0"/>
                <a:ea typeface="Arial" charset="0"/>
                <a:cs typeface="Arial" charset="0"/>
              </a:defRPr>
            </a:lvl3pPr>
            <a:lvl4pPr>
              <a:defRPr sz="1800">
                <a:solidFill>
                  <a:srgbClr val="0070C0"/>
                </a:solidFill>
                <a:latin typeface="Arial" charset="0"/>
                <a:ea typeface="Arial" charset="0"/>
                <a:cs typeface="Arial" charset="0"/>
              </a:defRPr>
            </a:lvl4pPr>
            <a:lvl5pPr>
              <a:defRPr sz="1800">
                <a:solidFill>
                  <a:srgbClr val="0070C0"/>
                </a:solidFill>
                <a:latin typeface="Arial" charset="0"/>
                <a:ea typeface="Arial" charset="0"/>
                <a:cs typeface="Arial" charset="0"/>
              </a:defRPr>
            </a:lvl5pPr>
          </a:lstStyle>
          <a:p>
            <a:r>
              <a:rPr lang="en-US" sz="1600">
                <a:solidFill>
                  <a:srgbClr val="0070AD"/>
                </a:solidFill>
                <a:latin typeface="Arial" charset="0"/>
                <a:ea typeface="Arial" charset="0"/>
                <a:cs typeface="Arial" charset="0"/>
              </a:rPr>
              <a:t>Title of your presentation</a:t>
            </a:r>
          </a:p>
        </p:txBody>
      </p:sp>
      <p:sp>
        <p:nvSpPr>
          <p:cNvPr id="9" name="Content Placeholder 15"/>
          <p:cNvSpPr>
            <a:spLocks noGrp="1"/>
          </p:cNvSpPr>
          <p:nvPr>
            <p:ph sz="quarter" idx="16" hasCustomPrompt="1"/>
          </p:nvPr>
        </p:nvSpPr>
        <p:spPr>
          <a:xfrm>
            <a:off x="307497" y="336551"/>
            <a:ext cx="2634486" cy="1677779"/>
          </a:xfrm>
          <a:prstGeom prst="rect">
            <a:avLst/>
          </a:prstGeom>
        </p:spPr>
        <p:txBody>
          <a:bodyPr lIns="0" tIns="0" rIns="0" bIns="0"/>
          <a:lstStyle>
            <a:lvl1pPr marL="0" indent="0">
              <a:buNone/>
              <a:defRPr sz="2400" b="1" i="0">
                <a:latin typeface="Arial" charset="0"/>
                <a:ea typeface="Arial" charset="0"/>
                <a:cs typeface="Arial" charset="0"/>
              </a:defRPr>
            </a:lvl1pPr>
          </a:lstStyle>
          <a:p>
            <a:pPr lvl="0"/>
            <a:r>
              <a:rPr lang="en-US"/>
              <a:t>Put slide heading here</a:t>
            </a:r>
          </a:p>
        </p:txBody>
      </p:sp>
      <p:sp>
        <p:nvSpPr>
          <p:cNvPr id="13" name="Content Placeholder 15"/>
          <p:cNvSpPr>
            <a:spLocks noGrp="1"/>
          </p:cNvSpPr>
          <p:nvPr>
            <p:ph sz="quarter" idx="18" hasCustomPrompt="1"/>
          </p:nvPr>
        </p:nvSpPr>
        <p:spPr>
          <a:xfrm>
            <a:off x="3225508" y="336550"/>
            <a:ext cx="7275951" cy="5401023"/>
          </a:xfrm>
          <a:prstGeom prst="rect">
            <a:avLst/>
          </a:prstGeom>
        </p:spPr>
        <p:txBody>
          <a:bodyPr lIns="0" tIns="0" rIns="0" bIns="0"/>
          <a:lstStyle>
            <a:lvl1pPr marL="0" indent="0">
              <a:lnSpc>
                <a:spcPct val="100000"/>
              </a:lnSpc>
              <a:spcAft>
                <a:spcPts val="800"/>
              </a:spcAft>
              <a:buNone/>
              <a:defRPr sz="2000" b="0" baseline="0"/>
            </a:lvl1pPr>
            <a:lvl2pPr marL="14288" indent="0" algn="l">
              <a:lnSpc>
                <a:spcPct val="150000"/>
              </a:lnSpc>
              <a:buNone/>
              <a:tabLst/>
              <a:defRPr sz="2000"/>
            </a:lvl2pPr>
            <a:lvl3pPr marL="404813" marR="0" indent="-219075" algn="l" defTabSz="914400" rtl="0" eaLnBrk="1" fontAlgn="auto" latinLnBrk="0" hangingPunct="1">
              <a:lnSpc>
                <a:spcPct val="90000"/>
              </a:lnSpc>
              <a:spcBef>
                <a:spcPts val="500"/>
              </a:spcBef>
              <a:spcAft>
                <a:spcPts val="0"/>
              </a:spcAft>
              <a:buClrTx/>
              <a:buSzTx/>
              <a:buFont typeface="Arial" charset="0"/>
              <a:buChar char="•"/>
              <a:tabLst/>
              <a:defRPr sz="2000"/>
            </a:lvl3pPr>
            <a:lvl4pPr marL="711200" marR="0" indent="-263525" algn="l" defTabSz="914400" rtl="0" eaLnBrk="1" fontAlgn="auto" latinLnBrk="0" hangingPunct="1">
              <a:lnSpc>
                <a:spcPct val="90000"/>
              </a:lnSpc>
              <a:spcBef>
                <a:spcPts val="500"/>
              </a:spcBef>
              <a:spcAft>
                <a:spcPts val="0"/>
              </a:spcAft>
              <a:buClrTx/>
              <a:buSzTx/>
              <a:buFont typeface="Arial" charset="0"/>
              <a:buChar char="•"/>
              <a:tabLst/>
              <a:defRPr sz="2000"/>
            </a:lvl4pPr>
            <a:lvl5pPr marL="1828800" indent="0">
              <a:buNone/>
              <a:defRPr/>
            </a:lvl5pPr>
          </a:lstStyle>
          <a:p>
            <a:pPr lvl="0"/>
            <a:r>
              <a:rPr lang="en-US"/>
              <a:t>This slide - Body copy should be Arial (body) 20pt. (level 1)</a:t>
            </a:r>
          </a:p>
        </p:txBody>
      </p:sp>
      <p:sp>
        <p:nvSpPr>
          <p:cNvPr id="15" name="Rectangle 14"/>
          <p:cNvSpPr/>
          <p:nvPr userDrawn="1"/>
        </p:nvSpPr>
        <p:spPr>
          <a:xfrm>
            <a:off x="11504277" y="6262543"/>
            <a:ext cx="436337" cy="338554"/>
          </a:xfrm>
          <a:prstGeom prst="rect">
            <a:avLst/>
          </a:prstGeom>
        </p:spPr>
        <p:txBody>
          <a:bodyPr wrap="none">
            <a:spAutoFit/>
          </a:bodyPr>
          <a:lstStyle/>
          <a:p>
            <a:pPr algn="r"/>
            <a:fld id="{1AD08E07-D956-8D48-8346-99A336203F3B}" type="slidenum">
              <a:rPr lang="en-US" sz="1600" b="1">
                <a:solidFill>
                  <a:srgbClr val="0070AD"/>
                </a:solidFill>
              </a:rPr>
              <a:pPr algn="r"/>
              <a:t>‹#›</a:t>
            </a:fld>
            <a:endParaRPr lang="en-US" sz="1600"/>
          </a:p>
        </p:txBody>
      </p:sp>
      <p:cxnSp>
        <p:nvCxnSpPr>
          <p:cNvPr id="11" name="Straight Connector 10"/>
          <p:cNvCxnSpPr/>
          <p:nvPr userDrawn="1"/>
        </p:nvCxnSpPr>
        <p:spPr>
          <a:xfrm>
            <a:off x="0" y="6023998"/>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73249" y="183999"/>
            <a:ext cx="890657" cy="890657"/>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slide 2 column ">
    <p:spTree>
      <p:nvGrpSpPr>
        <p:cNvPr id="1" name=""/>
        <p:cNvGrpSpPr/>
        <p:nvPr/>
      </p:nvGrpSpPr>
      <p:grpSpPr>
        <a:xfrm>
          <a:off x="0" y="0"/>
          <a:ext cx="0" cy="0"/>
          <a:chOff x="0" y="0"/>
          <a:chExt cx="0" cy="0"/>
        </a:xfrm>
      </p:grpSpPr>
      <p:sp>
        <p:nvSpPr>
          <p:cNvPr id="12" name="Content Placeholder 15"/>
          <p:cNvSpPr>
            <a:spLocks noGrp="1"/>
          </p:cNvSpPr>
          <p:nvPr>
            <p:ph sz="quarter" idx="11" hasCustomPrompt="1"/>
          </p:nvPr>
        </p:nvSpPr>
        <p:spPr>
          <a:xfrm>
            <a:off x="307497" y="6290997"/>
            <a:ext cx="4983162" cy="387350"/>
          </a:xfrm>
          <a:prstGeom prst="rect">
            <a:avLst/>
          </a:prstGeom>
        </p:spPr>
        <p:txBody>
          <a:bodyPr lIns="0" tIns="0" rIns="0" bIns="0"/>
          <a:lstStyle>
            <a:lvl1pPr marL="0" indent="0">
              <a:buNone/>
              <a:defRPr sz="1800" b="1" i="0">
                <a:latin typeface="Arial" charset="0"/>
                <a:ea typeface="Arial" charset="0"/>
                <a:cs typeface="Arial" charset="0"/>
              </a:defRPr>
            </a:lvl1pPr>
          </a:lstStyle>
          <a:p>
            <a:pPr lvl="0"/>
            <a:r>
              <a:rPr lang="en-US"/>
              <a:t>Add sub-heading here</a:t>
            </a:r>
          </a:p>
        </p:txBody>
      </p:sp>
      <p:sp>
        <p:nvSpPr>
          <p:cNvPr id="16" name="Content Placeholder 15"/>
          <p:cNvSpPr>
            <a:spLocks noGrp="1"/>
          </p:cNvSpPr>
          <p:nvPr>
            <p:ph sz="quarter" idx="16" hasCustomPrompt="1"/>
          </p:nvPr>
        </p:nvSpPr>
        <p:spPr>
          <a:xfrm>
            <a:off x="307497" y="336551"/>
            <a:ext cx="10250524" cy="5160683"/>
          </a:xfrm>
          <a:prstGeom prst="rect">
            <a:avLst/>
          </a:prstGeom>
        </p:spPr>
        <p:txBody>
          <a:bodyPr lIns="0" tIns="0" rIns="0" bIns="0" numCol="2" spcCol="180000"/>
          <a:lstStyle>
            <a:lvl1pPr marL="0" indent="0">
              <a:lnSpc>
                <a:spcPct val="100000"/>
              </a:lnSpc>
              <a:spcAft>
                <a:spcPts val="1000"/>
              </a:spcAft>
              <a:buNone/>
              <a:defRPr sz="2400" b="1" baseline="0"/>
            </a:lvl1pPr>
            <a:lvl2pPr marL="14288" indent="0" algn="l">
              <a:lnSpc>
                <a:spcPct val="100000"/>
              </a:lnSpc>
              <a:buNone/>
              <a:tabLst/>
              <a:defRPr sz="2000"/>
            </a:lvl2pPr>
            <a:lvl3pPr marL="404813" marR="0" indent="-219075" algn="l" defTabSz="914400" rtl="0" eaLnBrk="1" fontAlgn="auto" latinLnBrk="0" hangingPunct="1">
              <a:lnSpc>
                <a:spcPct val="90000"/>
              </a:lnSpc>
              <a:spcBef>
                <a:spcPts val="500"/>
              </a:spcBef>
              <a:spcAft>
                <a:spcPts val="0"/>
              </a:spcAft>
              <a:buClrTx/>
              <a:buSzTx/>
              <a:buFont typeface="Arial" charset="0"/>
              <a:buChar char="•"/>
              <a:tabLst/>
              <a:defRPr/>
            </a:lvl3pPr>
            <a:lvl4pPr marL="711200" marR="0" indent="-263525" algn="l" defTabSz="914400" rtl="0" eaLnBrk="1" fontAlgn="auto" latinLnBrk="0" hangingPunct="1">
              <a:lnSpc>
                <a:spcPct val="90000"/>
              </a:lnSpc>
              <a:spcBef>
                <a:spcPts val="500"/>
              </a:spcBef>
              <a:spcAft>
                <a:spcPts val="0"/>
              </a:spcAft>
              <a:buClrTx/>
              <a:buSzTx/>
              <a:buFont typeface="Arial" charset="0"/>
              <a:buChar char="•"/>
              <a:tabLst/>
              <a:defRPr/>
            </a:lvl4pPr>
            <a:lvl5pPr marL="1828800" indent="0">
              <a:buNone/>
              <a:defRPr/>
            </a:lvl5pPr>
          </a:lstStyle>
          <a:p>
            <a:pPr lvl="0"/>
            <a:r>
              <a:rPr lang="en-US"/>
              <a:t>Headings are Arial Bold 24pt </a:t>
            </a:r>
            <a:br>
              <a:rPr lang="en-US"/>
            </a:br>
            <a:r>
              <a:rPr lang="en-US"/>
              <a:t>(level 1) </a:t>
            </a:r>
          </a:p>
          <a:p>
            <a:pPr lvl="1"/>
            <a:r>
              <a:rPr lang="en-US"/>
              <a:t>Body copy should be Arial (body) 20pt. (Level 2)</a:t>
            </a:r>
          </a:p>
          <a:p>
            <a:pPr lvl="0"/>
            <a:endParaRPr lang="en-US"/>
          </a:p>
        </p:txBody>
      </p:sp>
      <p:sp>
        <p:nvSpPr>
          <p:cNvPr id="10" name="Content Placeholder 19"/>
          <p:cNvSpPr>
            <a:spLocks noGrp="1"/>
          </p:cNvSpPr>
          <p:nvPr>
            <p:ph sz="quarter" idx="14" hasCustomPrompt="1"/>
          </p:nvPr>
        </p:nvSpPr>
        <p:spPr>
          <a:xfrm>
            <a:off x="6756400" y="6310423"/>
            <a:ext cx="4485341" cy="319431"/>
          </a:xfrm>
          <a:prstGeom prst="rect">
            <a:avLst/>
          </a:prstGeom>
        </p:spPr>
        <p:txBody>
          <a:bodyPr lIns="0" tIns="0" rIns="0" bIns="0"/>
          <a:lstStyle>
            <a:lvl1pPr marL="0" indent="0">
              <a:buNone/>
              <a:defRPr sz="1600" b="0">
                <a:solidFill>
                  <a:srgbClr val="0070C0"/>
                </a:solidFill>
                <a:latin typeface="Arial" charset="0"/>
                <a:ea typeface="Arial" charset="0"/>
                <a:cs typeface="Arial" charset="0"/>
              </a:defRPr>
            </a:lvl1pPr>
            <a:lvl2pPr>
              <a:defRPr sz="1800">
                <a:solidFill>
                  <a:srgbClr val="0070C0"/>
                </a:solidFill>
                <a:latin typeface="Arial" charset="0"/>
                <a:ea typeface="Arial" charset="0"/>
                <a:cs typeface="Arial" charset="0"/>
              </a:defRPr>
            </a:lvl2pPr>
            <a:lvl3pPr>
              <a:defRPr sz="1800">
                <a:solidFill>
                  <a:srgbClr val="0070C0"/>
                </a:solidFill>
                <a:latin typeface="Arial" charset="0"/>
                <a:ea typeface="Arial" charset="0"/>
                <a:cs typeface="Arial" charset="0"/>
              </a:defRPr>
            </a:lvl3pPr>
            <a:lvl4pPr>
              <a:defRPr sz="1800">
                <a:solidFill>
                  <a:srgbClr val="0070C0"/>
                </a:solidFill>
                <a:latin typeface="Arial" charset="0"/>
                <a:ea typeface="Arial" charset="0"/>
                <a:cs typeface="Arial" charset="0"/>
              </a:defRPr>
            </a:lvl4pPr>
            <a:lvl5pPr>
              <a:defRPr sz="1800">
                <a:solidFill>
                  <a:srgbClr val="0070C0"/>
                </a:solidFill>
                <a:latin typeface="Arial" charset="0"/>
                <a:ea typeface="Arial" charset="0"/>
                <a:cs typeface="Arial" charset="0"/>
              </a:defRPr>
            </a:lvl5pPr>
          </a:lstStyle>
          <a:p>
            <a:r>
              <a:rPr lang="en-US" sz="1600">
                <a:solidFill>
                  <a:srgbClr val="0070AD"/>
                </a:solidFill>
                <a:latin typeface="Arial" charset="0"/>
                <a:ea typeface="Arial" charset="0"/>
                <a:cs typeface="Arial" charset="0"/>
              </a:rPr>
              <a:t>Title of your presentation</a:t>
            </a:r>
          </a:p>
        </p:txBody>
      </p:sp>
      <p:sp>
        <p:nvSpPr>
          <p:cNvPr id="11" name="Rectangle 10"/>
          <p:cNvSpPr/>
          <p:nvPr userDrawn="1"/>
        </p:nvSpPr>
        <p:spPr>
          <a:xfrm>
            <a:off x="11504277" y="6262543"/>
            <a:ext cx="436337" cy="338554"/>
          </a:xfrm>
          <a:prstGeom prst="rect">
            <a:avLst/>
          </a:prstGeom>
        </p:spPr>
        <p:txBody>
          <a:bodyPr wrap="none">
            <a:spAutoFit/>
          </a:bodyPr>
          <a:lstStyle/>
          <a:p>
            <a:pPr algn="r"/>
            <a:fld id="{1AD08E07-D956-8D48-8346-99A336203F3B}" type="slidenum">
              <a:rPr lang="en-US" sz="1600" b="1">
                <a:solidFill>
                  <a:srgbClr val="0070AD"/>
                </a:solidFill>
              </a:rPr>
              <a:pPr algn="r"/>
              <a:t>‹#›</a:t>
            </a:fld>
            <a:endParaRPr lang="en-US" sz="1600"/>
          </a:p>
        </p:txBody>
      </p:sp>
      <p:cxnSp>
        <p:nvCxnSpPr>
          <p:cNvPr id="8" name="Straight Connector 7"/>
          <p:cNvCxnSpPr/>
          <p:nvPr userDrawn="1"/>
        </p:nvCxnSpPr>
        <p:spPr>
          <a:xfrm>
            <a:off x="0" y="6023998"/>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73249" y="183999"/>
            <a:ext cx="890657" cy="890657"/>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and text slide">
    <p:spTree>
      <p:nvGrpSpPr>
        <p:cNvPr id="1" name=""/>
        <p:cNvGrpSpPr/>
        <p:nvPr/>
      </p:nvGrpSpPr>
      <p:grpSpPr>
        <a:xfrm>
          <a:off x="0" y="0"/>
          <a:ext cx="0" cy="0"/>
          <a:chOff x="0" y="0"/>
          <a:chExt cx="0" cy="0"/>
        </a:xfrm>
      </p:grpSpPr>
      <p:sp>
        <p:nvSpPr>
          <p:cNvPr id="11" name="Picture Placeholder 10"/>
          <p:cNvSpPr>
            <a:spLocks noGrp="1"/>
          </p:cNvSpPr>
          <p:nvPr>
            <p:ph type="pic" sz="quarter" idx="10" hasCustomPrompt="1"/>
          </p:nvPr>
        </p:nvSpPr>
        <p:spPr>
          <a:xfrm>
            <a:off x="6218" y="0"/>
            <a:ext cx="5622925" cy="6023998"/>
          </a:xfrm>
          <a:prstGeom prst="rect">
            <a:avLst/>
          </a:prstGeom>
        </p:spPr>
        <p:txBody>
          <a:bodyPr/>
          <a:lstStyle>
            <a:lvl1pPr marL="0" indent="0">
              <a:buNone/>
              <a:defRPr sz="1000" baseline="0">
                <a:solidFill>
                  <a:schemeClr val="bg1">
                    <a:lumMod val="50000"/>
                  </a:schemeClr>
                </a:solidFill>
              </a:defRPr>
            </a:lvl1pPr>
          </a:lstStyle>
          <a:p>
            <a:r>
              <a:rPr lang="en-US"/>
              <a:t>Square picture placeholder box.</a:t>
            </a:r>
            <a:br>
              <a:rPr lang="en-US"/>
            </a:br>
            <a:r>
              <a:rPr lang="en-US"/>
              <a:t>Place picture in this box. Either drag it onto the picture box or click the icon in the centre of the image. </a:t>
            </a:r>
            <a:br>
              <a:rPr lang="en-US"/>
            </a:br>
            <a:r>
              <a:rPr lang="en-US"/>
              <a:t>Make sure it bleeds all round (no white space) and do not distort the image to fit. </a:t>
            </a:r>
            <a:br>
              <a:rPr lang="en-US"/>
            </a:br>
            <a:r>
              <a:rPr lang="en-US"/>
              <a:t>Note this text will disappear when the image is placed in this box. </a:t>
            </a:r>
            <a:br>
              <a:rPr lang="en-US"/>
            </a:br>
            <a:endParaRPr lang="en-US"/>
          </a:p>
        </p:txBody>
      </p:sp>
      <p:sp>
        <p:nvSpPr>
          <p:cNvPr id="12" name="Content Placeholder 15"/>
          <p:cNvSpPr>
            <a:spLocks noGrp="1"/>
          </p:cNvSpPr>
          <p:nvPr>
            <p:ph sz="quarter" idx="11" hasCustomPrompt="1"/>
          </p:nvPr>
        </p:nvSpPr>
        <p:spPr>
          <a:xfrm>
            <a:off x="307497" y="6290997"/>
            <a:ext cx="4983162" cy="387350"/>
          </a:xfrm>
          <a:prstGeom prst="rect">
            <a:avLst/>
          </a:prstGeom>
        </p:spPr>
        <p:txBody>
          <a:bodyPr lIns="0" tIns="0" rIns="0" bIns="0"/>
          <a:lstStyle>
            <a:lvl1pPr marL="0" indent="0">
              <a:buNone/>
              <a:defRPr sz="1800" b="1" i="0">
                <a:latin typeface="Arial" charset="0"/>
                <a:ea typeface="Arial" charset="0"/>
                <a:cs typeface="Arial" charset="0"/>
              </a:defRPr>
            </a:lvl1pPr>
          </a:lstStyle>
          <a:p>
            <a:pPr lvl="0"/>
            <a:r>
              <a:rPr lang="en-US"/>
              <a:t>Add sub-heading here if needed</a:t>
            </a:r>
          </a:p>
        </p:txBody>
      </p:sp>
      <p:sp>
        <p:nvSpPr>
          <p:cNvPr id="16" name="Content Placeholder 15"/>
          <p:cNvSpPr>
            <a:spLocks noGrp="1"/>
          </p:cNvSpPr>
          <p:nvPr>
            <p:ph sz="quarter" idx="16" hasCustomPrompt="1"/>
          </p:nvPr>
        </p:nvSpPr>
        <p:spPr>
          <a:xfrm>
            <a:off x="6704448" y="317025"/>
            <a:ext cx="3996063" cy="5468429"/>
          </a:xfrm>
          <a:prstGeom prst="rect">
            <a:avLst/>
          </a:prstGeom>
        </p:spPr>
        <p:txBody>
          <a:bodyPr lIns="0" tIns="0" rIns="0" bIns="0"/>
          <a:lstStyle>
            <a:lvl1pPr marL="0" indent="0">
              <a:lnSpc>
                <a:spcPct val="100000"/>
              </a:lnSpc>
              <a:spcAft>
                <a:spcPts val="1000"/>
              </a:spcAft>
              <a:buNone/>
              <a:defRPr sz="2400" b="1" baseline="0"/>
            </a:lvl1pPr>
            <a:lvl2pPr marL="14288" indent="0" algn="l">
              <a:lnSpc>
                <a:spcPct val="100000"/>
              </a:lnSpc>
              <a:spcAft>
                <a:spcPts val="600"/>
              </a:spcAft>
              <a:buNone/>
              <a:tabLst/>
              <a:defRPr sz="2000" baseline="0"/>
            </a:lvl2pPr>
            <a:lvl3pPr marL="404813" marR="0" indent="-219075" algn="l" defTabSz="914400" rtl="0" eaLnBrk="1" fontAlgn="auto" latinLnBrk="0" hangingPunct="1">
              <a:lnSpc>
                <a:spcPct val="90000"/>
              </a:lnSpc>
              <a:spcBef>
                <a:spcPts val="500"/>
              </a:spcBef>
              <a:spcAft>
                <a:spcPts val="0"/>
              </a:spcAft>
              <a:buClrTx/>
              <a:buSzTx/>
              <a:buFont typeface="Arial" charset="0"/>
              <a:buChar char="•"/>
              <a:tabLst/>
              <a:defRPr sz="2000"/>
            </a:lvl3pPr>
            <a:lvl4pPr marL="711200" marR="0" indent="-263525" algn="l" defTabSz="914400" rtl="0" eaLnBrk="1" fontAlgn="auto" latinLnBrk="0" hangingPunct="1">
              <a:lnSpc>
                <a:spcPct val="90000"/>
              </a:lnSpc>
              <a:spcBef>
                <a:spcPts val="500"/>
              </a:spcBef>
              <a:spcAft>
                <a:spcPts val="0"/>
              </a:spcAft>
              <a:buClrTx/>
              <a:buSzTx/>
              <a:buFont typeface="Arial" charset="0"/>
              <a:buChar char="•"/>
              <a:tabLst/>
              <a:defRPr sz="2000"/>
            </a:lvl4pPr>
            <a:lvl5pPr marL="1828800" indent="0">
              <a:buNone/>
              <a:defRPr/>
            </a:lvl5pPr>
          </a:lstStyle>
          <a:p>
            <a:pPr lvl="0"/>
            <a:r>
              <a:rPr lang="en-US"/>
              <a:t>Headings are Arial Bold 24pt (level 1)</a:t>
            </a:r>
          </a:p>
          <a:p>
            <a:pPr lvl="1"/>
            <a:r>
              <a:rPr lang="en-US"/>
              <a:t>Arial body copy 20pt (level 2)</a:t>
            </a:r>
          </a:p>
          <a:p>
            <a:pPr marL="404813" marR="0" lvl="2" indent="-219075" algn="l" defTabSz="914400" rtl="0" eaLnBrk="1" fontAlgn="auto" latinLnBrk="0" hangingPunct="1">
              <a:lnSpc>
                <a:spcPct val="90000"/>
              </a:lnSpc>
              <a:spcBef>
                <a:spcPts val="500"/>
              </a:spcBef>
              <a:spcAft>
                <a:spcPts val="0"/>
              </a:spcAft>
              <a:buClrTx/>
              <a:buSzTx/>
              <a:buFont typeface="Arial" charset="0"/>
              <a:buChar char="•"/>
              <a:tabLst/>
              <a:defRPr/>
            </a:pPr>
            <a:r>
              <a:rPr lang="en-US"/>
              <a:t>indented text (level 3)</a:t>
            </a:r>
          </a:p>
          <a:p>
            <a:pPr marL="711200" marR="0" lvl="3" indent="-263525" algn="l" defTabSz="914400" rtl="0" eaLnBrk="1" fontAlgn="auto" latinLnBrk="0" hangingPunct="1">
              <a:lnSpc>
                <a:spcPct val="90000"/>
              </a:lnSpc>
              <a:spcBef>
                <a:spcPts val="500"/>
              </a:spcBef>
              <a:spcAft>
                <a:spcPts val="0"/>
              </a:spcAft>
              <a:buClrTx/>
              <a:buSzTx/>
              <a:buFont typeface="Arial" charset="0"/>
              <a:buChar char="•"/>
              <a:tabLst/>
              <a:defRPr/>
            </a:pPr>
            <a:r>
              <a:rPr lang="en-US"/>
              <a:t>double indented text (level 4)</a:t>
            </a:r>
          </a:p>
        </p:txBody>
      </p:sp>
      <p:sp>
        <p:nvSpPr>
          <p:cNvPr id="10" name="Content Placeholder 19"/>
          <p:cNvSpPr>
            <a:spLocks noGrp="1"/>
          </p:cNvSpPr>
          <p:nvPr>
            <p:ph sz="quarter" idx="14" hasCustomPrompt="1"/>
          </p:nvPr>
        </p:nvSpPr>
        <p:spPr>
          <a:xfrm>
            <a:off x="6756400" y="6310423"/>
            <a:ext cx="4485341" cy="319431"/>
          </a:xfrm>
          <a:prstGeom prst="rect">
            <a:avLst/>
          </a:prstGeom>
        </p:spPr>
        <p:txBody>
          <a:bodyPr lIns="0" tIns="0" rIns="0" bIns="0"/>
          <a:lstStyle>
            <a:lvl1pPr marL="0" indent="0">
              <a:buNone/>
              <a:defRPr sz="1600" b="0">
                <a:solidFill>
                  <a:srgbClr val="0070AD"/>
                </a:solidFill>
                <a:latin typeface="Arial" charset="0"/>
                <a:ea typeface="Arial" charset="0"/>
                <a:cs typeface="Arial" charset="0"/>
              </a:defRPr>
            </a:lvl1pPr>
            <a:lvl2pPr>
              <a:defRPr sz="1800">
                <a:solidFill>
                  <a:srgbClr val="0070C0"/>
                </a:solidFill>
                <a:latin typeface="Arial" charset="0"/>
                <a:ea typeface="Arial" charset="0"/>
                <a:cs typeface="Arial" charset="0"/>
              </a:defRPr>
            </a:lvl2pPr>
            <a:lvl3pPr>
              <a:defRPr sz="1800">
                <a:solidFill>
                  <a:srgbClr val="0070C0"/>
                </a:solidFill>
                <a:latin typeface="Arial" charset="0"/>
                <a:ea typeface="Arial" charset="0"/>
                <a:cs typeface="Arial" charset="0"/>
              </a:defRPr>
            </a:lvl3pPr>
            <a:lvl4pPr>
              <a:defRPr sz="1800">
                <a:solidFill>
                  <a:srgbClr val="0070C0"/>
                </a:solidFill>
                <a:latin typeface="Arial" charset="0"/>
                <a:ea typeface="Arial" charset="0"/>
                <a:cs typeface="Arial" charset="0"/>
              </a:defRPr>
            </a:lvl4pPr>
            <a:lvl5pPr>
              <a:defRPr sz="1800">
                <a:solidFill>
                  <a:srgbClr val="0070C0"/>
                </a:solidFill>
                <a:latin typeface="Arial" charset="0"/>
                <a:ea typeface="Arial" charset="0"/>
                <a:cs typeface="Arial" charset="0"/>
              </a:defRPr>
            </a:lvl5pPr>
          </a:lstStyle>
          <a:p>
            <a:r>
              <a:rPr lang="en-US" sz="1600">
                <a:solidFill>
                  <a:srgbClr val="0070AD"/>
                </a:solidFill>
                <a:latin typeface="Arial" charset="0"/>
                <a:ea typeface="Arial" charset="0"/>
                <a:cs typeface="Arial" charset="0"/>
              </a:rPr>
              <a:t>Title of your presentation</a:t>
            </a:r>
          </a:p>
        </p:txBody>
      </p:sp>
      <p:sp>
        <p:nvSpPr>
          <p:cNvPr id="15" name="Rectangle 14"/>
          <p:cNvSpPr/>
          <p:nvPr userDrawn="1"/>
        </p:nvSpPr>
        <p:spPr>
          <a:xfrm>
            <a:off x="11504277" y="6262543"/>
            <a:ext cx="436337" cy="338554"/>
          </a:xfrm>
          <a:prstGeom prst="rect">
            <a:avLst/>
          </a:prstGeom>
        </p:spPr>
        <p:txBody>
          <a:bodyPr wrap="none">
            <a:spAutoFit/>
          </a:bodyPr>
          <a:lstStyle/>
          <a:p>
            <a:pPr algn="r"/>
            <a:fld id="{1AD08E07-D956-8D48-8346-99A336203F3B}" type="slidenum">
              <a:rPr lang="en-US" sz="1600" b="1">
                <a:solidFill>
                  <a:srgbClr val="0070AD"/>
                </a:solidFill>
              </a:rPr>
              <a:pPr algn="r"/>
              <a:t>‹#›</a:t>
            </a:fld>
            <a:endParaRPr lang="en-US" sz="1600"/>
          </a:p>
        </p:txBody>
      </p:sp>
      <p:cxnSp>
        <p:nvCxnSpPr>
          <p:cNvPr id="13" name="Straight Connector 12"/>
          <p:cNvCxnSpPr/>
          <p:nvPr userDrawn="1"/>
        </p:nvCxnSpPr>
        <p:spPr>
          <a:xfrm>
            <a:off x="0" y="6023998"/>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73249" y="183999"/>
            <a:ext cx="890657" cy="890657"/>
          </a:xfrm>
          <a:prstGeom prst="rect">
            <a:avLst/>
          </a:prstGeom>
        </p:spPr>
      </p:pic>
    </p:spTree>
    <p:extLst>
      <p:ext uri="{BB962C8B-B14F-4D97-AF65-F5344CB8AC3E}">
        <p14:creationId xmlns:p14="http://schemas.microsoft.com/office/powerpoint/2010/main" val="1084702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ny Questions slide">
    <p:spTree>
      <p:nvGrpSpPr>
        <p:cNvPr id="1" name=""/>
        <p:cNvGrpSpPr/>
        <p:nvPr/>
      </p:nvGrpSpPr>
      <p:grpSpPr>
        <a:xfrm>
          <a:off x="0" y="0"/>
          <a:ext cx="0" cy="0"/>
          <a:chOff x="0" y="0"/>
          <a:chExt cx="0" cy="0"/>
        </a:xfrm>
      </p:grpSpPr>
      <p:sp>
        <p:nvSpPr>
          <p:cNvPr id="8" name="Rectangle 7"/>
          <p:cNvSpPr/>
          <p:nvPr userDrawn="1"/>
        </p:nvSpPr>
        <p:spPr>
          <a:xfrm>
            <a:off x="0" y="0"/>
            <a:ext cx="12192000" cy="6023998"/>
          </a:xfrm>
          <a:prstGeom prst="rect">
            <a:avLst/>
          </a:prstGeom>
          <a:solidFill>
            <a:srgbClr val="E7EF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userDrawn="1"/>
        </p:nvSpPr>
        <p:spPr>
          <a:xfrm>
            <a:off x="307497" y="246900"/>
            <a:ext cx="9840550" cy="1107996"/>
          </a:xfrm>
          <a:prstGeom prst="rect">
            <a:avLst/>
          </a:prstGeom>
          <a:noFill/>
        </p:spPr>
        <p:txBody>
          <a:bodyPr wrap="square" lIns="0" tIns="0" rIns="0" bIns="0" rtlCol="0">
            <a:spAutoFit/>
          </a:bodyPr>
          <a:lstStyle/>
          <a:p>
            <a:pPr lvl="0"/>
            <a:r>
              <a:rPr lang="en-US" sz="7200" b="1"/>
              <a:t>Any questions?</a:t>
            </a:r>
          </a:p>
        </p:txBody>
      </p:sp>
      <p:sp>
        <p:nvSpPr>
          <p:cNvPr id="11" name="TextBox 10"/>
          <p:cNvSpPr txBox="1"/>
          <p:nvPr userDrawn="1"/>
        </p:nvSpPr>
        <p:spPr>
          <a:xfrm>
            <a:off x="307497" y="6262543"/>
            <a:ext cx="3896950" cy="276999"/>
          </a:xfrm>
          <a:prstGeom prst="rect">
            <a:avLst/>
          </a:prstGeom>
          <a:noFill/>
        </p:spPr>
        <p:txBody>
          <a:bodyPr wrap="square" lIns="0" tIns="0" rIns="0" bIns="0" rtlCol="0">
            <a:spAutoFit/>
          </a:bodyPr>
          <a:lstStyle/>
          <a:p>
            <a:pPr lvl="0"/>
            <a:r>
              <a:rPr lang="en-US" sz="1800" b="1"/>
              <a:t>Conclusion</a:t>
            </a:r>
          </a:p>
        </p:txBody>
      </p:sp>
      <p:sp>
        <p:nvSpPr>
          <p:cNvPr id="9" name="Content Placeholder 19"/>
          <p:cNvSpPr>
            <a:spLocks noGrp="1"/>
          </p:cNvSpPr>
          <p:nvPr>
            <p:ph sz="quarter" idx="14" hasCustomPrompt="1"/>
          </p:nvPr>
        </p:nvSpPr>
        <p:spPr>
          <a:xfrm>
            <a:off x="6756400" y="6310423"/>
            <a:ext cx="4485341" cy="319431"/>
          </a:xfrm>
          <a:prstGeom prst="rect">
            <a:avLst/>
          </a:prstGeom>
        </p:spPr>
        <p:txBody>
          <a:bodyPr lIns="0" tIns="0" rIns="0" bIns="0"/>
          <a:lstStyle>
            <a:lvl1pPr marL="0" indent="0">
              <a:buNone/>
              <a:defRPr sz="1600" b="0">
                <a:solidFill>
                  <a:srgbClr val="0070C0"/>
                </a:solidFill>
                <a:latin typeface="Arial" charset="0"/>
                <a:ea typeface="Arial" charset="0"/>
                <a:cs typeface="Arial" charset="0"/>
              </a:defRPr>
            </a:lvl1pPr>
            <a:lvl2pPr>
              <a:defRPr sz="1800">
                <a:solidFill>
                  <a:srgbClr val="0070C0"/>
                </a:solidFill>
                <a:latin typeface="Arial" charset="0"/>
                <a:ea typeface="Arial" charset="0"/>
                <a:cs typeface="Arial" charset="0"/>
              </a:defRPr>
            </a:lvl2pPr>
            <a:lvl3pPr>
              <a:defRPr sz="1800">
                <a:solidFill>
                  <a:srgbClr val="0070C0"/>
                </a:solidFill>
                <a:latin typeface="Arial" charset="0"/>
                <a:ea typeface="Arial" charset="0"/>
                <a:cs typeface="Arial" charset="0"/>
              </a:defRPr>
            </a:lvl3pPr>
            <a:lvl4pPr>
              <a:defRPr sz="1800">
                <a:solidFill>
                  <a:srgbClr val="0070C0"/>
                </a:solidFill>
                <a:latin typeface="Arial" charset="0"/>
                <a:ea typeface="Arial" charset="0"/>
                <a:cs typeface="Arial" charset="0"/>
              </a:defRPr>
            </a:lvl4pPr>
            <a:lvl5pPr>
              <a:defRPr sz="1800">
                <a:solidFill>
                  <a:srgbClr val="0070C0"/>
                </a:solidFill>
                <a:latin typeface="Arial" charset="0"/>
                <a:ea typeface="Arial" charset="0"/>
                <a:cs typeface="Arial" charset="0"/>
              </a:defRPr>
            </a:lvl5pPr>
          </a:lstStyle>
          <a:p>
            <a:r>
              <a:rPr lang="en-US" sz="1600">
                <a:solidFill>
                  <a:srgbClr val="0070AD"/>
                </a:solidFill>
                <a:latin typeface="Arial" charset="0"/>
                <a:ea typeface="Arial" charset="0"/>
                <a:cs typeface="Arial" charset="0"/>
              </a:rPr>
              <a:t>Title of your presentation</a:t>
            </a:r>
          </a:p>
        </p:txBody>
      </p:sp>
      <p:sp>
        <p:nvSpPr>
          <p:cNvPr id="14" name="Rectangle 13"/>
          <p:cNvSpPr/>
          <p:nvPr userDrawn="1"/>
        </p:nvSpPr>
        <p:spPr>
          <a:xfrm>
            <a:off x="11504277" y="6262543"/>
            <a:ext cx="436337" cy="338554"/>
          </a:xfrm>
          <a:prstGeom prst="rect">
            <a:avLst/>
          </a:prstGeom>
        </p:spPr>
        <p:txBody>
          <a:bodyPr wrap="none">
            <a:spAutoFit/>
          </a:bodyPr>
          <a:lstStyle/>
          <a:p>
            <a:pPr algn="r"/>
            <a:fld id="{1AD08E07-D956-8D48-8346-99A336203F3B}" type="slidenum">
              <a:rPr lang="en-US" sz="1600" b="1">
                <a:solidFill>
                  <a:srgbClr val="0070AD"/>
                </a:solidFill>
              </a:rPr>
              <a:pPr algn="r"/>
              <a:t>‹#›</a:t>
            </a:fld>
            <a:endParaRPr lang="en-US" sz="1600"/>
          </a:p>
        </p:txBody>
      </p:sp>
      <p:cxnSp>
        <p:nvCxnSpPr>
          <p:cNvPr id="13" name="Straight Connector 12"/>
          <p:cNvCxnSpPr/>
          <p:nvPr userDrawn="1"/>
        </p:nvCxnSpPr>
        <p:spPr>
          <a:xfrm>
            <a:off x="0" y="6023998"/>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73249" y="183999"/>
            <a:ext cx="890657" cy="890657"/>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act details slide">
    <p:spTree>
      <p:nvGrpSpPr>
        <p:cNvPr id="1" name=""/>
        <p:cNvGrpSpPr/>
        <p:nvPr/>
      </p:nvGrpSpPr>
      <p:grpSpPr>
        <a:xfrm>
          <a:off x="0" y="0"/>
          <a:ext cx="0" cy="0"/>
          <a:chOff x="0" y="0"/>
          <a:chExt cx="0" cy="0"/>
        </a:xfrm>
      </p:grpSpPr>
      <p:sp>
        <p:nvSpPr>
          <p:cNvPr id="8" name="Rectangle 7"/>
          <p:cNvSpPr/>
          <p:nvPr userDrawn="1"/>
        </p:nvSpPr>
        <p:spPr>
          <a:xfrm>
            <a:off x="0" y="0"/>
            <a:ext cx="12192000" cy="6023998"/>
          </a:xfrm>
          <a:prstGeom prst="rect">
            <a:avLst/>
          </a:prstGeom>
          <a:solidFill>
            <a:srgbClr val="E7EF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userDrawn="1"/>
        </p:nvSpPr>
        <p:spPr>
          <a:xfrm>
            <a:off x="307497" y="6262543"/>
            <a:ext cx="3896950" cy="276999"/>
          </a:xfrm>
          <a:prstGeom prst="rect">
            <a:avLst/>
          </a:prstGeom>
          <a:noFill/>
        </p:spPr>
        <p:txBody>
          <a:bodyPr wrap="square" lIns="0" tIns="0" rIns="0" bIns="0" rtlCol="0">
            <a:spAutoFit/>
          </a:bodyPr>
          <a:lstStyle/>
          <a:p>
            <a:pPr lvl="0"/>
            <a:r>
              <a:rPr lang="en-US" sz="1800" b="1"/>
              <a:t>Contact details</a:t>
            </a:r>
          </a:p>
        </p:txBody>
      </p:sp>
      <p:sp>
        <p:nvSpPr>
          <p:cNvPr id="9" name="Content Placeholder 19"/>
          <p:cNvSpPr>
            <a:spLocks noGrp="1"/>
          </p:cNvSpPr>
          <p:nvPr>
            <p:ph sz="quarter" idx="14" hasCustomPrompt="1"/>
          </p:nvPr>
        </p:nvSpPr>
        <p:spPr>
          <a:xfrm>
            <a:off x="6756400" y="6310423"/>
            <a:ext cx="4485341" cy="319431"/>
          </a:xfrm>
          <a:prstGeom prst="rect">
            <a:avLst/>
          </a:prstGeom>
        </p:spPr>
        <p:txBody>
          <a:bodyPr lIns="0" tIns="0" rIns="0" bIns="0"/>
          <a:lstStyle>
            <a:lvl1pPr marL="0" marR="0" indent="0" algn="l" defTabSz="914400" rtl="0" eaLnBrk="1" fontAlgn="auto" latinLnBrk="0" hangingPunct="1">
              <a:lnSpc>
                <a:spcPct val="90000"/>
              </a:lnSpc>
              <a:spcBef>
                <a:spcPts val="1000"/>
              </a:spcBef>
              <a:spcAft>
                <a:spcPts val="0"/>
              </a:spcAft>
              <a:buClrTx/>
              <a:buSzTx/>
              <a:buFont typeface="Arial"/>
              <a:buNone/>
              <a:tabLst/>
              <a:defRPr sz="1600" b="0">
                <a:solidFill>
                  <a:srgbClr val="0070C0"/>
                </a:solidFill>
                <a:latin typeface="Arial" charset="0"/>
                <a:ea typeface="Arial" charset="0"/>
                <a:cs typeface="Arial" charset="0"/>
              </a:defRPr>
            </a:lvl1pPr>
            <a:lvl2pPr>
              <a:defRPr sz="1800">
                <a:solidFill>
                  <a:srgbClr val="0070C0"/>
                </a:solidFill>
                <a:latin typeface="Arial" charset="0"/>
                <a:ea typeface="Arial" charset="0"/>
                <a:cs typeface="Arial" charset="0"/>
              </a:defRPr>
            </a:lvl2pPr>
            <a:lvl3pPr>
              <a:defRPr sz="1800">
                <a:solidFill>
                  <a:srgbClr val="0070C0"/>
                </a:solidFill>
                <a:latin typeface="Arial" charset="0"/>
                <a:ea typeface="Arial" charset="0"/>
                <a:cs typeface="Arial" charset="0"/>
              </a:defRPr>
            </a:lvl3pPr>
            <a:lvl4pPr>
              <a:defRPr sz="1800">
                <a:solidFill>
                  <a:srgbClr val="0070C0"/>
                </a:solidFill>
                <a:latin typeface="Arial" charset="0"/>
                <a:ea typeface="Arial" charset="0"/>
                <a:cs typeface="Arial" charset="0"/>
              </a:defRPr>
            </a:lvl4pPr>
            <a:lvl5pPr>
              <a:defRPr sz="1800">
                <a:solidFill>
                  <a:srgbClr val="0070C0"/>
                </a:solidFill>
                <a:latin typeface="Arial" charset="0"/>
                <a:ea typeface="Arial" charset="0"/>
                <a:cs typeface="Arial" charset="0"/>
              </a:defRPr>
            </a:lvl5pPr>
          </a:lstStyle>
          <a:p>
            <a:r>
              <a:rPr lang="en-US" sz="1600">
                <a:solidFill>
                  <a:srgbClr val="0070AD"/>
                </a:solidFill>
                <a:latin typeface="Arial" charset="0"/>
                <a:ea typeface="Arial" charset="0"/>
                <a:cs typeface="Arial" charset="0"/>
              </a:rPr>
              <a:t>Title of your presentation</a:t>
            </a:r>
          </a:p>
        </p:txBody>
      </p:sp>
      <p:sp>
        <p:nvSpPr>
          <p:cNvPr id="2" name="Rectangle 1"/>
          <p:cNvSpPr/>
          <p:nvPr userDrawn="1"/>
        </p:nvSpPr>
        <p:spPr>
          <a:xfrm>
            <a:off x="11504277" y="6262543"/>
            <a:ext cx="436337" cy="338554"/>
          </a:xfrm>
          <a:prstGeom prst="rect">
            <a:avLst/>
          </a:prstGeom>
        </p:spPr>
        <p:txBody>
          <a:bodyPr wrap="none">
            <a:spAutoFit/>
          </a:bodyPr>
          <a:lstStyle/>
          <a:p>
            <a:pPr algn="r"/>
            <a:fld id="{1AD08E07-D956-8D48-8346-99A336203F3B}" type="slidenum">
              <a:rPr lang="en-US" sz="1600" b="1">
                <a:solidFill>
                  <a:srgbClr val="0070AD"/>
                </a:solidFill>
              </a:rPr>
              <a:pPr algn="r"/>
              <a:t>‹#›</a:t>
            </a:fld>
            <a:endParaRPr lang="en-US" sz="1600"/>
          </a:p>
        </p:txBody>
      </p:sp>
      <p:cxnSp>
        <p:nvCxnSpPr>
          <p:cNvPr id="13" name="Straight Connector 12"/>
          <p:cNvCxnSpPr/>
          <p:nvPr userDrawn="1"/>
        </p:nvCxnSpPr>
        <p:spPr>
          <a:xfrm>
            <a:off x="0" y="6023998"/>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73249" y="183999"/>
            <a:ext cx="890657" cy="890657"/>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pics and text slide">
    <p:spTree>
      <p:nvGrpSpPr>
        <p:cNvPr id="1" name=""/>
        <p:cNvGrpSpPr/>
        <p:nvPr/>
      </p:nvGrpSpPr>
      <p:grpSpPr>
        <a:xfrm>
          <a:off x="0" y="0"/>
          <a:ext cx="0" cy="0"/>
          <a:chOff x="0" y="0"/>
          <a:chExt cx="0" cy="0"/>
        </a:xfrm>
      </p:grpSpPr>
      <p:sp>
        <p:nvSpPr>
          <p:cNvPr id="11" name="Picture Placeholder 10"/>
          <p:cNvSpPr>
            <a:spLocks noGrp="1"/>
          </p:cNvSpPr>
          <p:nvPr>
            <p:ph type="pic" sz="quarter" idx="10" hasCustomPrompt="1"/>
          </p:nvPr>
        </p:nvSpPr>
        <p:spPr>
          <a:xfrm>
            <a:off x="0" y="0"/>
            <a:ext cx="5622925" cy="6023998"/>
          </a:xfrm>
          <a:prstGeom prst="rect">
            <a:avLst/>
          </a:prstGeom>
        </p:spPr>
        <p:txBody>
          <a:bodyPr/>
          <a:lstStyle>
            <a:lvl1pPr marL="0" indent="0">
              <a:buNone/>
              <a:defRPr sz="1000">
                <a:solidFill>
                  <a:schemeClr val="bg1">
                    <a:lumMod val="50000"/>
                  </a:schemeClr>
                </a:solidFill>
              </a:defRPr>
            </a:lvl1pPr>
          </a:lstStyle>
          <a:p>
            <a:r>
              <a:rPr lang="en-US"/>
              <a:t>Square picture placeholder box.</a:t>
            </a:r>
            <a:br>
              <a:rPr lang="en-US"/>
            </a:br>
            <a:r>
              <a:rPr lang="en-US"/>
              <a:t>Place picture in this box. Either drag it onto the picture box or click the icon in the centre of the image. </a:t>
            </a:r>
            <a:br>
              <a:rPr lang="en-US"/>
            </a:br>
            <a:r>
              <a:rPr lang="en-US"/>
              <a:t>Make sure it bleeds all round (no white space) and do not distort the image to fit. </a:t>
            </a:r>
            <a:br>
              <a:rPr lang="en-US"/>
            </a:br>
            <a:r>
              <a:rPr lang="en-US"/>
              <a:t>Note this text will disappear when the image is placed in this box. </a:t>
            </a:r>
            <a:br>
              <a:rPr lang="en-US"/>
            </a:br>
            <a:endParaRPr lang="en-US"/>
          </a:p>
        </p:txBody>
      </p:sp>
      <p:sp>
        <p:nvSpPr>
          <p:cNvPr id="12" name="Content Placeholder 15"/>
          <p:cNvSpPr>
            <a:spLocks noGrp="1"/>
          </p:cNvSpPr>
          <p:nvPr>
            <p:ph sz="quarter" idx="11" hasCustomPrompt="1"/>
          </p:nvPr>
        </p:nvSpPr>
        <p:spPr>
          <a:xfrm>
            <a:off x="307497" y="6290997"/>
            <a:ext cx="4983162" cy="387350"/>
          </a:xfrm>
          <a:prstGeom prst="rect">
            <a:avLst/>
          </a:prstGeom>
        </p:spPr>
        <p:txBody>
          <a:bodyPr lIns="0" tIns="0" rIns="0" bIns="0"/>
          <a:lstStyle>
            <a:lvl1pPr marL="0" indent="0">
              <a:buNone/>
              <a:defRPr sz="1800" b="1" i="0">
                <a:latin typeface="Arial" charset="0"/>
                <a:ea typeface="Arial" charset="0"/>
                <a:cs typeface="Arial" charset="0"/>
              </a:defRPr>
            </a:lvl1pPr>
          </a:lstStyle>
          <a:p>
            <a:pPr lvl="0"/>
            <a:r>
              <a:rPr lang="en-US"/>
              <a:t>Add sub-heading here if needed</a:t>
            </a:r>
          </a:p>
        </p:txBody>
      </p:sp>
      <p:sp>
        <p:nvSpPr>
          <p:cNvPr id="15" name="Picture Placeholder 10"/>
          <p:cNvSpPr>
            <a:spLocks noGrp="1"/>
          </p:cNvSpPr>
          <p:nvPr>
            <p:ph type="pic" sz="quarter" idx="17" hasCustomPrompt="1"/>
          </p:nvPr>
        </p:nvSpPr>
        <p:spPr>
          <a:xfrm>
            <a:off x="5622924" y="3563332"/>
            <a:ext cx="2634955" cy="2460666"/>
          </a:xfrm>
          <a:prstGeom prst="rect">
            <a:avLst/>
          </a:prstGeom>
        </p:spPr>
        <p:txBody>
          <a:bodyPr/>
          <a:lstStyle>
            <a:lvl1pPr marL="0" indent="0">
              <a:buNone/>
              <a:defRPr sz="1000" baseline="0">
                <a:solidFill>
                  <a:schemeClr val="bg1">
                    <a:lumMod val="50000"/>
                  </a:schemeClr>
                </a:solidFill>
              </a:defRPr>
            </a:lvl1pPr>
          </a:lstStyle>
          <a:p>
            <a:r>
              <a:rPr lang="en-US"/>
              <a:t>Small square picture placeholder box. Place picture in this box. </a:t>
            </a:r>
            <a:br>
              <a:rPr lang="en-US"/>
            </a:br>
            <a:r>
              <a:rPr lang="en-US"/>
              <a:t>Either drag it onto the picture box or click the icon in the centre of the image. </a:t>
            </a:r>
            <a:br>
              <a:rPr lang="en-US"/>
            </a:br>
            <a:r>
              <a:rPr lang="en-US"/>
              <a:t>Make sure it bleeds all round (no white space) and do not distort the image to fit. </a:t>
            </a:r>
            <a:br>
              <a:rPr lang="en-US"/>
            </a:br>
            <a:r>
              <a:rPr lang="en-US"/>
              <a:t>Note this text will disappear when the image is placed in this box.</a:t>
            </a:r>
          </a:p>
        </p:txBody>
      </p:sp>
      <p:sp>
        <p:nvSpPr>
          <p:cNvPr id="10" name="Content Placeholder 19"/>
          <p:cNvSpPr>
            <a:spLocks noGrp="1"/>
          </p:cNvSpPr>
          <p:nvPr>
            <p:ph sz="quarter" idx="14" hasCustomPrompt="1"/>
          </p:nvPr>
        </p:nvSpPr>
        <p:spPr>
          <a:xfrm>
            <a:off x="6756400" y="6310423"/>
            <a:ext cx="4485341" cy="319431"/>
          </a:xfrm>
          <a:prstGeom prst="rect">
            <a:avLst/>
          </a:prstGeom>
        </p:spPr>
        <p:txBody>
          <a:bodyPr lIns="0" tIns="0" rIns="0" bIns="0"/>
          <a:lstStyle>
            <a:lvl1pPr marL="0" indent="0">
              <a:buNone/>
              <a:defRPr sz="1600" b="0">
                <a:solidFill>
                  <a:srgbClr val="0070AD"/>
                </a:solidFill>
                <a:latin typeface="Arial" charset="0"/>
                <a:ea typeface="Arial" charset="0"/>
                <a:cs typeface="Arial" charset="0"/>
              </a:defRPr>
            </a:lvl1pPr>
            <a:lvl2pPr>
              <a:defRPr sz="1800">
                <a:solidFill>
                  <a:srgbClr val="0070C0"/>
                </a:solidFill>
                <a:latin typeface="Arial" charset="0"/>
                <a:ea typeface="Arial" charset="0"/>
                <a:cs typeface="Arial" charset="0"/>
              </a:defRPr>
            </a:lvl2pPr>
            <a:lvl3pPr>
              <a:defRPr sz="1800">
                <a:solidFill>
                  <a:srgbClr val="0070C0"/>
                </a:solidFill>
                <a:latin typeface="Arial" charset="0"/>
                <a:ea typeface="Arial" charset="0"/>
                <a:cs typeface="Arial" charset="0"/>
              </a:defRPr>
            </a:lvl3pPr>
            <a:lvl4pPr>
              <a:defRPr sz="1800">
                <a:solidFill>
                  <a:srgbClr val="0070C0"/>
                </a:solidFill>
                <a:latin typeface="Arial" charset="0"/>
                <a:ea typeface="Arial" charset="0"/>
                <a:cs typeface="Arial" charset="0"/>
              </a:defRPr>
            </a:lvl4pPr>
            <a:lvl5pPr>
              <a:defRPr sz="1800">
                <a:solidFill>
                  <a:srgbClr val="0070C0"/>
                </a:solidFill>
                <a:latin typeface="Arial" charset="0"/>
                <a:ea typeface="Arial" charset="0"/>
                <a:cs typeface="Arial" charset="0"/>
              </a:defRPr>
            </a:lvl5pPr>
          </a:lstStyle>
          <a:p>
            <a:r>
              <a:rPr lang="en-US" sz="1600">
                <a:solidFill>
                  <a:srgbClr val="0070AD"/>
                </a:solidFill>
                <a:latin typeface="Arial" charset="0"/>
                <a:ea typeface="Arial" charset="0"/>
                <a:cs typeface="Arial" charset="0"/>
              </a:rPr>
              <a:t>Title of your presentation</a:t>
            </a:r>
          </a:p>
        </p:txBody>
      </p:sp>
      <p:sp>
        <p:nvSpPr>
          <p:cNvPr id="17" name="Rectangle 16"/>
          <p:cNvSpPr/>
          <p:nvPr userDrawn="1"/>
        </p:nvSpPr>
        <p:spPr>
          <a:xfrm>
            <a:off x="11504277" y="6262543"/>
            <a:ext cx="436337" cy="338554"/>
          </a:xfrm>
          <a:prstGeom prst="rect">
            <a:avLst/>
          </a:prstGeom>
        </p:spPr>
        <p:txBody>
          <a:bodyPr wrap="none">
            <a:spAutoFit/>
          </a:bodyPr>
          <a:lstStyle/>
          <a:p>
            <a:pPr algn="r"/>
            <a:fld id="{1AD08E07-D956-8D48-8346-99A336203F3B}" type="slidenum">
              <a:rPr lang="en-US" sz="1600" b="1">
                <a:solidFill>
                  <a:srgbClr val="0070AD"/>
                </a:solidFill>
              </a:rPr>
              <a:pPr algn="r"/>
              <a:t>‹#›</a:t>
            </a:fld>
            <a:endParaRPr lang="en-US" sz="1600"/>
          </a:p>
        </p:txBody>
      </p:sp>
      <p:sp>
        <p:nvSpPr>
          <p:cNvPr id="13" name="Content Placeholder 15"/>
          <p:cNvSpPr>
            <a:spLocks noGrp="1"/>
          </p:cNvSpPr>
          <p:nvPr>
            <p:ph sz="quarter" idx="16" hasCustomPrompt="1"/>
          </p:nvPr>
        </p:nvSpPr>
        <p:spPr>
          <a:xfrm>
            <a:off x="6704448" y="317026"/>
            <a:ext cx="3996063" cy="3095478"/>
          </a:xfrm>
          <a:prstGeom prst="rect">
            <a:avLst/>
          </a:prstGeom>
        </p:spPr>
        <p:txBody>
          <a:bodyPr lIns="0" tIns="0" rIns="0" bIns="0"/>
          <a:lstStyle>
            <a:lvl1pPr marL="0" indent="0">
              <a:lnSpc>
                <a:spcPct val="100000"/>
              </a:lnSpc>
              <a:spcAft>
                <a:spcPts val="1000"/>
              </a:spcAft>
              <a:buNone/>
              <a:defRPr sz="2400" b="1" baseline="0"/>
            </a:lvl1pPr>
            <a:lvl2pPr marL="14288" indent="0" algn="l">
              <a:lnSpc>
                <a:spcPct val="100000"/>
              </a:lnSpc>
              <a:spcAft>
                <a:spcPts val="600"/>
              </a:spcAft>
              <a:buNone/>
              <a:tabLst/>
              <a:defRPr sz="2000" baseline="0"/>
            </a:lvl2pPr>
            <a:lvl3pPr marL="404813" marR="0" indent="-219075" algn="l" defTabSz="914400" rtl="0" eaLnBrk="1" fontAlgn="auto" latinLnBrk="0" hangingPunct="1">
              <a:lnSpc>
                <a:spcPct val="90000"/>
              </a:lnSpc>
              <a:spcBef>
                <a:spcPts val="500"/>
              </a:spcBef>
              <a:spcAft>
                <a:spcPts val="0"/>
              </a:spcAft>
              <a:buClrTx/>
              <a:buSzTx/>
              <a:buFont typeface="Arial" charset="0"/>
              <a:buChar char="•"/>
              <a:tabLst/>
              <a:defRPr sz="2000"/>
            </a:lvl3pPr>
            <a:lvl4pPr marL="711200" marR="0" indent="-263525" algn="l" defTabSz="914400" rtl="0" eaLnBrk="1" fontAlgn="auto" latinLnBrk="0" hangingPunct="1">
              <a:lnSpc>
                <a:spcPct val="90000"/>
              </a:lnSpc>
              <a:spcBef>
                <a:spcPts val="500"/>
              </a:spcBef>
              <a:spcAft>
                <a:spcPts val="0"/>
              </a:spcAft>
              <a:buClrTx/>
              <a:buSzTx/>
              <a:buFont typeface="Arial" charset="0"/>
              <a:buChar char="•"/>
              <a:tabLst/>
              <a:defRPr sz="2000"/>
            </a:lvl4pPr>
            <a:lvl5pPr marL="1828800" indent="0">
              <a:buNone/>
              <a:defRPr/>
            </a:lvl5pPr>
          </a:lstStyle>
          <a:p>
            <a:pPr lvl="0"/>
            <a:r>
              <a:rPr lang="en-US"/>
              <a:t>Headings are Arial Bold 24pt (level 1)</a:t>
            </a:r>
          </a:p>
          <a:p>
            <a:pPr lvl="1"/>
            <a:r>
              <a:rPr lang="en-US"/>
              <a:t>Add text here 20pt (level 2)</a:t>
            </a:r>
          </a:p>
          <a:p>
            <a:pPr marL="404813" marR="0" lvl="2" indent="-219075" algn="l" defTabSz="914400" rtl="0" eaLnBrk="1" fontAlgn="auto" latinLnBrk="0" hangingPunct="1">
              <a:lnSpc>
                <a:spcPct val="90000"/>
              </a:lnSpc>
              <a:spcBef>
                <a:spcPts val="500"/>
              </a:spcBef>
              <a:spcAft>
                <a:spcPts val="0"/>
              </a:spcAft>
              <a:buClrTx/>
              <a:buSzTx/>
              <a:buFont typeface="Arial" charset="0"/>
              <a:buChar char="•"/>
              <a:tabLst/>
              <a:defRPr/>
            </a:pPr>
            <a:r>
              <a:rPr lang="en-US"/>
              <a:t>indented text (level 3)</a:t>
            </a:r>
          </a:p>
          <a:p>
            <a:pPr marL="711200" marR="0" lvl="3" indent="-263525" algn="l" defTabSz="914400" rtl="0" eaLnBrk="1" fontAlgn="auto" latinLnBrk="0" hangingPunct="1">
              <a:lnSpc>
                <a:spcPct val="90000"/>
              </a:lnSpc>
              <a:spcBef>
                <a:spcPts val="500"/>
              </a:spcBef>
              <a:spcAft>
                <a:spcPts val="0"/>
              </a:spcAft>
              <a:buClrTx/>
              <a:buSzTx/>
              <a:buFont typeface="Arial" charset="0"/>
              <a:buChar char="•"/>
              <a:tabLst/>
              <a:defRPr/>
            </a:pPr>
            <a:r>
              <a:rPr lang="en-US"/>
              <a:t>double indented text (level 4)</a:t>
            </a:r>
          </a:p>
        </p:txBody>
      </p:sp>
      <p:cxnSp>
        <p:nvCxnSpPr>
          <p:cNvPr id="14" name="Straight Connector 13"/>
          <p:cNvCxnSpPr/>
          <p:nvPr userDrawn="1"/>
        </p:nvCxnSpPr>
        <p:spPr>
          <a:xfrm>
            <a:off x="0" y="6023998"/>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73249" y="183999"/>
            <a:ext cx="890657" cy="890657"/>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03465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71" r:id="rId4"/>
    <p:sldLayoutId id="2147483659" r:id="rId5"/>
    <p:sldLayoutId id="2147483653" r:id="rId6"/>
    <p:sldLayoutId id="2147483657" r:id="rId7"/>
    <p:sldLayoutId id="2147483658" r:id="rId8"/>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1371600" indent="-1362075" algn="l" defTabSz="914400" rtl="0" eaLnBrk="1" latinLnBrk="0" hangingPunct="1">
        <a:lnSpc>
          <a:spcPct val="90000"/>
        </a:lnSpc>
        <a:spcBef>
          <a:spcPts val="1000"/>
        </a:spcBef>
        <a:spcAft>
          <a:spcPts val="600"/>
        </a:spcAft>
        <a:buFont typeface="Arial"/>
        <a:buNone/>
        <a:tabLst/>
        <a:defRPr sz="2000" b="1" kern="1200">
          <a:solidFill>
            <a:schemeClr val="tx1"/>
          </a:solidFill>
          <a:latin typeface="+mn-lt"/>
          <a:ea typeface="+mn-ea"/>
          <a:cs typeface="+mn-cs"/>
        </a:defRPr>
      </a:lvl1pPr>
      <a:lvl2pPr marL="1371600" indent="-1362075" algn="l" defTabSz="914400" rtl="0" eaLnBrk="1" latinLnBrk="0" hangingPunct="1">
        <a:lnSpc>
          <a:spcPct val="90000"/>
        </a:lnSpc>
        <a:spcBef>
          <a:spcPts val="500"/>
        </a:spcBef>
        <a:spcAft>
          <a:spcPts val="600"/>
        </a:spcAft>
        <a:buFont typeface="Arial"/>
        <a:buNone/>
        <a:tabLst/>
        <a:defRPr sz="2000" kern="1200">
          <a:solidFill>
            <a:schemeClr val="tx1"/>
          </a:solidFill>
          <a:latin typeface="+mn-lt"/>
          <a:ea typeface="+mn-ea"/>
          <a:cs typeface="+mn-cs"/>
        </a:defRPr>
      </a:lvl2pPr>
      <a:lvl3pPr marL="1371600" indent="-1362075" algn="l" defTabSz="914400" rtl="0" eaLnBrk="1" latinLnBrk="0" hangingPunct="1">
        <a:lnSpc>
          <a:spcPct val="90000"/>
        </a:lnSpc>
        <a:spcBef>
          <a:spcPts val="500"/>
        </a:spcBef>
        <a:buFont typeface="Arial"/>
        <a:buNone/>
        <a:tabLst/>
        <a:defRPr sz="1200" kern="1200">
          <a:solidFill>
            <a:schemeClr val="tx1"/>
          </a:solidFill>
          <a:latin typeface="+mn-lt"/>
          <a:ea typeface="+mn-ea"/>
          <a:cs typeface="+mn-cs"/>
        </a:defRPr>
      </a:lvl3pPr>
      <a:lvl4pPr marL="492125" indent="-219075" algn="l" defTabSz="914400" rtl="0" eaLnBrk="1" latinLnBrk="0" hangingPunct="1">
        <a:lnSpc>
          <a:spcPct val="90000"/>
        </a:lnSpc>
        <a:spcBef>
          <a:spcPts val="500"/>
        </a:spcBef>
        <a:buFont typeface="Arial" charset="0"/>
        <a:buChar char="•"/>
        <a:tabLst/>
        <a:defRPr sz="1200" kern="1200">
          <a:solidFill>
            <a:schemeClr val="tx1"/>
          </a:solidFill>
          <a:latin typeface="+mn-lt"/>
          <a:ea typeface="+mn-ea"/>
          <a:cs typeface="+mn-cs"/>
        </a:defRPr>
      </a:lvl4pPr>
      <a:lvl5pPr marL="711200" indent="0" algn="l" defTabSz="914400" rtl="0" eaLnBrk="1" latinLnBrk="0" hangingPunct="1">
        <a:lnSpc>
          <a:spcPct val="90000"/>
        </a:lnSpc>
        <a:spcBef>
          <a:spcPts val="500"/>
        </a:spcBef>
        <a:buFont typeface="Arial"/>
        <a:buChar char="•"/>
        <a:tabLst>
          <a:tab pos="349250" algn="l"/>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2585"/>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1371600" indent="-1362075" algn="l" defTabSz="914400" rtl="0" eaLnBrk="1" latinLnBrk="0" hangingPunct="1">
        <a:lnSpc>
          <a:spcPct val="90000"/>
        </a:lnSpc>
        <a:spcBef>
          <a:spcPts val="1000"/>
        </a:spcBef>
        <a:spcAft>
          <a:spcPts val="600"/>
        </a:spcAft>
        <a:buFont typeface="Arial"/>
        <a:buNone/>
        <a:tabLst/>
        <a:defRPr sz="2000" b="1" kern="1200">
          <a:solidFill>
            <a:schemeClr val="tx1"/>
          </a:solidFill>
          <a:latin typeface="+mn-lt"/>
          <a:ea typeface="+mn-ea"/>
          <a:cs typeface="+mn-cs"/>
        </a:defRPr>
      </a:lvl1pPr>
      <a:lvl2pPr marL="1371600" indent="-1362075" algn="l" defTabSz="914400" rtl="0" eaLnBrk="1" latinLnBrk="0" hangingPunct="1">
        <a:lnSpc>
          <a:spcPct val="90000"/>
        </a:lnSpc>
        <a:spcBef>
          <a:spcPts val="500"/>
        </a:spcBef>
        <a:spcAft>
          <a:spcPts val="600"/>
        </a:spcAft>
        <a:buFont typeface="Arial"/>
        <a:buNone/>
        <a:tabLst/>
        <a:defRPr sz="2000" kern="1200">
          <a:solidFill>
            <a:schemeClr val="tx1"/>
          </a:solidFill>
          <a:latin typeface="+mn-lt"/>
          <a:ea typeface="+mn-ea"/>
          <a:cs typeface="+mn-cs"/>
        </a:defRPr>
      </a:lvl2pPr>
      <a:lvl3pPr marL="1371600" indent="-1362075" algn="l" defTabSz="914400" rtl="0" eaLnBrk="1" latinLnBrk="0" hangingPunct="1">
        <a:lnSpc>
          <a:spcPct val="90000"/>
        </a:lnSpc>
        <a:spcBef>
          <a:spcPts val="500"/>
        </a:spcBef>
        <a:buFont typeface="Arial"/>
        <a:buNone/>
        <a:tabLst/>
        <a:defRPr sz="1200" kern="1200">
          <a:solidFill>
            <a:schemeClr val="tx1"/>
          </a:solidFill>
          <a:latin typeface="+mn-lt"/>
          <a:ea typeface="+mn-ea"/>
          <a:cs typeface="+mn-cs"/>
        </a:defRPr>
      </a:lvl3pPr>
      <a:lvl4pPr marL="492125" indent="-219075" algn="l" defTabSz="914400" rtl="0" eaLnBrk="1" latinLnBrk="0" hangingPunct="1">
        <a:lnSpc>
          <a:spcPct val="90000"/>
        </a:lnSpc>
        <a:spcBef>
          <a:spcPts val="500"/>
        </a:spcBef>
        <a:buFont typeface="Arial" charset="0"/>
        <a:buChar char="•"/>
        <a:tabLst/>
        <a:defRPr sz="1200" kern="1200">
          <a:solidFill>
            <a:schemeClr val="tx1"/>
          </a:solidFill>
          <a:latin typeface="+mn-lt"/>
          <a:ea typeface="+mn-ea"/>
          <a:cs typeface="+mn-cs"/>
        </a:defRPr>
      </a:lvl4pPr>
      <a:lvl5pPr marL="711200" indent="0" algn="l" defTabSz="914400" rtl="0" eaLnBrk="1" latinLnBrk="0" hangingPunct="1">
        <a:lnSpc>
          <a:spcPct val="90000"/>
        </a:lnSpc>
        <a:spcBef>
          <a:spcPts val="500"/>
        </a:spcBef>
        <a:buFont typeface="Arial"/>
        <a:buChar char="•"/>
        <a:tabLst>
          <a:tab pos="349250" algn="l"/>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7.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chart" Target="../charts/char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microsoft.com/office/2018/10/relationships/comments" Target="../comments/modernComment_115_7E0E6B17.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07497" y="411163"/>
            <a:ext cx="6225188" cy="1989137"/>
          </a:xfrm>
        </p:spPr>
        <p:txBody>
          <a:bodyPr/>
          <a:lstStyle/>
          <a:p>
            <a:r>
              <a:rPr lang="en-GB" sz="3600"/>
              <a:t>Monthly Nurse Safe Staffing </a:t>
            </a:r>
          </a:p>
        </p:txBody>
      </p:sp>
      <p:sp>
        <p:nvSpPr>
          <p:cNvPr id="3" name="Content Placeholder 2"/>
          <p:cNvSpPr>
            <a:spLocks noGrp="1"/>
          </p:cNvSpPr>
          <p:nvPr>
            <p:ph sz="quarter" idx="15"/>
          </p:nvPr>
        </p:nvSpPr>
        <p:spPr>
          <a:xfrm>
            <a:off x="307975" y="6409593"/>
            <a:ext cx="4748213" cy="338680"/>
          </a:xfrm>
        </p:spPr>
        <p:txBody>
          <a:bodyPr anchor="ctr"/>
          <a:lstStyle/>
          <a:p>
            <a:pPr>
              <a:spcAft>
                <a:spcPts val="0"/>
              </a:spcAft>
            </a:pPr>
            <a:r>
              <a:rPr lang="en-US" dirty="0"/>
              <a:t>Board of Directors: </a:t>
            </a:r>
            <a:r>
              <a:rPr lang="en-US" dirty="0" smtClean="0"/>
              <a:t>Octo</a:t>
            </a:r>
            <a:r>
              <a:rPr lang="en-US" dirty="0" smtClean="0"/>
              <a:t>ber </a:t>
            </a:r>
            <a:r>
              <a:rPr lang="en-US" dirty="0"/>
              <a:t>2023</a:t>
            </a:r>
          </a:p>
        </p:txBody>
      </p:sp>
      <p:sp>
        <p:nvSpPr>
          <p:cNvPr id="4" name="Content Placeholder 3"/>
          <p:cNvSpPr>
            <a:spLocks noGrp="1"/>
          </p:cNvSpPr>
          <p:nvPr>
            <p:ph sz="quarter" idx="16"/>
          </p:nvPr>
        </p:nvSpPr>
        <p:spPr>
          <a:xfrm>
            <a:off x="194661" y="4267200"/>
            <a:ext cx="6338023" cy="1604963"/>
          </a:xfrm>
        </p:spPr>
        <p:txBody>
          <a:bodyPr/>
          <a:lstStyle/>
          <a:p>
            <a:r>
              <a:rPr lang="en-US" sz="1600"/>
              <a:t>Sponsoring executive director: Lorraine Szeremeta Chief Nurse</a:t>
            </a:r>
          </a:p>
          <a:p>
            <a:r>
              <a:rPr lang="en-US" sz="1600"/>
              <a:t>Amanda Small Deputy Chief Nurse</a:t>
            </a:r>
          </a:p>
          <a:p>
            <a:r>
              <a:rPr lang="en-US" sz="1600"/>
              <a:t>Christopher Gray Lead Nurse Safer Staffing </a:t>
            </a:r>
          </a:p>
          <a:p>
            <a:r>
              <a:rPr lang="en-US" sz="1600"/>
              <a:t>Sarah Raper Project Lead Nurse safe staffing</a:t>
            </a:r>
          </a:p>
        </p:txBody>
      </p:sp>
    </p:spTree>
    <p:extLst>
      <p:ext uri="{BB962C8B-B14F-4D97-AF65-F5344CB8AC3E}">
        <p14:creationId xmlns:p14="http://schemas.microsoft.com/office/powerpoint/2010/main" val="9044769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3"/>
          <p:cNvSpPr>
            <a:spLocks noGrp="1"/>
          </p:cNvSpPr>
          <p:nvPr>
            <p:ph sz="quarter" idx="16"/>
          </p:nvPr>
        </p:nvSpPr>
        <p:spPr>
          <a:xfrm>
            <a:off x="307496" y="336551"/>
            <a:ext cx="6216396" cy="340457"/>
          </a:xfrm>
        </p:spPr>
        <p:txBody>
          <a:bodyPr/>
          <a:lstStyle/>
          <a:p>
            <a:r>
              <a:rPr lang="en-GB" sz="2000"/>
              <a:t>Bank Fill Rate and Agency Usage</a:t>
            </a:r>
          </a:p>
        </p:txBody>
      </p:sp>
      <p:sp>
        <p:nvSpPr>
          <p:cNvPr id="11" name="TextBox 10"/>
          <p:cNvSpPr txBox="1"/>
          <p:nvPr/>
        </p:nvSpPr>
        <p:spPr>
          <a:xfrm>
            <a:off x="5313594" y="793863"/>
            <a:ext cx="5704066" cy="5539978"/>
          </a:xfrm>
          <a:prstGeom prst="rect">
            <a:avLst/>
          </a:prstGeom>
          <a:noFill/>
        </p:spPr>
        <p:txBody>
          <a:bodyPr wrap="square" lIns="91440" tIns="45720" rIns="91440" bIns="45720" rtlCol="0" anchor="t">
            <a:spAutoFit/>
          </a:bodyPr>
          <a:lstStyle/>
          <a:p>
            <a:r>
              <a:rPr lang="en-GB" sz="1200" b="1" dirty="0"/>
              <a:t>Bank fill rate</a:t>
            </a:r>
            <a:endParaRPr lang="en-GB" sz="1200" b="1" dirty="0">
              <a:cs typeface="Arial"/>
            </a:endParaRPr>
          </a:p>
          <a:p>
            <a:endParaRPr lang="en-GB" sz="1200" dirty="0"/>
          </a:p>
          <a:p>
            <a:r>
              <a:rPr lang="en-GB" sz="1200" dirty="0"/>
              <a:t>The Trust’s Staff Bank continues to support the clinical areas with achieving safe staffing levels. Graph 15 and 16 illustrate the trends in bank shift fill rate per week. Overall, we </a:t>
            </a:r>
            <a:r>
              <a:rPr lang="en-GB" sz="1200" dirty="0" smtClean="0"/>
              <a:t>continued </a:t>
            </a:r>
            <a:r>
              <a:rPr lang="en-GB" sz="1200" dirty="0"/>
              <a:t>to see a decrease in August for bank shift requests for registered staff to mitigate those areas who have less than a rota fill of 90% or to cover an unmet </a:t>
            </a:r>
            <a:r>
              <a:rPr lang="en-GB" sz="1200" dirty="0" err="1"/>
              <a:t>specialling</a:t>
            </a:r>
            <a:r>
              <a:rPr lang="en-GB" sz="1200" dirty="0"/>
              <a:t> need.  The number of requests for registered staff is an average of 2029.5 shifts per week with an average bank fill rate of  </a:t>
            </a:r>
            <a:r>
              <a:rPr lang="en-GB" sz="1200" dirty="0" smtClean="0"/>
              <a:t>66.68% which is </a:t>
            </a:r>
            <a:r>
              <a:rPr lang="en-GB" sz="1200" dirty="0" smtClean="0"/>
              <a:t>an</a:t>
            </a:r>
            <a:r>
              <a:rPr lang="en-GB" sz="1200" dirty="0"/>
              <a:t> increase from July 64.74%.</a:t>
            </a:r>
            <a:r>
              <a:rPr lang="en-GB" dirty="0"/>
              <a:t>  </a:t>
            </a:r>
            <a:r>
              <a:rPr lang="en-GB" sz="1200" dirty="0"/>
              <a:t>  </a:t>
            </a:r>
            <a:endParaRPr lang="en-GB" sz="1200" dirty="0">
              <a:cs typeface="Arial"/>
            </a:endParaRPr>
          </a:p>
          <a:p>
            <a:endParaRPr lang="en-GB" sz="1200" dirty="0">
              <a:cs typeface="Arial"/>
            </a:endParaRPr>
          </a:p>
          <a:p>
            <a:r>
              <a:rPr lang="en-GB" sz="1200" dirty="0"/>
              <a:t>The number of requests for Health care support workers and Maternity support workers remains high with an average of 2046 shifts per week with an average bank fill rate of 62.73% this is an increase from July 58.78%.</a:t>
            </a:r>
            <a:endParaRPr lang="en-GB" sz="1200" dirty="0">
              <a:cs typeface="Arial"/>
            </a:endParaRPr>
          </a:p>
          <a:p>
            <a:endParaRPr lang="en-GB" sz="1200" dirty="0">
              <a:solidFill>
                <a:srgbClr val="FF0000"/>
              </a:solidFill>
              <a:cs typeface="Arial"/>
            </a:endParaRPr>
          </a:p>
          <a:p>
            <a:r>
              <a:rPr lang="en-GB" sz="1200" dirty="0"/>
              <a:t>In addition to bank workers we have the equivalent of 4.00WTE agency workers working (29.5 WTE in June, 14.75WTE in July) across the divisions to support staffing challenges in the short term.  This agency usage is reducing and there is a focus to reduce further as the substantive position increases. </a:t>
            </a:r>
            <a:endParaRPr lang="en-GB" sz="1200" dirty="0">
              <a:cs typeface="Arial"/>
            </a:endParaRPr>
          </a:p>
          <a:p>
            <a:endParaRPr lang="en-GB" sz="1200" dirty="0">
              <a:cs typeface="Arial"/>
            </a:endParaRPr>
          </a:p>
          <a:p>
            <a:r>
              <a:rPr lang="en-GB" sz="1200" dirty="0"/>
              <a:t>Short term pay enhancements for bank shifts put in place earlier in the year to encourage a higher uptake of shifts have reduced in July with these now only being targeted to those areas with the highest vacancy.  There has been a slight reduction in bank fill in correlation with this but not a significant decrease.  This trend will continue to be monitored.  Any bank enhancements in place are reviewed regularly (at least on a 6 weekly basis) through the weekly bank enhancement meeting and are for fixed periods of time.</a:t>
            </a:r>
            <a:endParaRPr lang="en-GB" sz="1200" dirty="0">
              <a:cs typeface="Arial"/>
            </a:endParaRPr>
          </a:p>
          <a:p>
            <a:endParaRPr lang="en-GB" sz="1200" dirty="0">
              <a:solidFill>
                <a:srgbClr val="FF0000"/>
              </a:solidFill>
            </a:endParaRPr>
          </a:p>
          <a:p>
            <a:endParaRPr lang="en-GB" sz="1200" dirty="0">
              <a:solidFill>
                <a:srgbClr val="FF0000"/>
              </a:solidFill>
            </a:endParaRPr>
          </a:p>
        </p:txBody>
      </p:sp>
      <p:sp>
        <p:nvSpPr>
          <p:cNvPr id="15" name="TextBox 14"/>
          <p:cNvSpPr txBox="1"/>
          <p:nvPr/>
        </p:nvSpPr>
        <p:spPr>
          <a:xfrm>
            <a:off x="223106" y="655364"/>
            <a:ext cx="4094893" cy="276999"/>
          </a:xfrm>
          <a:prstGeom prst="rect">
            <a:avLst/>
          </a:prstGeom>
          <a:noFill/>
        </p:spPr>
        <p:txBody>
          <a:bodyPr wrap="square" rtlCol="0">
            <a:spAutoFit/>
          </a:bodyPr>
          <a:lstStyle/>
          <a:p>
            <a:r>
              <a:rPr lang="en-GB" sz="1200" b="1" dirty="0"/>
              <a:t>Graph 14 Registered RN/RM Bank fill rate per week </a:t>
            </a:r>
          </a:p>
        </p:txBody>
      </p:sp>
      <p:sp>
        <p:nvSpPr>
          <p:cNvPr id="17" name="TextBox 16"/>
          <p:cNvSpPr txBox="1"/>
          <p:nvPr/>
        </p:nvSpPr>
        <p:spPr>
          <a:xfrm>
            <a:off x="280812" y="3290501"/>
            <a:ext cx="3643548" cy="276999"/>
          </a:xfrm>
          <a:prstGeom prst="rect">
            <a:avLst/>
          </a:prstGeom>
          <a:noFill/>
        </p:spPr>
        <p:txBody>
          <a:bodyPr wrap="square" rtlCol="0">
            <a:spAutoFit/>
          </a:bodyPr>
          <a:lstStyle/>
          <a:p>
            <a:r>
              <a:rPr lang="en-GB" sz="1200" b="1" dirty="0"/>
              <a:t>Graph 15 HCSW/MSW bank fill rate per week</a:t>
            </a:r>
          </a:p>
        </p:txBody>
      </p:sp>
      <p:pic>
        <p:nvPicPr>
          <p:cNvPr id="4" name="Picture 3"/>
          <p:cNvPicPr>
            <a:picLocks noChangeAspect="1"/>
          </p:cNvPicPr>
          <p:nvPr/>
        </p:nvPicPr>
        <p:blipFill>
          <a:blip r:embed="rId2"/>
          <a:stretch>
            <a:fillRect/>
          </a:stretch>
        </p:blipFill>
        <p:spPr>
          <a:xfrm>
            <a:off x="220894" y="995822"/>
            <a:ext cx="4840840" cy="2214030"/>
          </a:xfrm>
          <a:prstGeom prst="rect">
            <a:avLst/>
          </a:prstGeom>
        </p:spPr>
      </p:pic>
      <p:pic>
        <p:nvPicPr>
          <p:cNvPr id="5" name="Picture 4"/>
          <p:cNvPicPr>
            <a:picLocks noChangeAspect="1"/>
          </p:cNvPicPr>
          <p:nvPr/>
        </p:nvPicPr>
        <p:blipFill>
          <a:blip r:embed="rId3"/>
          <a:stretch>
            <a:fillRect/>
          </a:stretch>
        </p:blipFill>
        <p:spPr>
          <a:xfrm>
            <a:off x="220895" y="3743210"/>
            <a:ext cx="4840840" cy="2105987"/>
          </a:xfrm>
          <a:prstGeom prst="rect">
            <a:avLst/>
          </a:prstGeom>
        </p:spPr>
      </p:pic>
    </p:spTree>
    <p:extLst>
      <p:ext uri="{BB962C8B-B14F-4D97-AF65-F5344CB8AC3E}">
        <p14:creationId xmlns:p14="http://schemas.microsoft.com/office/powerpoint/2010/main" val="22167188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3"/>
          <p:cNvSpPr>
            <a:spLocks noGrp="1"/>
          </p:cNvSpPr>
          <p:nvPr>
            <p:ph sz="quarter" idx="16"/>
          </p:nvPr>
        </p:nvSpPr>
        <p:spPr>
          <a:xfrm>
            <a:off x="307496" y="336551"/>
            <a:ext cx="8406198" cy="340457"/>
          </a:xfrm>
        </p:spPr>
        <p:txBody>
          <a:bodyPr/>
          <a:lstStyle/>
          <a:p>
            <a:r>
              <a:rPr lang="en-GB" sz="2000" dirty="0"/>
              <a:t>Appendix 1. Exception report by Division </a:t>
            </a:r>
          </a:p>
          <a:p>
            <a:endParaRPr lang="en-GB" sz="2000" dirty="0"/>
          </a:p>
        </p:txBody>
      </p:sp>
      <p:graphicFrame>
        <p:nvGraphicFramePr>
          <p:cNvPr id="3" name="Table 2"/>
          <p:cNvGraphicFramePr>
            <a:graphicFrameLocks noGrp="1"/>
          </p:cNvGraphicFramePr>
          <p:nvPr>
            <p:extLst>
              <p:ext uri="{D42A27DB-BD31-4B8C-83A1-F6EECF244321}">
                <p14:modId xmlns:p14="http://schemas.microsoft.com/office/powerpoint/2010/main" val="576446003"/>
              </p:ext>
            </p:extLst>
          </p:nvPr>
        </p:nvGraphicFramePr>
        <p:xfrm>
          <a:off x="649224" y="771955"/>
          <a:ext cx="10494263" cy="5285552"/>
        </p:xfrm>
        <a:graphic>
          <a:graphicData uri="http://schemas.openxmlformats.org/drawingml/2006/table">
            <a:tbl>
              <a:tblPr/>
              <a:tblGrid>
                <a:gridCol w="357038">
                  <a:extLst>
                    <a:ext uri="{9D8B030D-6E8A-4147-A177-3AD203B41FA5}">
                      <a16:colId xmlns:a16="http://schemas.microsoft.com/office/drawing/2014/main" val="2879357255"/>
                    </a:ext>
                  </a:extLst>
                </a:gridCol>
                <a:gridCol w="672662">
                  <a:extLst>
                    <a:ext uri="{9D8B030D-6E8A-4147-A177-3AD203B41FA5}">
                      <a16:colId xmlns:a16="http://schemas.microsoft.com/office/drawing/2014/main" val="435015468"/>
                    </a:ext>
                  </a:extLst>
                </a:gridCol>
                <a:gridCol w="811924">
                  <a:extLst>
                    <a:ext uri="{9D8B030D-6E8A-4147-A177-3AD203B41FA5}">
                      <a16:colId xmlns:a16="http://schemas.microsoft.com/office/drawing/2014/main" val="3673901092"/>
                    </a:ext>
                  </a:extLst>
                </a:gridCol>
                <a:gridCol w="714703">
                  <a:extLst>
                    <a:ext uri="{9D8B030D-6E8A-4147-A177-3AD203B41FA5}">
                      <a16:colId xmlns:a16="http://schemas.microsoft.com/office/drawing/2014/main" val="2980711329"/>
                    </a:ext>
                  </a:extLst>
                </a:gridCol>
                <a:gridCol w="714703">
                  <a:extLst>
                    <a:ext uri="{9D8B030D-6E8A-4147-A177-3AD203B41FA5}">
                      <a16:colId xmlns:a16="http://schemas.microsoft.com/office/drawing/2014/main" val="2590589377"/>
                    </a:ext>
                  </a:extLst>
                </a:gridCol>
                <a:gridCol w="714703">
                  <a:extLst>
                    <a:ext uri="{9D8B030D-6E8A-4147-A177-3AD203B41FA5}">
                      <a16:colId xmlns:a16="http://schemas.microsoft.com/office/drawing/2014/main" val="1858451863"/>
                    </a:ext>
                  </a:extLst>
                </a:gridCol>
                <a:gridCol w="567558">
                  <a:extLst>
                    <a:ext uri="{9D8B030D-6E8A-4147-A177-3AD203B41FA5}">
                      <a16:colId xmlns:a16="http://schemas.microsoft.com/office/drawing/2014/main" val="3065778838"/>
                    </a:ext>
                  </a:extLst>
                </a:gridCol>
                <a:gridCol w="2007476">
                  <a:extLst>
                    <a:ext uri="{9D8B030D-6E8A-4147-A177-3AD203B41FA5}">
                      <a16:colId xmlns:a16="http://schemas.microsoft.com/office/drawing/2014/main" val="538907537"/>
                    </a:ext>
                  </a:extLst>
                </a:gridCol>
                <a:gridCol w="1860331">
                  <a:extLst>
                    <a:ext uri="{9D8B030D-6E8A-4147-A177-3AD203B41FA5}">
                      <a16:colId xmlns:a16="http://schemas.microsoft.com/office/drawing/2014/main" val="537810190"/>
                    </a:ext>
                  </a:extLst>
                </a:gridCol>
                <a:gridCol w="2073165">
                  <a:extLst>
                    <a:ext uri="{9D8B030D-6E8A-4147-A177-3AD203B41FA5}">
                      <a16:colId xmlns:a16="http://schemas.microsoft.com/office/drawing/2014/main" val="2429040370"/>
                    </a:ext>
                  </a:extLst>
                </a:gridCol>
              </a:tblGrid>
              <a:tr h="361239">
                <a:tc>
                  <a:txBody>
                    <a:bodyPr/>
                    <a:lstStyle/>
                    <a:p>
                      <a:pPr algn="ctr" fontAlgn="ctr"/>
                      <a:endParaRPr lang="en-GB" sz="700" b="0" i="0" u="none" strike="noStrike">
                        <a:solidFill>
                          <a:srgbClr val="000000"/>
                        </a:solidFill>
                        <a:effectLst/>
                        <a:latin typeface="Calibri" panose="020F0502020204030204" pitchFamily="34" charset="0"/>
                      </a:endParaRPr>
                    </a:p>
                  </a:txBody>
                  <a:tcPr marL="7887" marR="7887" marT="7887"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t"/>
                      <a:r>
                        <a:rPr lang="en-GB" sz="800" b="1" i="0" u="none" strike="noStrike">
                          <a:solidFill>
                            <a:srgbClr val="000000"/>
                          </a:solidFill>
                          <a:effectLst/>
                          <a:latin typeface="Calibri" panose="020F0502020204030204" pitchFamily="34" charset="0"/>
                        </a:rPr>
                        <a:t>Unit</a:t>
                      </a:r>
                    </a:p>
                  </a:txBody>
                  <a:tcPr marL="7887" marR="7887" marT="788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GB" sz="700" b="1" i="0" u="none" strike="noStrike">
                          <a:solidFill>
                            <a:srgbClr val="000000"/>
                          </a:solidFill>
                          <a:effectLst/>
                          <a:latin typeface="Calibri" panose="020F0502020204030204" pitchFamily="34" charset="0"/>
                        </a:rPr>
                        <a:t>Speciality</a:t>
                      </a:r>
                    </a:p>
                  </a:txBody>
                  <a:tcPr marL="7887" marR="7887" marT="788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GB" sz="800" b="1" i="0" u="none" strike="noStrike">
                          <a:solidFill>
                            <a:srgbClr val="000000"/>
                          </a:solidFill>
                          <a:effectLst/>
                          <a:latin typeface="Calibri" panose="020F0502020204030204" pitchFamily="34" charset="0"/>
                        </a:rPr>
                        <a:t>% fill registered</a:t>
                      </a:r>
                    </a:p>
                  </a:txBody>
                  <a:tcPr marL="7887" marR="7887" marT="788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GB" sz="800" b="1" i="0" u="none" strike="noStrike">
                          <a:solidFill>
                            <a:srgbClr val="000000"/>
                          </a:solidFill>
                          <a:effectLst/>
                          <a:latin typeface="Calibri" panose="020F0502020204030204" pitchFamily="34" charset="0"/>
                        </a:rPr>
                        <a:t>% fill care staff </a:t>
                      </a:r>
                    </a:p>
                  </a:txBody>
                  <a:tcPr marL="7887" marR="7887" marT="788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GB" sz="800" b="1" i="0" u="none" strike="noStrike">
                          <a:solidFill>
                            <a:srgbClr val="000000"/>
                          </a:solidFill>
                          <a:effectLst/>
                          <a:latin typeface="Calibri" panose="020F0502020204030204" pitchFamily="34" charset="0"/>
                        </a:rPr>
                        <a:t>Overall filled %</a:t>
                      </a:r>
                    </a:p>
                  </a:txBody>
                  <a:tcPr marL="7887" marR="7887" marT="788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GB" sz="800" b="1" i="0" u="none" strike="noStrike">
                          <a:solidFill>
                            <a:srgbClr val="000000"/>
                          </a:solidFill>
                          <a:effectLst/>
                          <a:latin typeface="Calibri" panose="020F0502020204030204" pitchFamily="34" charset="0"/>
                        </a:rPr>
                        <a:t>CHPPD</a:t>
                      </a:r>
                    </a:p>
                  </a:txBody>
                  <a:tcPr marL="7887" marR="7887" marT="788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t"/>
                      <a:r>
                        <a:rPr lang="en-GB" sz="800" b="1" i="0" u="none" strike="noStrike" dirty="0">
                          <a:solidFill>
                            <a:srgbClr val="000000"/>
                          </a:solidFill>
                          <a:effectLst/>
                          <a:latin typeface="Calibri" panose="020F0502020204030204" pitchFamily="34" charset="0"/>
                        </a:rPr>
                        <a:t>Analysis of gaps</a:t>
                      </a:r>
                    </a:p>
                  </a:txBody>
                  <a:tcPr marL="7887" marR="7887" marT="788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t"/>
                      <a:r>
                        <a:rPr lang="en-GB" sz="800" b="1" i="0" u="none" strike="noStrike">
                          <a:solidFill>
                            <a:srgbClr val="000000"/>
                          </a:solidFill>
                          <a:effectLst/>
                          <a:latin typeface="Calibri" panose="020F0502020204030204" pitchFamily="34" charset="0"/>
                        </a:rPr>
                        <a:t>Impact on Quality / outcomes</a:t>
                      </a:r>
                    </a:p>
                  </a:txBody>
                  <a:tcPr marL="7887" marR="7887" marT="788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t"/>
                      <a:r>
                        <a:rPr lang="en-GB" sz="800" b="1" i="0" u="none" strike="noStrike">
                          <a:solidFill>
                            <a:srgbClr val="000000"/>
                          </a:solidFill>
                          <a:effectLst/>
                          <a:latin typeface="Calibri" panose="020F0502020204030204" pitchFamily="34" charset="0"/>
                        </a:rPr>
                        <a:t>Actions in place</a:t>
                      </a:r>
                    </a:p>
                  </a:txBody>
                  <a:tcPr marL="7887" marR="7887" marT="788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11944547"/>
                  </a:ext>
                </a:extLst>
              </a:tr>
              <a:tr h="1162282">
                <a:tc>
                  <a:txBody>
                    <a:bodyPr/>
                    <a:lstStyle/>
                    <a:p>
                      <a:pPr algn="ctr" fontAlgn="ctr"/>
                      <a:r>
                        <a:rPr lang="en-GB" sz="700" b="0" i="0" u="none" strike="noStrike">
                          <a:solidFill>
                            <a:srgbClr val="000000"/>
                          </a:solidFill>
                          <a:effectLst/>
                          <a:latin typeface="Calibri" panose="020F0502020204030204" pitchFamily="34" charset="0"/>
                        </a:rPr>
                        <a:t>Division  A</a:t>
                      </a:r>
                    </a:p>
                  </a:txBody>
                  <a:tcPr marL="7887" marR="7887" marT="78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800" b="0" i="0" u="none" strike="noStrike">
                          <a:solidFill>
                            <a:srgbClr val="000000"/>
                          </a:solidFill>
                          <a:effectLst/>
                          <a:latin typeface="Calibri" panose="020F0502020204030204" pitchFamily="34" charset="0"/>
                        </a:rPr>
                        <a:t>D8</a:t>
                      </a:r>
                    </a:p>
                  </a:txBody>
                  <a:tcPr marL="7887" marR="7887" marT="78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110 - TRAUMA &amp; ORTHOPAEDICS - PROTECTED</a:t>
                      </a:r>
                    </a:p>
                  </a:txBody>
                  <a:tcPr marL="7887" marR="7887" marT="78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1" i="0" u="none" strike="noStrike">
                          <a:solidFill>
                            <a:srgbClr val="FF0000"/>
                          </a:solidFill>
                          <a:effectLst/>
                          <a:latin typeface="Calibri" panose="020F0502020204030204" pitchFamily="34" charset="0"/>
                        </a:rPr>
                        <a:t>87%</a:t>
                      </a:r>
                    </a:p>
                  </a:txBody>
                  <a:tcPr marL="7887" marR="7887" marT="78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panose="020F0502020204030204" pitchFamily="34" charset="0"/>
                        </a:rPr>
                        <a:t>118%</a:t>
                      </a:r>
                    </a:p>
                  </a:txBody>
                  <a:tcPr marL="7887" marR="7887" marT="78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panose="020F0502020204030204" pitchFamily="34" charset="0"/>
                        </a:rPr>
                        <a:t>99%</a:t>
                      </a:r>
                    </a:p>
                  </a:txBody>
                  <a:tcPr marL="7887" marR="7887" marT="78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000" b="1" i="0" u="none" strike="noStrike">
                          <a:solidFill>
                            <a:srgbClr val="000000"/>
                          </a:solidFill>
                          <a:effectLst/>
                          <a:latin typeface="Calibri" panose="020F0502020204030204" pitchFamily="34" charset="0"/>
                        </a:rPr>
                        <a:t>9.14</a:t>
                      </a:r>
                    </a:p>
                  </a:txBody>
                  <a:tcPr marL="7887" marR="7887" marT="78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900" b="0" i="0" u="none" strike="noStrike">
                          <a:solidFill>
                            <a:srgbClr val="000000"/>
                          </a:solidFill>
                          <a:effectLst/>
                          <a:latin typeface="Calibri" panose="020F0502020204030204" pitchFamily="34" charset="0"/>
                        </a:rPr>
                        <a:t>Target CHPPD achieved, suggesting safe staffing</a:t>
                      </a:r>
                      <a:br>
                        <a:rPr lang="en-US" sz="900" b="0" i="0" u="none" strike="noStrike">
                          <a:solidFill>
                            <a:srgbClr val="000000"/>
                          </a:solidFill>
                          <a:effectLst/>
                          <a:latin typeface="Calibri" panose="020F0502020204030204" pitchFamily="34" charset="0"/>
                        </a:rPr>
                      </a:br>
                      <a:r>
                        <a:rPr lang="en-US" sz="900" b="0" i="0" u="none" strike="noStrike">
                          <a:solidFill>
                            <a:srgbClr val="000000"/>
                          </a:solidFill>
                          <a:effectLst/>
                          <a:latin typeface="Calibri" panose="020F0502020204030204" pitchFamily="34" charset="0"/>
                        </a:rPr>
                        <a:t/>
                      </a:r>
                      <a:br>
                        <a:rPr lang="en-US" sz="900" b="0" i="0" u="none" strike="noStrike">
                          <a:solidFill>
                            <a:srgbClr val="000000"/>
                          </a:solidFill>
                          <a:effectLst/>
                          <a:latin typeface="Calibri" panose="020F0502020204030204" pitchFamily="34" charset="0"/>
                        </a:rPr>
                      </a:br>
                      <a:r>
                        <a:rPr lang="en-US" sz="900" b="0" i="0" u="none" strike="noStrike">
                          <a:solidFill>
                            <a:srgbClr val="000000"/>
                          </a:solidFill>
                          <a:effectLst/>
                          <a:latin typeface="Calibri" panose="020F0502020204030204" pitchFamily="34" charset="0"/>
                        </a:rPr>
                        <a:t>Can be dependent on electives; if trauma levels high then elective may get cancelled which means elective ring fenced beds on D8 are not used- Surgical hub opening will focus on electives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00" b="0" i="0" u="none" strike="noStrike">
                          <a:solidFill>
                            <a:srgbClr val="000000"/>
                          </a:solidFill>
                          <a:effectLst/>
                          <a:latin typeface="Calibri" panose="020F0502020204030204" pitchFamily="34" charset="0"/>
                        </a:rPr>
                        <a:t>May be within ratios for number of patients</a:t>
                      </a:r>
                      <a:br>
                        <a:rPr lang="en-US" sz="1000" b="0" i="0" u="none" strike="noStrike">
                          <a:solidFill>
                            <a:srgbClr val="000000"/>
                          </a:solidFill>
                          <a:effectLst/>
                          <a:latin typeface="Calibri" panose="020F0502020204030204" pitchFamily="34" charset="0"/>
                        </a:rPr>
                      </a:br>
                      <a:r>
                        <a:rPr lang="en-US" sz="1000" b="0" i="0" u="none" strike="noStrike">
                          <a:solidFill>
                            <a:srgbClr val="000000"/>
                          </a:solidFill>
                          <a:effectLst/>
                          <a:latin typeface="Calibri" panose="020F0502020204030204" pitchFamily="34" charset="0"/>
                        </a:rPr>
                        <a:t>Otherwise; missed care, delay to medication, washes, discharges, poor patient satisfaction</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chemeClr val="tx1"/>
                          </a:solidFill>
                          <a:effectLst/>
                          <a:latin typeface="Calibri" panose="020F0502020204030204" pitchFamily="34" charset="0"/>
                        </a:rPr>
                        <a:t>Raised at 08:15 and 4:15pm. Focus on redeploying staff if required.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30087942"/>
                  </a:ext>
                </a:extLst>
              </a:tr>
              <a:tr h="1450352">
                <a:tc>
                  <a:txBody>
                    <a:bodyPr/>
                    <a:lstStyle/>
                    <a:p>
                      <a:pPr algn="ctr" fontAlgn="ctr"/>
                      <a:r>
                        <a:rPr lang="en-GB" sz="700" b="0" i="0" u="none" strike="noStrike">
                          <a:solidFill>
                            <a:srgbClr val="000000"/>
                          </a:solidFill>
                          <a:effectLst/>
                          <a:latin typeface="Calibri" panose="020F0502020204030204" pitchFamily="34" charset="0"/>
                        </a:rPr>
                        <a:t>Division  A</a:t>
                      </a:r>
                    </a:p>
                  </a:txBody>
                  <a:tcPr marL="7887" marR="7887" marT="78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800" b="0" i="0" u="none" strike="noStrike">
                          <a:solidFill>
                            <a:srgbClr val="000000"/>
                          </a:solidFill>
                          <a:effectLst/>
                          <a:latin typeface="Calibri" panose="020F0502020204030204" pitchFamily="34" charset="0"/>
                        </a:rPr>
                        <a:t>D4</a:t>
                      </a:r>
                    </a:p>
                  </a:txBody>
                  <a:tcPr marL="7887" marR="7887" marT="78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192 - CRITICAL CARE MEDICINE - STANDARD</a:t>
                      </a:r>
                    </a:p>
                  </a:txBody>
                  <a:tcPr marL="7887" marR="7887" marT="78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1" i="0" u="none" strike="noStrike">
                          <a:solidFill>
                            <a:srgbClr val="FF0000"/>
                          </a:solidFill>
                          <a:effectLst/>
                          <a:latin typeface="Calibri" panose="020F0502020204030204" pitchFamily="34" charset="0"/>
                        </a:rPr>
                        <a:t>86%</a:t>
                      </a:r>
                    </a:p>
                  </a:txBody>
                  <a:tcPr marL="7887" marR="7887" marT="78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panose="020F0502020204030204" pitchFamily="34" charset="0"/>
                        </a:rPr>
                        <a:t>99%</a:t>
                      </a:r>
                    </a:p>
                  </a:txBody>
                  <a:tcPr marL="7887" marR="7887" marT="78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1" i="0" u="none" strike="noStrike">
                          <a:solidFill>
                            <a:srgbClr val="FF0000"/>
                          </a:solidFill>
                          <a:effectLst/>
                          <a:latin typeface="Calibri" panose="020F0502020204030204" pitchFamily="34" charset="0"/>
                        </a:rPr>
                        <a:t>89%</a:t>
                      </a:r>
                    </a:p>
                  </a:txBody>
                  <a:tcPr marL="7887" marR="7887" marT="78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000" b="1" i="0" u="none" strike="noStrike">
                          <a:solidFill>
                            <a:srgbClr val="000000"/>
                          </a:solidFill>
                          <a:effectLst/>
                          <a:latin typeface="Calibri" panose="020F0502020204030204" pitchFamily="34" charset="0"/>
                        </a:rPr>
                        <a:t>24.54</a:t>
                      </a:r>
                    </a:p>
                  </a:txBody>
                  <a:tcPr marL="7887" marR="7887" marT="78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900" b="0" i="0" u="none" strike="noStrike">
                          <a:solidFill>
                            <a:srgbClr val="000000"/>
                          </a:solidFill>
                          <a:effectLst/>
                          <a:latin typeface="Calibri" panose="020F0502020204030204" pitchFamily="34" charset="0"/>
                        </a:rPr>
                        <a:t>Target CHPPD achieved, suggesting safe staffing</a:t>
                      </a:r>
                      <a:br>
                        <a:rPr lang="en-US" sz="900" b="0" i="0" u="none" strike="noStrike">
                          <a:solidFill>
                            <a:srgbClr val="000000"/>
                          </a:solidFill>
                          <a:effectLst/>
                          <a:latin typeface="Calibri" panose="020F0502020204030204" pitchFamily="34" charset="0"/>
                        </a:rPr>
                      </a:br>
                      <a:r>
                        <a:rPr lang="en-US" sz="900" b="0" i="0" u="none" strike="noStrike">
                          <a:solidFill>
                            <a:srgbClr val="000000"/>
                          </a:solidFill>
                          <a:effectLst/>
                          <a:latin typeface="Calibri" panose="020F0502020204030204" pitchFamily="34" charset="0"/>
                        </a:rPr>
                        <a:t/>
                      </a:r>
                      <a:br>
                        <a:rPr lang="en-US" sz="900" b="0" i="0" u="none" strike="noStrike">
                          <a:solidFill>
                            <a:srgbClr val="000000"/>
                          </a:solidFill>
                          <a:effectLst/>
                          <a:latin typeface="Calibri" panose="020F0502020204030204" pitchFamily="34" charset="0"/>
                        </a:rPr>
                      </a:br>
                      <a:r>
                        <a:rPr lang="en-US" sz="900" b="0" i="0" u="none" strike="noStrike">
                          <a:solidFill>
                            <a:srgbClr val="000000"/>
                          </a:solidFill>
                          <a:effectLst/>
                          <a:latin typeface="Calibri" panose="020F0502020204030204" pitchFamily="34" charset="0"/>
                        </a:rPr>
                        <a:t>High acuity especially on NCCU, breaches, delayed wardables, non clinical transfers from NCCU to D3/D4, rise in sickness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00" b="0" i="0" u="none" strike="noStrike">
                          <a:solidFill>
                            <a:srgbClr val="000000"/>
                          </a:solidFill>
                          <a:effectLst/>
                          <a:latin typeface="Calibri" panose="020F0502020204030204" pitchFamily="34" charset="0"/>
                        </a:rPr>
                        <a:t>GPIC Breaches.  Potential delays to patient care and patient flow. Reduced supervisory time to mitigate may be considered. </a:t>
                      </a:r>
                      <a:br>
                        <a:rPr lang="en-US" sz="1000" b="0" i="0" u="none" strike="noStrike">
                          <a:solidFill>
                            <a:srgbClr val="000000"/>
                          </a:solidFill>
                          <a:effectLst/>
                          <a:latin typeface="Calibri" panose="020F0502020204030204" pitchFamily="34" charset="0"/>
                        </a:rPr>
                      </a:br>
                      <a:r>
                        <a:rPr lang="en-US" sz="1000" b="0" i="0" u="none" strike="noStrike">
                          <a:solidFill>
                            <a:srgbClr val="000000"/>
                          </a:solidFill>
                          <a:effectLst/>
                          <a:latin typeface="Calibri" panose="020F0502020204030204" pitchFamily="34" charset="0"/>
                        </a:rPr>
                        <a:t>Reduction NQM and KPI's. Staff morale, retention of staff. Poor patient experience. Lack of ability to be preemptive due to clinical acuity.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chemeClr val="tx1"/>
                          </a:solidFill>
                          <a:effectLst/>
                          <a:latin typeface="Calibri" panose="020F0502020204030204" pitchFamily="34" charset="0"/>
                        </a:rPr>
                        <a:t>Raised at 08:15 and daily bronze, circulation of capacity and breaches list. Discharging wardables. PD and band 7s in numbers, requesting bank enhancements, managing sickness. Escalating at Ops meeting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14827012"/>
                  </a:ext>
                </a:extLst>
              </a:tr>
              <a:tr h="1450352">
                <a:tc>
                  <a:txBody>
                    <a:bodyPr/>
                    <a:lstStyle/>
                    <a:p>
                      <a:pPr algn="ctr" fontAlgn="ctr"/>
                      <a:r>
                        <a:rPr lang="en-GB" sz="700" b="0" i="0" u="none" strike="noStrike">
                          <a:solidFill>
                            <a:srgbClr val="000000"/>
                          </a:solidFill>
                          <a:effectLst/>
                          <a:latin typeface="Calibri" panose="020F0502020204030204" pitchFamily="34" charset="0"/>
                        </a:rPr>
                        <a:t>Division  A</a:t>
                      </a:r>
                    </a:p>
                  </a:txBody>
                  <a:tcPr marL="7887" marR="7887" marT="78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800" b="0" i="0" u="none" strike="noStrike">
                          <a:solidFill>
                            <a:srgbClr val="000000"/>
                          </a:solidFill>
                          <a:effectLst/>
                          <a:latin typeface="Calibri" panose="020F0502020204030204" pitchFamily="34" charset="0"/>
                        </a:rPr>
                        <a:t>JOHN FARMAN ICU</a:t>
                      </a:r>
                    </a:p>
                  </a:txBody>
                  <a:tcPr marL="7887" marR="7887" marT="78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192 - CRITICAL CARE MEDICINE - RISK MANAGED</a:t>
                      </a:r>
                    </a:p>
                  </a:txBody>
                  <a:tcPr marL="7887" marR="7887" marT="78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1" i="0" u="none" strike="noStrike">
                          <a:solidFill>
                            <a:srgbClr val="FF0000"/>
                          </a:solidFill>
                          <a:effectLst/>
                          <a:latin typeface="Calibri" panose="020F0502020204030204" pitchFamily="34" charset="0"/>
                        </a:rPr>
                        <a:t>82%</a:t>
                      </a:r>
                    </a:p>
                  </a:txBody>
                  <a:tcPr marL="7887" marR="7887" marT="78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panose="020F0502020204030204" pitchFamily="34" charset="0"/>
                        </a:rPr>
                        <a:t>103%</a:t>
                      </a:r>
                    </a:p>
                  </a:txBody>
                  <a:tcPr marL="7887" marR="7887" marT="78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1" i="0" u="none" strike="noStrike">
                          <a:solidFill>
                            <a:srgbClr val="FF0000"/>
                          </a:solidFill>
                          <a:effectLst/>
                          <a:latin typeface="Calibri" panose="020F0502020204030204" pitchFamily="34" charset="0"/>
                        </a:rPr>
                        <a:t>86%</a:t>
                      </a:r>
                    </a:p>
                  </a:txBody>
                  <a:tcPr marL="7887" marR="7887" marT="78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000" b="1" i="0" u="none" strike="noStrike">
                          <a:solidFill>
                            <a:srgbClr val="000000"/>
                          </a:solidFill>
                          <a:effectLst/>
                          <a:latin typeface="Calibri" panose="020F0502020204030204" pitchFamily="34" charset="0"/>
                        </a:rPr>
                        <a:t>28.09</a:t>
                      </a:r>
                    </a:p>
                  </a:txBody>
                  <a:tcPr marL="7887" marR="7887" marT="78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900" b="0" i="0" u="none" strike="noStrike" dirty="0">
                          <a:solidFill>
                            <a:srgbClr val="000000"/>
                          </a:solidFill>
                          <a:effectLst/>
                          <a:latin typeface="Calibri" panose="020F0502020204030204" pitchFamily="34" charset="0"/>
                        </a:rPr>
                        <a:t>Target CHPPD achieved, suggesting safe staffing</a:t>
                      </a:r>
                      <a:br>
                        <a:rPr lang="en-US" sz="900" b="0" i="0" u="none" strike="noStrike" dirty="0">
                          <a:solidFill>
                            <a:srgbClr val="000000"/>
                          </a:solidFill>
                          <a:effectLst/>
                          <a:latin typeface="Calibri" panose="020F0502020204030204" pitchFamily="34" charset="0"/>
                        </a:rPr>
                      </a:br>
                      <a:r>
                        <a:rPr lang="en-US" sz="900" b="0" i="0" u="none" strike="noStrike" dirty="0">
                          <a:solidFill>
                            <a:srgbClr val="000000"/>
                          </a:solidFill>
                          <a:effectLst/>
                          <a:latin typeface="Calibri" panose="020F0502020204030204" pitchFamily="34" charset="0"/>
                        </a:rPr>
                        <a:t/>
                      </a:r>
                      <a:br>
                        <a:rPr lang="en-US" sz="900" b="0" i="0" u="none" strike="noStrike" dirty="0">
                          <a:solidFill>
                            <a:srgbClr val="000000"/>
                          </a:solidFill>
                          <a:effectLst/>
                          <a:latin typeface="Calibri" panose="020F0502020204030204" pitchFamily="34" charset="0"/>
                        </a:rPr>
                      </a:br>
                      <a:r>
                        <a:rPr lang="en-US" sz="900" b="0" i="0" u="none" strike="noStrike" dirty="0">
                          <a:solidFill>
                            <a:srgbClr val="000000"/>
                          </a:solidFill>
                          <a:effectLst/>
                          <a:latin typeface="Calibri" panose="020F0502020204030204" pitchFamily="34" charset="0"/>
                        </a:rPr>
                        <a:t>High acuity especially on NCCU, breaches, delayed </a:t>
                      </a:r>
                      <a:r>
                        <a:rPr lang="en-US" sz="900" b="0" i="0" u="none" strike="noStrike" dirty="0" err="1">
                          <a:solidFill>
                            <a:srgbClr val="000000"/>
                          </a:solidFill>
                          <a:effectLst/>
                          <a:latin typeface="Calibri" panose="020F0502020204030204" pitchFamily="34" charset="0"/>
                        </a:rPr>
                        <a:t>wardables</a:t>
                      </a:r>
                      <a:r>
                        <a:rPr lang="en-US" sz="900" b="0" i="0" u="none" strike="noStrike" dirty="0">
                          <a:solidFill>
                            <a:srgbClr val="000000"/>
                          </a:solidFill>
                          <a:effectLst/>
                          <a:latin typeface="Calibri" panose="020F0502020204030204" pitchFamily="34" charset="0"/>
                        </a:rPr>
                        <a:t>, non clinical transfers from NCCU to D3/D4, rise in sickness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00" b="0" i="0" u="none" strike="noStrike" dirty="0">
                          <a:solidFill>
                            <a:srgbClr val="000000"/>
                          </a:solidFill>
                          <a:effectLst/>
                          <a:latin typeface="Calibri" panose="020F0502020204030204" pitchFamily="34" charset="0"/>
                        </a:rPr>
                        <a:t>GPIC Breaches.  Potential delays to patient care and patient flow. Reduced supervisory time to mitigate may be considered. </a:t>
                      </a:r>
                      <a:br>
                        <a:rPr lang="en-US" sz="1000" b="0" i="0" u="none" strike="noStrike" dirty="0">
                          <a:solidFill>
                            <a:srgbClr val="000000"/>
                          </a:solidFill>
                          <a:effectLst/>
                          <a:latin typeface="Calibri" panose="020F0502020204030204" pitchFamily="34" charset="0"/>
                        </a:rPr>
                      </a:br>
                      <a:r>
                        <a:rPr lang="en-US" sz="1000" b="0" i="0" u="none" strike="noStrike" dirty="0">
                          <a:solidFill>
                            <a:srgbClr val="000000"/>
                          </a:solidFill>
                          <a:effectLst/>
                          <a:latin typeface="Calibri" panose="020F0502020204030204" pitchFamily="34" charset="0"/>
                        </a:rPr>
                        <a:t>Reduction NQM and KPI's. Staff morale, retention of staff. Poor patient experience. Lack of ability to be preemptive due to clinical acuity.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dirty="0">
                          <a:solidFill>
                            <a:schemeClr val="tx1"/>
                          </a:solidFill>
                          <a:effectLst/>
                          <a:latin typeface="Calibri" panose="020F0502020204030204" pitchFamily="34" charset="0"/>
                        </a:rPr>
                        <a:t>Raised at 08:15 and daily bronze, circulation of capacity and breaches list. Discharging </a:t>
                      </a:r>
                      <a:r>
                        <a:rPr lang="en-US" sz="1000" b="0" i="0" u="none" strike="noStrike" dirty="0" err="1">
                          <a:solidFill>
                            <a:schemeClr val="tx1"/>
                          </a:solidFill>
                          <a:effectLst/>
                          <a:latin typeface="Calibri" panose="020F0502020204030204" pitchFamily="34" charset="0"/>
                        </a:rPr>
                        <a:t>wardables</a:t>
                      </a:r>
                      <a:r>
                        <a:rPr lang="en-US" sz="1000" b="0" i="0" u="none" strike="noStrike" dirty="0">
                          <a:solidFill>
                            <a:schemeClr val="tx1"/>
                          </a:solidFill>
                          <a:effectLst/>
                          <a:latin typeface="Calibri" panose="020F0502020204030204" pitchFamily="34" charset="0"/>
                        </a:rPr>
                        <a:t>. PD and band 7s in numbers, requesting bank enhancements, managing sickness. Escalating at Ops meeting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84738102"/>
                  </a:ext>
                </a:extLst>
              </a:tr>
              <a:tr h="648438">
                <a:tc>
                  <a:txBody>
                    <a:bodyPr/>
                    <a:lstStyle/>
                    <a:p>
                      <a:pPr algn="ctr" fontAlgn="ctr"/>
                      <a:r>
                        <a:rPr lang="en-GB" sz="700" b="0" i="0" u="none" strike="noStrike">
                          <a:solidFill>
                            <a:srgbClr val="000000"/>
                          </a:solidFill>
                          <a:effectLst/>
                          <a:latin typeface="Calibri" panose="020F0502020204030204" pitchFamily="34" charset="0"/>
                        </a:rPr>
                        <a:t>Division  A</a:t>
                      </a:r>
                    </a:p>
                  </a:txBody>
                  <a:tcPr marL="7887" marR="7887" marT="78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800" b="0" i="0" u="none" strike="noStrike">
                          <a:solidFill>
                            <a:srgbClr val="000000"/>
                          </a:solidFill>
                          <a:effectLst/>
                          <a:latin typeface="Calibri" panose="020F0502020204030204" pitchFamily="34" charset="0"/>
                        </a:rPr>
                        <a:t>NCCU</a:t>
                      </a:r>
                    </a:p>
                  </a:txBody>
                  <a:tcPr marL="7887" marR="7887" marT="78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192 - CRITICAL CARE MEDICINE - RISK MANAGED</a:t>
                      </a:r>
                    </a:p>
                  </a:txBody>
                  <a:tcPr marL="7887" marR="7887" marT="78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1" i="0" u="none" strike="noStrike">
                          <a:solidFill>
                            <a:srgbClr val="FF0000"/>
                          </a:solidFill>
                          <a:effectLst/>
                          <a:latin typeface="Calibri" panose="020F0502020204030204" pitchFamily="34" charset="0"/>
                        </a:rPr>
                        <a:t>86%</a:t>
                      </a:r>
                    </a:p>
                  </a:txBody>
                  <a:tcPr marL="7887" marR="7887" marT="78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panose="020F0502020204030204" pitchFamily="34" charset="0"/>
                        </a:rPr>
                        <a:t>93%</a:t>
                      </a:r>
                    </a:p>
                  </a:txBody>
                  <a:tcPr marL="7887" marR="7887" marT="78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1" i="0" u="none" strike="noStrike">
                          <a:solidFill>
                            <a:srgbClr val="FF0000"/>
                          </a:solidFill>
                          <a:effectLst/>
                          <a:latin typeface="Calibri" panose="020F0502020204030204" pitchFamily="34" charset="0"/>
                        </a:rPr>
                        <a:t>88%</a:t>
                      </a:r>
                    </a:p>
                  </a:txBody>
                  <a:tcPr marL="7887" marR="7887" marT="78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000" b="1" i="0" u="none" strike="noStrike">
                          <a:solidFill>
                            <a:srgbClr val="000000"/>
                          </a:solidFill>
                          <a:effectLst/>
                          <a:latin typeface="Calibri" panose="020F0502020204030204" pitchFamily="34" charset="0"/>
                        </a:rPr>
                        <a:t>30.18</a:t>
                      </a:r>
                    </a:p>
                  </a:txBody>
                  <a:tcPr marL="7887" marR="7887" marT="78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800" b="0" i="0" u="none" strike="noStrike" dirty="0" smtClean="0">
                          <a:solidFill>
                            <a:srgbClr val="000000"/>
                          </a:solidFill>
                          <a:effectLst/>
                          <a:latin typeface="Calibri" panose="020F0502020204030204" pitchFamily="34" charset="0"/>
                        </a:rPr>
                        <a:t>Target CHPPD achieved, suggesting safe staffing</a:t>
                      </a:r>
                      <a:br>
                        <a:rPr lang="en-US" sz="800" b="0" i="0" u="none" strike="noStrike" dirty="0" smtClean="0">
                          <a:solidFill>
                            <a:srgbClr val="000000"/>
                          </a:solidFill>
                          <a:effectLst/>
                          <a:latin typeface="Calibri" panose="020F0502020204030204" pitchFamily="34" charset="0"/>
                        </a:rPr>
                      </a:br>
                      <a:r>
                        <a:rPr lang="en-US" sz="800" b="0" i="0" u="none" strike="noStrike" dirty="0" smtClean="0">
                          <a:solidFill>
                            <a:srgbClr val="000000"/>
                          </a:solidFill>
                          <a:effectLst/>
                          <a:latin typeface="Calibri" panose="020F0502020204030204" pitchFamily="34" charset="0"/>
                        </a:rPr>
                        <a:t/>
                      </a:r>
                      <a:br>
                        <a:rPr lang="en-US" sz="800" b="0" i="0" u="none" strike="noStrike" dirty="0" smtClean="0">
                          <a:solidFill>
                            <a:srgbClr val="000000"/>
                          </a:solidFill>
                          <a:effectLst/>
                          <a:latin typeface="Calibri" panose="020F0502020204030204" pitchFamily="34" charset="0"/>
                        </a:rPr>
                      </a:br>
                      <a:r>
                        <a:rPr lang="en-US" sz="800" b="0" i="0" u="none" strike="noStrike" dirty="0" smtClean="0">
                          <a:solidFill>
                            <a:srgbClr val="000000"/>
                          </a:solidFill>
                          <a:effectLst/>
                          <a:latin typeface="Calibri" panose="020F0502020204030204" pitchFamily="34" charset="0"/>
                        </a:rPr>
                        <a:t>High acuity especially on NCCU, breaches, delayed </a:t>
                      </a:r>
                      <a:r>
                        <a:rPr lang="en-US" sz="800" b="0" i="0" u="none" strike="noStrike" dirty="0" err="1" smtClean="0">
                          <a:solidFill>
                            <a:srgbClr val="000000"/>
                          </a:solidFill>
                          <a:effectLst/>
                          <a:latin typeface="Calibri" panose="020F0502020204030204" pitchFamily="34" charset="0"/>
                        </a:rPr>
                        <a:t>wardables</a:t>
                      </a:r>
                      <a:r>
                        <a:rPr lang="en-US" sz="800" b="0" i="0" u="none" strike="noStrike" dirty="0" smtClean="0">
                          <a:solidFill>
                            <a:srgbClr val="000000"/>
                          </a:solidFill>
                          <a:effectLst/>
                          <a:latin typeface="Calibri" panose="020F0502020204030204" pitchFamily="34" charset="0"/>
                        </a:rPr>
                        <a:t>, non clinical transfers from NCCU to D3/D4, rise in sickness</a:t>
                      </a:r>
                      <a:endParaRPr lang="en-US" sz="800" b="0" i="0" u="none" strike="noStrike" dirty="0">
                        <a:solidFill>
                          <a:srgbClr val="000000"/>
                        </a:solidFill>
                        <a:effectLst/>
                        <a:latin typeface="Calibri" panose="020F0502020204030204" pitchFamily="34" charset="0"/>
                      </a:endParaRPr>
                    </a:p>
                  </a:txBody>
                  <a:tcPr marL="7887" marR="7887" marT="788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800" b="0" i="0" u="none" strike="noStrike" dirty="0">
                          <a:solidFill>
                            <a:srgbClr val="000000"/>
                          </a:solidFill>
                          <a:effectLst/>
                          <a:latin typeface="Calibri" panose="020F0502020204030204" pitchFamily="34" charset="0"/>
                        </a:rPr>
                        <a:t> </a:t>
                      </a:r>
                      <a:r>
                        <a:rPr lang="en-US" sz="800" b="0" i="0" u="none" strike="noStrike" dirty="0" smtClean="0">
                          <a:solidFill>
                            <a:srgbClr val="000000"/>
                          </a:solidFill>
                          <a:effectLst/>
                          <a:latin typeface="Calibri" panose="020F0502020204030204" pitchFamily="34" charset="0"/>
                        </a:rPr>
                        <a:t>GPIC Breaches.  Potential delays to patient care and patient flow. Reduced supervisory time to mitigate may be considered. </a:t>
                      </a:r>
                      <a:br>
                        <a:rPr lang="en-US" sz="800" b="0" i="0" u="none" strike="noStrike" dirty="0" smtClean="0">
                          <a:solidFill>
                            <a:srgbClr val="000000"/>
                          </a:solidFill>
                          <a:effectLst/>
                          <a:latin typeface="Calibri" panose="020F0502020204030204" pitchFamily="34" charset="0"/>
                        </a:rPr>
                      </a:br>
                      <a:r>
                        <a:rPr lang="en-US" sz="800" b="0" i="0" u="none" strike="noStrike" dirty="0" smtClean="0">
                          <a:solidFill>
                            <a:srgbClr val="000000"/>
                          </a:solidFill>
                          <a:effectLst/>
                          <a:latin typeface="Calibri" panose="020F0502020204030204" pitchFamily="34" charset="0"/>
                        </a:rPr>
                        <a:t>Reduction NQM and KPI's. Staff morale, retention of staff. Poor patient experience. Lack of ability to be preemptive due to clinical acuity</a:t>
                      </a:r>
                      <a:endParaRPr lang="en-GB" sz="800" b="0" i="0" u="none" strike="noStrike" dirty="0">
                        <a:solidFill>
                          <a:srgbClr val="000000"/>
                        </a:solidFill>
                        <a:effectLst/>
                        <a:latin typeface="Calibri" panose="020F0502020204030204" pitchFamily="34" charset="0"/>
                      </a:endParaRPr>
                    </a:p>
                  </a:txBody>
                  <a:tcPr marL="7887" marR="7887" marT="788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800" b="0" i="0" u="none" strike="noStrike" dirty="0" smtClean="0">
                          <a:solidFill>
                            <a:schemeClr val="tx1"/>
                          </a:solidFill>
                          <a:effectLst/>
                          <a:latin typeface="Calibri" panose="020F0502020204030204" pitchFamily="34" charset="0"/>
                        </a:rPr>
                        <a:t>Raised at 08:15 and daily bronze, circulation of capacity and breaches list. Discharging </a:t>
                      </a:r>
                      <a:r>
                        <a:rPr lang="en-US" sz="800" b="0" i="0" u="none" strike="noStrike" dirty="0" err="1" smtClean="0">
                          <a:solidFill>
                            <a:schemeClr val="tx1"/>
                          </a:solidFill>
                          <a:effectLst/>
                          <a:latin typeface="Calibri" panose="020F0502020204030204" pitchFamily="34" charset="0"/>
                        </a:rPr>
                        <a:t>wardables</a:t>
                      </a:r>
                      <a:r>
                        <a:rPr lang="en-US" sz="800" b="0" i="0" u="none" strike="noStrike" dirty="0" smtClean="0">
                          <a:solidFill>
                            <a:schemeClr val="tx1"/>
                          </a:solidFill>
                          <a:effectLst/>
                          <a:latin typeface="Calibri" panose="020F0502020204030204" pitchFamily="34" charset="0"/>
                        </a:rPr>
                        <a:t>. PD and band 7s in numbers, requesting bank enhancements, managing sickness. Escalating at Ops meeting</a:t>
                      </a:r>
                    </a:p>
                    <a:p>
                      <a:pPr algn="ctr" fontAlgn="ctr"/>
                      <a:r>
                        <a:rPr lang="en-GB" sz="800" b="0" i="0" u="none" strike="noStrike" dirty="0">
                          <a:solidFill>
                            <a:schemeClr val="tx1"/>
                          </a:solidFill>
                          <a:effectLst/>
                          <a:latin typeface="Calibri" panose="020F0502020204030204" pitchFamily="34" charset="0"/>
                        </a:rPr>
                        <a:t> </a:t>
                      </a:r>
                    </a:p>
                  </a:txBody>
                  <a:tcPr marL="7887" marR="7887" marT="78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1356037"/>
                  </a:ext>
                </a:extLst>
              </a:tr>
            </a:tbl>
          </a:graphicData>
        </a:graphic>
      </p:graphicFrame>
    </p:spTree>
    <p:extLst>
      <p:ext uri="{BB962C8B-B14F-4D97-AF65-F5344CB8AC3E}">
        <p14:creationId xmlns:p14="http://schemas.microsoft.com/office/powerpoint/2010/main" val="34134929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3"/>
          <p:cNvSpPr>
            <a:spLocks noGrp="1"/>
          </p:cNvSpPr>
          <p:nvPr>
            <p:ph sz="quarter" idx="16"/>
          </p:nvPr>
        </p:nvSpPr>
        <p:spPr>
          <a:xfrm>
            <a:off x="307496" y="336551"/>
            <a:ext cx="8406198" cy="340457"/>
          </a:xfrm>
        </p:spPr>
        <p:txBody>
          <a:bodyPr/>
          <a:lstStyle/>
          <a:p>
            <a:r>
              <a:rPr lang="en-GB" sz="2000" dirty="0"/>
              <a:t>Appendix 1. Exception report by Division </a:t>
            </a:r>
          </a:p>
          <a:p>
            <a:endParaRPr lang="en-GB" sz="2000" dirty="0"/>
          </a:p>
        </p:txBody>
      </p:sp>
      <p:graphicFrame>
        <p:nvGraphicFramePr>
          <p:cNvPr id="5" name="Table 4"/>
          <p:cNvGraphicFramePr>
            <a:graphicFrameLocks noGrp="1"/>
          </p:cNvGraphicFramePr>
          <p:nvPr>
            <p:extLst>
              <p:ext uri="{D42A27DB-BD31-4B8C-83A1-F6EECF244321}">
                <p14:modId xmlns:p14="http://schemas.microsoft.com/office/powerpoint/2010/main" val="2071446034"/>
              </p:ext>
            </p:extLst>
          </p:nvPr>
        </p:nvGraphicFramePr>
        <p:xfrm>
          <a:off x="972313" y="619717"/>
          <a:ext cx="10494263" cy="5052060"/>
        </p:xfrm>
        <a:graphic>
          <a:graphicData uri="http://schemas.openxmlformats.org/drawingml/2006/table">
            <a:tbl>
              <a:tblPr/>
              <a:tblGrid>
                <a:gridCol w="357038">
                  <a:extLst>
                    <a:ext uri="{9D8B030D-6E8A-4147-A177-3AD203B41FA5}">
                      <a16:colId xmlns:a16="http://schemas.microsoft.com/office/drawing/2014/main" val="1777170026"/>
                    </a:ext>
                  </a:extLst>
                </a:gridCol>
                <a:gridCol w="672662">
                  <a:extLst>
                    <a:ext uri="{9D8B030D-6E8A-4147-A177-3AD203B41FA5}">
                      <a16:colId xmlns:a16="http://schemas.microsoft.com/office/drawing/2014/main" val="196283827"/>
                    </a:ext>
                  </a:extLst>
                </a:gridCol>
                <a:gridCol w="811924">
                  <a:extLst>
                    <a:ext uri="{9D8B030D-6E8A-4147-A177-3AD203B41FA5}">
                      <a16:colId xmlns:a16="http://schemas.microsoft.com/office/drawing/2014/main" val="656648723"/>
                    </a:ext>
                  </a:extLst>
                </a:gridCol>
                <a:gridCol w="714703">
                  <a:extLst>
                    <a:ext uri="{9D8B030D-6E8A-4147-A177-3AD203B41FA5}">
                      <a16:colId xmlns:a16="http://schemas.microsoft.com/office/drawing/2014/main" val="135764314"/>
                    </a:ext>
                  </a:extLst>
                </a:gridCol>
                <a:gridCol w="714703">
                  <a:extLst>
                    <a:ext uri="{9D8B030D-6E8A-4147-A177-3AD203B41FA5}">
                      <a16:colId xmlns:a16="http://schemas.microsoft.com/office/drawing/2014/main" val="2523442830"/>
                    </a:ext>
                  </a:extLst>
                </a:gridCol>
                <a:gridCol w="714703">
                  <a:extLst>
                    <a:ext uri="{9D8B030D-6E8A-4147-A177-3AD203B41FA5}">
                      <a16:colId xmlns:a16="http://schemas.microsoft.com/office/drawing/2014/main" val="3655747993"/>
                    </a:ext>
                  </a:extLst>
                </a:gridCol>
                <a:gridCol w="567558">
                  <a:extLst>
                    <a:ext uri="{9D8B030D-6E8A-4147-A177-3AD203B41FA5}">
                      <a16:colId xmlns:a16="http://schemas.microsoft.com/office/drawing/2014/main" val="2679254286"/>
                    </a:ext>
                  </a:extLst>
                </a:gridCol>
                <a:gridCol w="2007476">
                  <a:extLst>
                    <a:ext uri="{9D8B030D-6E8A-4147-A177-3AD203B41FA5}">
                      <a16:colId xmlns:a16="http://schemas.microsoft.com/office/drawing/2014/main" val="2639407399"/>
                    </a:ext>
                  </a:extLst>
                </a:gridCol>
                <a:gridCol w="1860331">
                  <a:extLst>
                    <a:ext uri="{9D8B030D-6E8A-4147-A177-3AD203B41FA5}">
                      <a16:colId xmlns:a16="http://schemas.microsoft.com/office/drawing/2014/main" val="4185934486"/>
                    </a:ext>
                  </a:extLst>
                </a:gridCol>
                <a:gridCol w="2073165">
                  <a:extLst>
                    <a:ext uri="{9D8B030D-6E8A-4147-A177-3AD203B41FA5}">
                      <a16:colId xmlns:a16="http://schemas.microsoft.com/office/drawing/2014/main" val="3356926192"/>
                    </a:ext>
                  </a:extLst>
                </a:gridCol>
              </a:tblGrid>
              <a:tr h="327561">
                <a:tc>
                  <a:txBody>
                    <a:bodyPr/>
                    <a:lstStyle/>
                    <a:p>
                      <a:pPr algn="ctr" fontAlgn="ctr"/>
                      <a:r>
                        <a:rPr lang="en-GB" sz="700" b="0" i="0" u="none" strike="noStrike" dirty="0">
                          <a:solidFill>
                            <a:srgbClr val="000000"/>
                          </a:solidFill>
                          <a:effectLst/>
                          <a:latin typeface="Calibri" panose="020F0502020204030204" pitchFamily="34" charset="0"/>
                        </a:rPr>
                        <a:t>Division  C</a:t>
                      </a:r>
                    </a:p>
                  </a:txBody>
                  <a:tcPr marL="7887" marR="7887" marT="78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800" b="0" i="0" u="none" strike="noStrike" dirty="0">
                          <a:solidFill>
                            <a:srgbClr val="000000"/>
                          </a:solidFill>
                          <a:effectLst/>
                          <a:latin typeface="Calibri" panose="020F0502020204030204" pitchFamily="34" charset="0"/>
                        </a:rPr>
                        <a:t>C5</a:t>
                      </a:r>
                    </a:p>
                  </a:txBody>
                  <a:tcPr marL="7887" marR="7887" marT="78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361 - NEPHROLOGY - PROTECTED</a:t>
                      </a:r>
                    </a:p>
                  </a:txBody>
                  <a:tcPr marL="7887" marR="7887" marT="78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1" i="0" u="none" strike="noStrike">
                          <a:solidFill>
                            <a:srgbClr val="FF0000"/>
                          </a:solidFill>
                          <a:effectLst/>
                          <a:latin typeface="Calibri" panose="020F0502020204030204" pitchFamily="34" charset="0"/>
                        </a:rPr>
                        <a:t>86%</a:t>
                      </a:r>
                    </a:p>
                  </a:txBody>
                  <a:tcPr marL="7887" marR="7887" marT="78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1" i="0" u="none" strike="noStrike">
                          <a:solidFill>
                            <a:srgbClr val="FF0000"/>
                          </a:solidFill>
                          <a:effectLst/>
                          <a:latin typeface="Calibri" panose="020F0502020204030204" pitchFamily="34" charset="0"/>
                        </a:rPr>
                        <a:t>85%</a:t>
                      </a:r>
                    </a:p>
                  </a:txBody>
                  <a:tcPr marL="7887" marR="7887" marT="78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1" i="0" u="none" strike="noStrike">
                          <a:solidFill>
                            <a:srgbClr val="FF0000"/>
                          </a:solidFill>
                          <a:effectLst/>
                          <a:latin typeface="Calibri" panose="020F0502020204030204" pitchFamily="34" charset="0"/>
                        </a:rPr>
                        <a:t>86%</a:t>
                      </a:r>
                    </a:p>
                  </a:txBody>
                  <a:tcPr marL="7887" marR="7887" marT="78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000" b="1" i="0" u="none" strike="noStrike">
                          <a:solidFill>
                            <a:srgbClr val="000000"/>
                          </a:solidFill>
                          <a:effectLst/>
                          <a:latin typeface="Calibri" panose="020F0502020204030204" pitchFamily="34" charset="0"/>
                        </a:rPr>
                        <a:t>7.42</a:t>
                      </a:r>
                    </a:p>
                  </a:txBody>
                  <a:tcPr marL="7887" marR="7887" marT="78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900" b="0" i="0" u="none" strike="noStrike" dirty="0">
                          <a:solidFill>
                            <a:srgbClr val="000000"/>
                          </a:solidFill>
                          <a:effectLst/>
                          <a:latin typeface="Calibri" panose="020F0502020204030204" pitchFamily="34" charset="0"/>
                        </a:rPr>
                        <a:t>75 unfilled RN shifts for August. 62 unfilled HCSW shifts for August.</a:t>
                      </a:r>
                      <a:br>
                        <a:rPr lang="en-US" sz="900" b="0" i="0" u="none" strike="noStrike" dirty="0">
                          <a:solidFill>
                            <a:srgbClr val="000000"/>
                          </a:solidFill>
                          <a:effectLst/>
                          <a:latin typeface="Calibri" panose="020F0502020204030204" pitchFamily="34" charset="0"/>
                        </a:rPr>
                      </a:br>
                      <a:r>
                        <a:rPr lang="en-US" sz="900" b="0" i="0" u="none" strike="noStrike" dirty="0">
                          <a:solidFill>
                            <a:srgbClr val="000000"/>
                          </a:solidFill>
                          <a:effectLst/>
                          <a:latin typeface="Calibri" panose="020F0502020204030204" pitchFamily="34" charset="0"/>
                        </a:rPr>
                        <a:t>1 red flag for unmet </a:t>
                      </a:r>
                      <a:r>
                        <a:rPr lang="en-US" sz="900" b="0" i="0" u="none" strike="noStrike" dirty="0" err="1">
                          <a:solidFill>
                            <a:srgbClr val="000000"/>
                          </a:solidFill>
                          <a:effectLst/>
                          <a:latin typeface="Calibri" panose="020F0502020204030204" pitchFamily="34" charset="0"/>
                        </a:rPr>
                        <a:t>specialling</a:t>
                      </a:r>
                      <a:r>
                        <a:rPr lang="en-US" sz="900" b="0" i="0" u="none" strike="noStrike" dirty="0">
                          <a:solidFill>
                            <a:srgbClr val="000000"/>
                          </a:solidFill>
                          <a:effectLst/>
                          <a:latin typeface="Calibri" panose="020F0502020204030204" pitchFamily="34" charset="0"/>
                        </a:rPr>
                        <a:t> 1:1.</a:t>
                      </a:r>
                      <a:br>
                        <a:rPr lang="en-US" sz="900" b="0" i="0" u="none" strike="noStrike" dirty="0">
                          <a:solidFill>
                            <a:srgbClr val="000000"/>
                          </a:solidFill>
                          <a:effectLst/>
                          <a:latin typeface="Calibri" panose="020F0502020204030204" pitchFamily="34" charset="0"/>
                        </a:rPr>
                      </a:br>
                      <a:r>
                        <a:rPr lang="en-US" sz="900" b="0" i="0" u="none" strike="noStrike" dirty="0">
                          <a:solidFill>
                            <a:srgbClr val="000000"/>
                          </a:solidFill>
                          <a:effectLst/>
                          <a:latin typeface="Calibri" panose="020F0502020204030204" pitchFamily="34" charset="0"/>
                        </a:rPr>
                        <a:t>Supervisory SR time- 38.9%.</a:t>
                      </a:r>
                      <a:br>
                        <a:rPr lang="en-US" sz="900" b="0" i="0" u="none" strike="noStrike" dirty="0">
                          <a:solidFill>
                            <a:srgbClr val="000000"/>
                          </a:solidFill>
                          <a:effectLst/>
                          <a:latin typeface="Calibri" panose="020F0502020204030204" pitchFamily="34" charset="0"/>
                        </a:rPr>
                      </a:br>
                      <a:r>
                        <a:rPr lang="en-US" sz="900" b="0" i="0" u="none" strike="noStrike" dirty="0">
                          <a:solidFill>
                            <a:srgbClr val="000000"/>
                          </a:solidFill>
                          <a:effectLst/>
                          <a:latin typeface="Calibri" panose="020F0502020204030204" pitchFamily="34" charset="0"/>
                        </a:rPr>
                        <a:t>257 hours redeployed inbound.</a:t>
                      </a:r>
                      <a:br>
                        <a:rPr lang="en-US" sz="900" b="0" i="0" u="none" strike="noStrike" dirty="0">
                          <a:solidFill>
                            <a:srgbClr val="000000"/>
                          </a:solidFill>
                          <a:effectLst/>
                          <a:latin typeface="Calibri" panose="020F0502020204030204" pitchFamily="34" charset="0"/>
                        </a:rPr>
                      </a:br>
                      <a:endParaRPr lang="en-US" sz="900" b="0" i="0" u="none" strike="noStrike" dirty="0">
                        <a:solidFill>
                          <a:srgbClr val="000000"/>
                        </a:solidFill>
                        <a:effectLst/>
                        <a:latin typeface="Calibri" panose="020F0502020204030204"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00" b="0" i="0" u="none" strike="noStrike" dirty="0">
                          <a:solidFill>
                            <a:srgbClr val="000000"/>
                          </a:solidFill>
                          <a:effectLst/>
                          <a:latin typeface="Calibri" panose="020F0502020204030204" pitchFamily="34" charset="0"/>
                        </a:rPr>
                        <a:t>• 16 incidents, no mod+ harm</a:t>
                      </a:r>
                      <a:br>
                        <a:rPr lang="en-US" sz="1000" b="0" i="0" u="none" strike="noStrike" dirty="0">
                          <a:solidFill>
                            <a:srgbClr val="000000"/>
                          </a:solidFill>
                          <a:effectLst/>
                          <a:latin typeface="Calibri" panose="020F0502020204030204" pitchFamily="34" charset="0"/>
                        </a:rPr>
                      </a:br>
                      <a:r>
                        <a:rPr lang="en-US" sz="1000" b="0" i="0" u="none" strike="noStrike" dirty="0">
                          <a:solidFill>
                            <a:srgbClr val="000000"/>
                          </a:solidFill>
                          <a:effectLst/>
                          <a:latin typeface="Calibri" panose="020F0502020204030204" pitchFamily="34" charset="0"/>
                        </a:rPr>
                        <a:t>• Highest category: Falls (4)</a:t>
                      </a:r>
                      <a:br>
                        <a:rPr lang="en-US" sz="1000" b="0" i="0" u="none" strike="noStrike" dirty="0">
                          <a:solidFill>
                            <a:srgbClr val="000000"/>
                          </a:solidFill>
                          <a:effectLst/>
                          <a:latin typeface="Calibri" panose="020F0502020204030204" pitchFamily="34" charset="0"/>
                        </a:rPr>
                      </a:br>
                      <a:r>
                        <a:rPr lang="en-US" sz="1000" b="0" i="0" u="none" strike="noStrike" dirty="0">
                          <a:solidFill>
                            <a:srgbClr val="000000"/>
                          </a:solidFill>
                          <a:effectLst/>
                          <a:latin typeface="Calibri" panose="020F0502020204030204" pitchFamily="34" charset="0"/>
                        </a:rPr>
                        <a:t>• One HAPU - SDTI</a:t>
                      </a:r>
                      <a:br>
                        <a:rPr lang="en-US" sz="1000" b="0" i="0" u="none" strike="noStrike" dirty="0">
                          <a:solidFill>
                            <a:srgbClr val="000000"/>
                          </a:solidFill>
                          <a:effectLst/>
                          <a:latin typeface="Calibri" panose="020F0502020204030204" pitchFamily="34" charset="0"/>
                        </a:rPr>
                      </a:br>
                      <a:r>
                        <a:rPr lang="en-US" sz="1000" b="0" i="0" u="none" strike="noStrike" dirty="0">
                          <a:solidFill>
                            <a:srgbClr val="000000"/>
                          </a:solidFill>
                          <a:effectLst/>
                          <a:latin typeface="Calibri" panose="020F0502020204030204" pitchFamily="34" charset="0"/>
                        </a:rPr>
                        <a:t>• No patients with more than 2 incidents</a:t>
                      </a:r>
                      <a:br>
                        <a:rPr lang="en-US" sz="1000" b="0" i="0" u="none" strike="noStrike" dirty="0">
                          <a:solidFill>
                            <a:srgbClr val="000000"/>
                          </a:solidFill>
                          <a:effectLst/>
                          <a:latin typeface="Calibri" panose="020F0502020204030204" pitchFamily="34" charset="0"/>
                        </a:rPr>
                      </a:br>
                      <a:r>
                        <a:rPr lang="en-US" sz="1000" b="0" i="0" u="none" strike="noStrike" dirty="0">
                          <a:solidFill>
                            <a:srgbClr val="000000"/>
                          </a:solidFill>
                          <a:effectLst/>
                          <a:latin typeface="Calibri" panose="020F0502020204030204" pitchFamily="34" charset="0"/>
                        </a:rPr>
                        <a:t>Matron quality audit- bronze</a:t>
                      </a:r>
                      <a:br>
                        <a:rPr lang="en-US" sz="1000" b="0" i="0" u="none" strike="noStrike" dirty="0">
                          <a:solidFill>
                            <a:srgbClr val="000000"/>
                          </a:solidFill>
                          <a:effectLst/>
                          <a:latin typeface="Calibri" panose="020F0502020204030204" pitchFamily="34" charset="0"/>
                        </a:rPr>
                      </a:br>
                      <a:r>
                        <a:rPr lang="en-US" sz="1000" b="0" i="0" u="none" strike="noStrike" dirty="0">
                          <a:solidFill>
                            <a:srgbClr val="000000"/>
                          </a:solidFill>
                          <a:effectLst/>
                          <a:latin typeface="Calibri" panose="020F0502020204030204" pitchFamily="34" charset="0"/>
                        </a:rPr>
                        <a:t>Hand hygiene, 97%</a:t>
                      </a:r>
                      <a:br>
                        <a:rPr lang="en-US" sz="1000" b="0" i="0" u="none" strike="noStrike" dirty="0">
                          <a:solidFill>
                            <a:srgbClr val="000000"/>
                          </a:solidFill>
                          <a:effectLst/>
                          <a:latin typeface="Calibri" panose="020F0502020204030204" pitchFamily="34" charset="0"/>
                        </a:rPr>
                      </a:br>
                      <a:endParaRPr lang="en-US" sz="1000" b="0" i="0" u="none" strike="noStrike" dirty="0">
                        <a:solidFill>
                          <a:srgbClr val="000000"/>
                        </a:solidFill>
                        <a:effectLst/>
                        <a:latin typeface="Calibri" panose="020F0502020204030204"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00" b="0" i="0" u="none" strike="noStrike" dirty="0">
                          <a:solidFill>
                            <a:srgbClr val="000000"/>
                          </a:solidFill>
                          <a:effectLst/>
                          <a:latin typeface="Calibri" panose="020F0502020204030204" pitchFamily="34" charset="0"/>
                        </a:rPr>
                        <a:t>Daily divisional mitigation; site safety escalation; weekly prospective staffing reporting and mitigation; divisional recruitment and retention strategy. Matron quality focus.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9324635"/>
                  </a:ext>
                </a:extLst>
              </a:tr>
              <a:tr h="327561">
                <a:tc>
                  <a:txBody>
                    <a:bodyPr/>
                    <a:lstStyle/>
                    <a:p>
                      <a:pPr algn="ctr" fontAlgn="ctr"/>
                      <a:r>
                        <a:rPr lang="en-GB" sz="700" b="0" i="0" u="none" strike="noStrike">
                          <a:solidFill>
                            <a:srgbClr val="000000"/>
                          </a:solidFill>
                          <a:effectLst/>
                          <a:latin typeface="Calibri" panose="020F0502020204030204" pitchFamily="34" charset="0"/>
                        </a:rPr>
                        <a:t>Division  C</a:t>
                      </a:r>
                    </a:p>
                  </a:txBody>
                  <a:tcPr marL="7887" marR="7887" marT="78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800" b="0" i="0" u="none" strike="noStrike" dirty="0">
                          <a:solidFill>
                            <a:srgbClr val="000000"/>
                          </a:solidFill>
                          <a:effectLst/>
                          <a:latin typeface="Calibri" panose="020F0502020204030204" pitchFamily="34" charset="0"/>
                        </a:rPr>
                        <a:t>EAU 4</a:t>
                      </a:r>
                    </a:p>
                  </a:txBody>
                  <a:tcPr marL="7887" marR="7887" marT="78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300 - GENERAL MEDICINE - STANDARD</a:t>
                      </a:r>
                    </a:p>
                  </a:txBody>
                  <a:tcPr marL="7887" marR="7887" marT="78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1" i="0" u="none" strike="noStrike">
                          <a:solidFill>
                            <a:srgbClr val="FF0000"/>
                          </a:solidFill>
                          <a:effectLst/>
                          <a:latin typeface="Calibri" panose="020F0502020204030204" pitchFamily="34" charset="0"/>
                        </a:rPr>
                        <a:t>90%</a:t>
                      </a:r>
                    </a:p>
                  </a:txBody>
                  <a:tcPr marL="7887" marR="7887" marT="78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1" i="0" u="none" strike="noStrike">
                          <a:solidFill>
                            <a:srgbClr val="FF0000"/>
                          </a:solidFill>
                          <a:effectLst/>
                          <a:latin typeface="Calibri" panose="020F0502020204030204" pitchFamily="34" charset="0"/>
                        </a:rPr>
                        <a:t>82%</a:t>
                      </a:r>
                    </a:p>
                  </a:txBody>
                  <a:tcPr marL="7887" marR="7887" marT="78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1" i="0" u="none" strike="noStrike" dirty="0">
                          <a:solidFill>
                            <a:srgbClr val="FF0000"/>
                          </a:solidFill>
                          <a:effectLst/>
                          <a:latin typeface="Calibri" panose="020F0502020204030204" pitchFamily="34" charset="0"/>
                        </a:rPr>
                        <a:t>87%</a:t>
                      </a:r>
                    </a:p>
                  </a:txBody>
                  <a:tcPr marL="7887" marR="7887" marT="78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000" b="1" i="0" u="none" strike="noStrike">
                          <a:solidFill>
                            <a:srgbClr val="000000"/>
                          </a:solidFill>
                          <a:effectLst/>
                          <a:latin typeface="Calibri" panose="020F0502020204030204" pitchFamily="34" charset="0"/>
                        </a:rPr>
                        <a:t>7.30</a:t>
                      </a:r>
                    </a:p>
                  </a:txBody>
                  <a:tcPr marL="7887" marR="7887" marT="78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dirty="0">
                          <a:solidFill>
                            <a:srgbClr val="000000"/>
                          </a:solidFill>
                          <a:effectLst/>
                          <a:latin typeface="Calibri" panose="020F0502020204030204" pitchFamily="34" charset="0"/>
                        </a:rPr>
                        <a:t>Target CHPPD achieved, suggesting safe staffing. 64 unfilled RN shifts for August. 100 Unfilled HCSW shifts for August.</a:t>
                      </a:r>
                      <a:br>
                        <a:rPr lang="en-GB" sz="900" b="0" i="0" u="none" strike="noStrike" dirty="0">
                          <a:solidFill>
                            <a:srgbClr val="000000"/>
                          </a:solidFill>
                          <a:effectLst/>
                          <a:latin typeface="Calibri" panose="020F0502020204030204" pitchFamily="34" charset="0"/>
                        </a:rPr>
                      </a:br>
                      <a:r>
                        <a:rPr lang="en-GB" sz="900" b="0" i="0" u="none" strike="noStrike" dirty="0">
                          <a:solidFill>
                            <a:srgbClr val="000000"/>
                          </a:solidFill>
                          <a:effectLst/>
                          <a:latin typeface="Calibri" panose="020F0502020204030204" pitchFamily="34" charset="0"/>
                        </a:rPr>
                        <a:t>2 red flags for unmet nursing skills.</a:t>
                      </a:r>
                      <a:br>
                        <a:rPr lang="en-GB" sz="900" b="0" i="0" u="none" strike="noStrike" dirty="0">
                          <a:solidFill>
                            <a:srgbClr val="000000"/>
                          </a:solidFill>
                          <a:effectLst/>
                          <a:latin typeface="Calibri" panose="020F0502020204030204" pitchFamily="34" charset="0"/>
                        </a:rPr>
                      </a:br>
                      <a:r>
                        <a:rPr lang="en-GB" sz="900" b="0" i="0" u="none" strike="noStrike" dirty="0">
                          <a:solidFill>
                            <a:srgbClr val="000000"/>
                          </a:solidFill>
                          <a:effectLst/>
                          <a:latin typeface="Calibri" panose="020F0502020204030204" pitchFamily="34" charset="0"/>
                        </a:rPr>
                        <a:t>Supervisory SR time- 69.1%.</a:t>
                      </a:r>
                      <a:br>
                        <a:rPr lang="en-GB" sz="900" b="0" i="0" u="none" strike="noStrike" dirty="0">
                          <a:solidFill>
                            <a:srgbClr val="000000"/>
                          </a:solidFill>
                          <a:effectLst/>
                          <a:latin typeface="Calibri" panose="020F0502020204030204" pitchFamily="34" charset="0"/>
                        </a:rPr>
                      </a:br>
                      <a:r>
                        <a:rPr lang="en-GB" sz="900" b="0" i="0" u="none" strike="noStrike" dirty="0">
                          <a:solidFill>
                            <a:srgbClr val="000000"/>
                          </a:solidFill>
                          <a:effectLst/>
                          <a:latin typeface="Calibri" panose="020F0502020204030204" pitchFamily="34" charset="0"/>
                        </a:rPr>
                        <a:t>317 hours redeployed inbound.</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00" b="0" i="0" u="none" strike="noStrike" dirty="0">
                          <a:solidFill>
                            <a:srgbClr val="000000"/>
                          </a:solidFill>
                          <a:effectLst/>
                          <a:latin typeface="Calibri" panose="020F0502020204030204" pitchFamily="34" charset="0"/>
                        </a:rPr>
                        <a:t>• 19 incidents, no mod+ harm</a:t>
                      </a:r>
                      <a:br>
                        <a:rPr lang="en-US" sz="1000" b="0" i="0" u="none" strike="noStrike" dirty="0">
                          <a:solidFill>
                            <a:srgbClr val="000000"/>
                          </a:solidFill>
                          <a:effectLst/>
                          <a:latin typeface="Calibri" panose="020F0502020204030204" pitchFamily="34" charset="0"/>
                        </a:rPr>
                      </a:br>
                      <a:r>
                        <a:rPr lang="en-US" sz="1000" b="0" i="0" u="none" strike="noStrike" dirty="0">
                          <a:solidFill>
                            <a:srgbClr val="000000"/>
                          </a:solidFill>
                          <a:effectLst/>
                          <a:latin typeface="Calibri" panose="020F0502020204030204" pitchFamily="34" charset="0"/>
                        </a:rPr>
                        <a:t>• Highest category: Falls &amp; Pressure ulcers  (4)</a:t>
                      </a:r>
                      <a:br>
                        <a:rPr lang="en-US" sz="1000" b="0" i="0" u="none" strike="noStrike" dirty="0">
                          <a:solidFill>
                            <a:srgbClr val="000000"/>
                          </a:solidFill>
                          <a:effectLst/>
                          <a:latin typeface="Calibri" panose="020F0502020204030204" pitchFamily="34" charset="0"/>
                        </a:rPr>
                      </a:br>
                      <a:r>
                        <a:rPr lang="en-US" sz="1000" b="0" i="0" u="none" strike="noStrike" dirty="0">
                          <a:solidFill>
                            <a:srgbClr val="000000"/>
                          </a:solidFill>
                          <a:effectLst/>
                          <a:latin typeface="Calibri" panose="020F0502020204030204" pitchFamily="34" charset="0"/>
                        </a:rPr>
                        <a:t>• 2 of the pressure ulcers were HAPU’s – both SDTI’s</a:t>
                      </a:r>
                      <a:br>
                        <a:rPr lang="en-US" sz="1000" b="0" i="0" u="none" strike="noStrike" dirty="0">
                          <a:solidFill>
                            <a:srgbClr val="000000"/>
                          </a:solidFill>
                          <a:effectLst/>
                          <a:latin typeface="Calibri" panose="020F0502020204030204" pitchFamily="34" charset="0"/>
                        </a:rPr>
                      </a:br>
                      <a:r>
                        <a:rPr lang="en-US" sz="1000" b="0" i="0" u="none" strike="noStrike" dirty="0">
                          <a:solidFill>
                            <a:srgbClr val="000000"/>
                          </a:solidFill>
                          <a:effectLst/>
                          <a:latin typeface="Calibri" panose="020F0502020204030204" pitchFamily="34" charset="0"/>
                        </a:rPr>
                        <a:t>• One patient with 3 incidents</a:t>
                      </a:r>
                      <a:br>
                        <a:rPr lang="en-US" sz="1000" b="0" i="0" u="none" strike="noStrike" dirty="0">
                          <a:solidFill>
                            <a:srgbClr val="000000"/>
                          </a:solidFill>
                          <a:effectLst/>
                          <a:latin typeface="Calibri" panose="020F0502020204030204" pitchFamily="34" charset="0"/>
                        </a:rPr>
                      </a:br>
                      <a:r>
                        <a:rPr lang="en-US" sz="1000" b="0" i="0" u="none" strike="noStrike" dirty="0">
                          <a:solidFill>
                            <a:srgbClr val="000000"/>
                          </a:solidFill>
                          <a:effectLst/>
                          <a:latin typeface="Calibri" panose="020F0502020204030204" pitchFamily="34" charset="0"/>
                        </a:rPr>
                        <a:t>Matron quality audit- bronze</a:t>
                      </a:r>
                      <a:br>
                        <a:rPr lang="en-US" sz="1000" b="0" i="0" u="none" strike="noStrike" dirty="0">
                          <a:solidFill>
                            <a:srgbClr val="000000"/>
                          </a:solidFill>
                          <a:effectLst/>
                          <a:latin typeface="Calibri" panose="020F0502020204030204" pitchFamily="34" charset="0"/>
                        </a:rPr>
                      </a:br>
                      <a:r>
                        <a:rPr lang="en-US" sz="1000" b="0" i="0" u="none" strike="noStrike" dirty="0">
                          <a:solidFill>
                            <a:srgbClr val="000000"/>
                          </a:solidFill>
                          <a:effectLst/>
                          <a:latin typeface="Calibri" panose="020F0502020204030204" pitchFamily="34" charset="0"/>
                        </a:rPr>
                        <a:t>Hand hygiene, 74%</a:t>
                      </a:r>
                      <a:br>
                        <a:rPr lang="en-US" sz="1000" b="0" i="0" u="none" strike="noStrike" dirty="0">
                          <a:solidFill>
                            <a:srgbClr val="000000"/>
                          </a:solidFill>
                          <a:effectLst/>
                          <a:latin typeface="Calibri" panose="020F0502020204030204" pitchFamily="34" charset="0"/>
                        </a:rPr>
                      </a:br>
                      <a:endParaRPr lang="en-US" sz="1000" b="0" i="0" u="none" strike="noStrike" dirty="0">
                        <a:solidFill>
                          <a:srgbClr val="000000"/>
                        </a:solidFill>
                        <a:effectLst/>
                        <a:latin typeface="Calibri" panose="020F0502020204030204"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00" b="0" i="0" u="none" strike="noStrike" dirty="0">
                          <a:solidFill>
                            <a:srgbClr val="000000"/>
                          </a:solidFill>
                          <a:effectLst/>
                          <a:latin typeface="Calibri" panose="020F0502020204030204" pitchFamily="34" charset="0"/>
                        </a:rPr>
                        <a:t>Daily divisional mitigation; site safety escalation; weekly prospective staffing reporting and mitigation; divisional recruitment and retention strategy. Matron quality focus.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01602238"/>
                  </a:ext>
                </a:extLst>
              </a:tr>
              <a:tr h="327561">
                <a:tc>
                  <a:txBody>
                    <a:bodyPr/>
                    <a:lstStyle/>
                    <a:p>
                      <a:pPr algn="ctr" fontAlgn="ctr"/>
                      <a:r>
                        <a:rPr lang="en-GB" sz="700" b="0" i="0" u="none" strike="noStrike">
                          <a:solidFill>
                            <a:srgbClr val="000000"/>
                          </a:solidFill>
                          <a:effectLst/>
                          <a:latin typeface="Calibri" panose="020F0502020204030204" pitchFamily="34" charset="0"/>
                        </a:rPr>
                        <a:t>Division  C</a:t>
                      </a:r>
                    </a:p>
                  </a:txBody>
                  <a:tcPr marL="7887" marR="7887" marT="78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800" b="0" i="0" u="none" strike="noStrike">
                          <a:solidFill>
                            <a:srgbClr val="000000"/>
                          </a:solidFill>
                          <a:effectLst/>
                          <a:latin typeface="Calibri" panose="020F0502020204030204" pitchFamily="34" charset="0"/>
                        </a:rPr>
                        <a:t>N2</a:t>
                      </a:r>
                    </a:p>
                  </a:txBody>
                  <a:tcPr marL="7887" marR="7887" marT="78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300 - GENERAL MEDICINE - RISK MANAGED</a:t>
                      </a:r>
                    </a:p>
                  </a:txBody>
                  <a:tcPr marL="7887" marR="7887" marT="78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1" i="0" u="none" strike="noStrike">
                          <a:solidFill>
                            <a:srgbClr val="FF0000"/>
                          </a:solidFill>
                          <a:effectLst/>
                          <a:latin typeface="Calibri" panose="020F0502020204030204" pitchFamily="34" charset="0"/>
                        </a:rPr>
                        <a:t>87%</a:t>
                      </a:r>
                    </a:p>
                  </a:txBody>
                  <a:tcPr marL="7887" marR="7887" marT="78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1" i="0" u="none" strike="noStrike">
                          <a:solidFill>
                            <a:srgbClr val="FF0000"/>
                          </a:solidFill>
                          <a:effectLst/>
                          <a:latin typeface="Calibri" panose="020F0502020204030204" pitchFamily="34" charset="0"/>
                        </a:rPr>
                        <a:t>73%</a:t>
                      </a:r>
                    </a:p>
                  </a:txBody>
                  <a:tcPr marL="7887" marR="7887" marT="78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1" i="0" u="none" strike="noStrike">
                          <a:solidFill>
                            <a:srgbClr val="FF0000"/>
                          </a:solidFill>
                          <a:effectLst/>
                          <a:latin typeface="Calibri" panose="020F0502020204030204" pitchFamily="34" charset="0"/>
                        </a:rPr>
                        <a:t>82%</a:t>
                      </a:r>
                    </a:p>
                  </a:txBody>
                  <a:tcPr marL="7887" marR="7887" marT="78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000" b="1" i="0" u="none" strike="noStrike">
                          <a:solidFill>
                            <a:srgbClr val="000000"/>
                          </a:solidFill>
                          <a:effectLst/>
                          <a:latin typeface="Calibri" panose="020F0502020204030204" pitchFamily="34" charset="0"/>
                        </a:rPr>
                        <a:t>6.59</a:t>
                      </a:r>
                    </a:p>
                  </a:txBody>
                  <a:tcPr marL="7887" marR="7887" marT="78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dirty="0">
                          <a:solidFill>
                            <a:srgbClr val="000000"/>
                          </a:solidFill>
                          <a:effectLst/>
                          <a:latin typeface="Calibri" panose="020F0502020204030204" pitchFamily="34" charset="0"/>
                        </a:rPr>
                        <a:t>58 unfilled RN shifts for August. 36 unfilled HCSW shifts for August.</a:t>
                      </a:r>
                      <a:br>
                        <a:rPr lang="en-GB" sz="900" b="0" i="0" u="none" strike="noStrike" dirty="0">
                          <a:solidFill>
                            <a:srgbClr val="000000"/>
                          </a:solidFill>
                          <a:effectLst/>
                          <a:latin typeface="Calibri" panose="020F0502020204030204" pitchFamily="34" charset="0"/>
                        </a:rPr>
                      </a:br>
                      <a:r>
                        <a:rPr lang="en-GB" sz="900" b="0" i="0" u="none" strike="noStrike" dirty="0">
                          <a:solidFill>
                            <a:srgbClr val="000000"/>
                          </a:solidFill>
                          <a:effectLst/>
                          <a:latin typeface="Calibri" panose="020F0502020204030204" pitchFamily="34" charset="0"/>
                        </a:rPr>
                        <a:t>High unregistered annual leave %.</a:t>
                      </a:r>
                      <a:br>
                        <a:rPr lang="en-GB" sz="900" b="0" i="0" u="none" strike="noStrike" dirty="0">
                          <a:solidFill>
                            <a:srgbClr val="000000"/>
                          </a:solidFill>
                          <a:effectLst/>
                          <a:latin typeface="Calibri" panose="020F0502020204030204" pitchFamily="34" charset="0"/>
                        </a:rPr>
                      </a:br>
                      <a:r>
                        <a:rPr lang="en-GB" sz="900" b="0" i="0" u="none" strike="noStrike" dirty="0">
                          <a:solidFill>
                            <a:srgbClr val="000000"/>
                          </a:solidFill>
                          <a:effectLst/>
                          <a:latin typeface="Calibri" panose="020F0502020204030204" pitchFamily="34" charset="0"/>
                        </a:rPr>
                        <a:t>1 red flag for &gt;25% shortfall in registered staffing. 2 red flags for omission of planned mobilisation and washes. 1 red flag for </a:t>
                      </a:r>
                      <a:r>
                        <a:rPr lang="en-GB" sz="900" b="0" i="0" u="none" strike="noStrike" dirty="0" smtClean="0">
                          <a:solidFill>
                            <a:srgbClr val="000000"/>
                          </a:solidFill>
                          <a:effectLst/>
                          <a:latin typeface="Calibri" panose="020F0502020204030204" pitchFamily="34" charset="0"/>
                        </a:rPr>
                        <a:t>unmet </a:t>
                      </a:r>
                      <a:r>
                        <a:rPr lang="en-GB" sz="900" b="0" i="0" u="none" strike="noStrike" dirty="0" err="1">
                          <a:solidFill>
                            <a:srgbClr val="000000"/>
                          </a:solidFill>
                          <a:effectLst/>
                          <a:latin typeface="Calibri" panose="020F0502020204030204" pitchFamily="34" charset="0"/>
                        </a:rPr>
                        <a:t>specialling</a:t>
                      </a:r>
                      <a:r>
                        <a:rPr lang="en-GB" sz="900" b="0" i="0" u="none" strike="noStrike" dirty="0">
                          <a:solidFill>
                            <a:srgbClr val="000000"/>
                          </a:solidFill>
                          <a:effectLst/>
                          <a:latin typeface="Calibri" panose="020F0502020204030204" pitchFamily="34" charset="0"/>
                        </a:rPr>
                        <a:t>. 2 red flags for unmet nursing skills.</a:t>
                      </a:r>
                      <a:br>
                        <a:rPr lang="en-GB" sz="900" b="0" i="0" u="none" strike="noStrike" dirty="0">
                          <a:solidFill>
                            <a:srgbClr val="000000"/>
                          </a:solidFill>
                          <a:effectLst/>
                          <a:latin typeface="Calibri" panose="020F0502020204030204" pitchFamily="34" charset="0"/>
                        </a:rPr>
                      </a:br>
                      <a:r>
                        <a:rPr lang="en-GB" sz="900" b="0" i="0" u="none" strike="noStrike" dirty="0">
                          <a:solidFill>
                            <a:srgbClr val="000000"/>
                          </a:solidFill>
                          <a:effectLst/>
                          <a:latin typeface="Calibri" panose="020F0502020204030204" pitchFamily="34" charset="0"/>
                        </a:rPr>
                        <a:t>Supervisory SR time- 49%.</a:t>
                      </a:r>
                      <a:br>
                        <a:rPr lang="en-GB" sz="900" b="0" i="0" u="none" strike="noStrike" dirty="0">
                          <a:solidFill>
                            <a:srgbClr val="000000"/>
                          </a:solidFill>
                          <a:effectLst/>
                          <a:latin typeface="Calibri" panose="020F0502020204030204" pitchFamily="34" charset="0"/>
                        </a:rPr>
                      </a:br>
                      <a:r>
                        <a:rPr lang="en-GB" sz="900" b="0" i="0" u="none" strike="noStrike" dirty="0">
                          <a:solidFill>
                            <a:srgbClr val="000000"/>
                          </a:solidFill>
                          <a:effectLst/>
                          <a:latin typeface="Calibri" panose="020F0502020204030204" pitchFamily="34" charset="0"/>
                        </a:rPr>
                        <a:t>307 hours redeployed inbound.</a:t>
                      </a:r>
                      <a:br>
                        <a:rPr lang="en-GB" sz="900" b="0" i="0" u="none" strike="noStrike" dirty="0">
                          <a:solidFill>
                            <a:srgbClr val="000000"/>
                          </a:solidFill>
                          <a:effectLst/>
                          <a:latin typeface="Calibri" panose="020F0502020204030204" pitchFamily="34" charset="0"/>
                        </a:rPr>
                      </a:br>
                      <a:endParaRPr lang="en-GB" sz="900" b="0" i="0" u="none" strike="noStrike" dirty="0">
                        <a:solidFill>
                          <a:srgbClr val="000000"/>
                        </a:solidFill>
                        <a:effectLst/>
                        <a:latin typeface="Calibri" panose="020F0502020204030204"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00" b="0" i="0" u="none" strike="noStrike" dirty="0">
                          <a:solidFill>
                            <a:srgbClr val="000000"/>
                          </a:solidFill>
                          <a:effectLst/>
                          <a:latin typeface="Calibri" panose="020F0502020204030204" pitchFamily="34" charset="0"/>
                        </a:rPr>
                        <a:t>• 25 incidents, no mod+ harm</a:t>
                      </a:r>
                      <a:br>
                        <a:rPr lang="en-US" sz="1000" b="0" i="0" u="none" strike="noStrike" dirty="0">
                          <a:solidFill>
                            <a:srgbClr val="000000"/>
                          </a:solidFill>
                          <a:effectLst/>
                          <a:latin typeface="Calibri" panose="020F0502020204030204" pitchFamily="34" charset="0"/>
                        </a:rPr>
                      </a:br>
                      <a:r>
                        <a:rPr lang="en-US" sz="1000" b="0" i="0" u="none" strike="noStrike" dirty="0">
                          <a:solidFill>
                            <a:srgbClr val="000000"/>
                          </a:solidFill>
                          <a:effectLst/>
                          <a:latin typeface="Calibri" panose="020F0502020204030204" pitchFamily="34" charset="0"/>
                        </a:rPr>
                        <a:t>• Highest category: Moisture lesion (6)</a:t>
                      </a:r>
                      <a:br>
                        <a:rPr lang="en-US" sz="1000" b="0" i="0" u="none" strike="noStrike" dirty="0">
                          <a:solidFill>
                            <a:srgbClr val="000000"/>
                          </a:solidFill>
                          <a:effectLst/>
                          <a:latin typeface="Calibri" panose="020F0502020204030204" pitchFamily="34" charset="0"/>
                        </a:rPr>
                      </a:br>
                      <a:r>
                        <a:rPr lang="en-US" sz="1000" b="0" i="0" u="none" strike="noStrike" dirty="0">
                          <a:solidFill>
                            <a:srgbClr val="000000"/>
                          </a:solidFill>
                          <a:effectLst/>
                          <a:latin typeface="Calibri" panose="020F0502020204030204" pitchFamily="34" charset="0"/>
                        </a:rPr>
                        <a:t>• 2x HAPU – both Cat 1</a:t>
                      </a:r>
                      <a:br>
                        <a:rPr lang="en-US" sz="1000" b="0" i="0" u="none" strike="noStrike" dirty="0">
                          <a:solidFill>
                            <a:srgbClr val="000000"/>
                          </a:solidFill>
                          <a:effectLst/>
                          <a:latin typeface="Calibri" panose="020F0502020204030204" pitchFamily="34" charset="0"/>
                        </a:rPr>
                      </a:br>
                      <a:r>
                        <a:rPr lang="en-US" sz="1000" b="0" i="0" u="none" strike="noStrike" dirty="0">
                          <a:solidFill>
                            <a:srgbClr val="000000"/>
                          </a:solidFill>
                          <a:effectLst/>
                          <a:latin typeface="Calibri" panose="020F0502020204030204" pitchFamily="34" charset="0"/>
                        </a:rPr>
                        <a:t>• No patients with more than 1 incident</a:t>
                      </a:r>
                      <a:br>
                        <a:rPr lang="en-US" sz="1000" b="0" i="0" u="none" strike="noStrike" dirty="0">
                          <a:solidFill>
                            <a:srgbClr val="000000"/>
                          </a:solidFill>
                          <a:effectLst/>
                          <a:latin typeface="Calibri" panose="020F0502020204030204" pitchFamily="34" charset="0"/>
                        </a:rPr>
                      </a:br>
                      <a:r>
                        <a:rPr lang="en-US" sz="1000" b="0" i="0" u="none" strike="noStrike" dirty="0">
                          <a:solidFill>
                            <a:srgbClr val="000000"/>
                          </a:solidFill>
                          <a:effectLst/>
                          <a:latin typeface="Calibri" panose="020F0502020204030204" pitchFamily="34" charset="0"/>
                        </a:rPr>
                        <a:t>Matron quality audit- bronze</a:t>
                      </a:r>
                      <a:br>
                        <a:rPr lang="en-US" sz="1000" b="0" i="0" u="none" strike="noStrike" dirty="0">
                          <a:solidFill>
                            <a:srgbClr val="000000"/>
                          </a:solidFill>
                          <a:effectLst/>
                          <a:latin typeface="Calibri" panose="020F0502020204030204" pitchFamily="34" charset="0"/>
                        </a:rPr>
                      </a:br>
                      <a:r>
                        <a:rPr lang="en-US" sz="1000" b="0" i="0" u="none" strike="noStrike" dirty="0">
                          <a:solidFill>
                            <a:srgbClr val="000000"/>
                          </a:solidFill>
                          <a:effectLst/>
                          <a:latin typeface="Calibri" panose="020F0502020204030204" pitchFamily="34" charset="0"/>
                        </a:rPr>
                        <a:t>Hand hygiene, 96%</a:t>
                      </a:r>
                      <a:br>
                        <a:rPr lang="en-US" sz="1000" b="0" i="0" u="none" strike="noStrike" dirty="0">
                          <a:solidFill>
                            <a:srgbClr val="000000"/>
                          </a:solidFill>
                          <a:effectLst/>
                          <a:latin typeface="Calibri" panose="020F0502020204030204" pitchFamily="34" charset="0"/>
                        </a:rPr>
                      </a:br>
                      <a:endParaRPr lang="en-US" sz="1000" b="0" i="0" u="none" strike="noStrike" dirty="0">
                        <a:solidFill>
                          <a:srgbClr val="000000"/>
                        </a:solidFill>
                        <a:effectLst/>
                        <a:latin typeface="Calibri" panose="020F0502020204030204"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00" b="0" i="0" u="none" strike="noStrike" dirty="0">
                          <a:solidFill>
                            <a:srgbClr val="000000"/>
                          </a:solidFill>
                          <a:effectLst/>
                          <a:latin typeface="Calibri" panose="020F0502020204030204" pitchFamily="34" charset="0"/>
                        </a:rPr>
                        <a:t>Daily divisional mitigation; site safety escalation; weekly prospective staffing reporting and mitigation; divisional recruitment and retention strategy. Matron quality focus.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09724154"/>
                  </a:ext>
                </a:extLst>
              </a:tr>
              <a:tr h="322735">
                <a:tc>
                  <a:txBody>
                    <a:bodyPr/>
                    <a:lstStyle/>
                    <a:p>
                      <a:pPr algn="ctr" fontAlgn="ctr"/>
                      <a:r>
                        <a:rPr lang="en-GB" sz="700" b="0" i="0" u="none" strike="noStrike" dirty="0">
                          <a:solidFill>
                            <a:srgbClr val="000000"/>
                          </a:solidFill>
                          <a:effectLst/>
                          <a:latin typeface="Calibri" panose="020F0502020204030204" pitchFamily="34" charset="0"/>
                        </a:rPr>
                        <a:t>Division D</a:t>
                      </a:r>
                    </a:p>
                  </a:txBody>
                  <a:tcPr marL="7887" marR="7887" marT="78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800" b="0" i="0" u="none" strike="noStrike">
                          <a:solidFill>
                            <a:srgbClr val="000000"/>
                          </a:solidFill>
                          <a:effectLst/>
                          <a:latin typeface="Calibri" panose="020F0502020204030204" pitchFamily="34" charset="0"/>
                        </a:rPr>
                        <a:t>L5 Vascular</a:t>
                      </a:r>
                    </a:p>
                  </a:txBody>
                  <a:tcPr marL="7887" marR="7887" marT="78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700" b="0" i="0" u="none" strike="noStrike">
                          <a:solidFill>
                            <a:srgbClr val="000000"/>
                          </a:solidFill>
                          <a:effectLst/>
                          <a:latin typeface="Calibri" panose="020F0502020204030204" pitchFamily="34" charset="0"/>
                        </a:rPr>
                        <a:t>300 - GENERAL MEDICINE - PROTECTED</a:t>
                      </a:r>
                    </a:p>
                  </a:txBody>
                  <a:tcPr marL="7887" marR="7887" marT="78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900" b="1" i="0" u="none" strike="noStrike" dirty="0">
                          <a:solidFill>
                            <a:srgbClr val="FF0000"/>
                          </a:solidFill>
                          <a:effectLst/>
                          <a:latin typeface="Calibri" panose="020F0502020204030204" pitchFamily="34" charset="0"/>
                        </a:rPr>
                        <a:t>88%</a:t>
                      </a:r>
                    </a:p>
                  </a:txBody>
                  <a:tcPr marL="7887" marR="7887" marT="78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900" b="0" i="0" u="none" strike="noStrike" dirty="0">
                          <a:solidFill>
                            <a:srgbClr val="000000"/>
                          </a:solidFill>
                          <a:effectLst/>
                          <a:latin typeface="Calibri" panose="020F0502020204030204" pitchFamily="34" charset="0"/>
                        </a:rPr>
                        <a:t>93%</a:t>
                      </a:r>
                    </a:p>
                  </a:txBody>
                  <a:tcPr marL="7887" marR="7887" marT="78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panose="020F0502020204030204" pitchFamily="34" charset="0"/>
                        </a:rPr>
                        <a:t>90%</a:t>
                      </a:r>
                    </a:p>
                  </a:txBody>
                  <a:tcPr marL="7887" marR="7887" marT="78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000" b="1" i="0" u="none" strike="noStrike">
                          <a:solidFill>
                            <a:srgbClr val="000000"/>
                          </a:solidFill>
                          <a:effectLst/>
                          <a:latin typeface="Calibri" panose="020F0502020204030204" pitchFamily="34" charset="0"/>
                        </a:rPr>
                        <a:t>6.78</a:t>
                      </a:r>
                    </a:p>
                  </a:txBody>
                  <a:tcPr marL="7887" marR="7887" marT="78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700" b="0" i="0" u="none" strike="noStrike">
                          <a:solidFill>
                            <a:srgbClr val="000000"/>
                          </a:solidFill>
                          <a:effectLst/>
                          <a:latin typeface="Calibri" panose="020F0502020204030204" pitchFamily="34" charset="0"/>
                        </a:rPr>
                        <a:t> </a:t>
                      </a:r>
                    </a:p>
                  </a:txBody>
                  <a:tcPr marL="7887" marR="7887" marT="788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inconsistent fill from bank and agency, increased nursing workload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00" b="0" i="0" u="none" strike="noStrike" dirty="0">
                          <a:solidFill>
                            <a:srgbClr val="000000"/>
                          </a:solidFill>
                          <a:effectLst/>
                          <a:latin typeface="Calibri" panose="020F0502020204030204" pitchFamily="34" charset="0"/>
                        </a:rPr>
                        <a:t>Risk mitigated via safe staffing meetings, staff from green area redeployment to areas that are high risk, ER adviser supporting Senior nurses in Sickness and Absence Management</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07830981"/>
                  </a:ext>
                </a:extLst>
              </a:tr>
            </a:tbl>
          </a:graphicData>
        </a:graphic>
      </p:graphicFrame>
    </p:spTree>
    <p:extLst>
      <p:ext uri="{BB962C8B-B14F-4D97-AF65-F5344CB8AC3E}">
        <p14:creationId xmlns:p14="http://schemas.microsoft.com/office/powerpoint/2010/main" val="41100431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1"/>
            <p:extLst>
              <p:ext uri="{D42A27DB-BD31-4B8C-83A1-F6EECF244321}">
                <p14:modId xmlns:p14="http://schemas.microsoft.com/office/powerpoint/2010/main" val="2575333381"/>
              </p:ext>
            </p:extLst>
          </p:nvPr>
        </p:nvGraphicFramePr>
        <p:xfrm>
          <a:off x="585981" y="4008574"/>
          <a:ext cx="10386819" cy="1847850"/>
        </p:xfrm>
        <a:graphic>
          <a:graphicData uri="http://schemas.openxmlformats.org/drawingml/2006/table">
            <a:tbl>
              <a:tblPr/>
              <a:tblGrid>
                <a:gridCol w="353382">
                  <a:extLst>
                    <a:ext uri="{9D8B030D-6E8A-4147-A177-3AD203B41FA5}">
                      <a16:colId xmlns:a16="http://schemas.microsoft.com/office/drawing/2014/main" val="3041288173"/>
                    </a:ext>
                  </a:extLst>
                </a:gridCol>
                <a:gridCol w="665775">
                  <a:extLst>
                    <a:ext uri="{9D8B030D-6E8A-4147-A177-3AD203B41FA5}">
                      <a16:colId xmlns:a16="http://schemas.microsoft.com/office/drawing/2014/main" val="1513147180"/>
                    </a:ext>
                  </a:extLst>
                </a:gridCol>
                <a:gridCol w="803611">
                  <a:extLst>
                    <a:ext uri="{9D8B030D-6E8A-4147-A177-3AD203B41FA5}">
                      <a16:colId xmlns:a16="http://schemas.microsoft.com/office/drawing/2014/main" val="2829867124"/>
                    </a:ext>
                  </a:extLst>
                </a:gridCol>
                <a:gridCol w="707386">
                  <a:extLst>
                    <a:ext uri="{9D8B030D-6E8A-4147-A177-3AD203B41FA5}">
                      <a16:colId xmlns:a16="http://schemas.microsoft.com/office/drawing/2014/main" val="2701097252"/>
                    </a:ext>
                  </a:extLst>
                </a:gridCol>
                <a:gridCol w="707386">
                  <a:extLst>
                    <a:ext uri="{9D8B030D-6E8A-4147-A177-3AD203B41FA5}">
                      <a16:colId xmlns:a16="http://schemas.microsoft.com/office/drawing/2014/main" val="977169535"/>
                    </a:ext>
                  </a:extLst>
                </a:gridCol>
                <a:gridCol w="707386">
                  <a:extLst>
                    <a:ext uri="{9D8B030D-6E8A-4147-A177-3AD203B41FA5}">
                      <a16:colId xmlns:a16="http://schemas.microsoft.com/office/drawing/2014/main" val="3280524631"/>
                    </a:ext>
                  </a:extLst>
                </a:gridCol>
                <a:gridCol w="561747">
                  <a:extLst>
                    <a:ext uri="{9D8B030D-6E8A-4147-A177-3AD203B41FA5}">
                      <a16:colId xmlns:a16="http://schemas.microsoft.com/office/drawing/2014/main" val="677819583"/>
                    </a:ext>
                  </a:extLst>
                </a:gridCol>
                <a:gridCol w="1986923">
                  <a:extLst>
                    <a:ext uri="{9D8B030D-6E8A-4147-A177-3AD203B41FA5}">
                      <a16:colId xmlns:a16="http://schemas.microsoft.com/office/drawing/2014/main" val="953347372"/>
                    </a:ext>
                  </a:extLst>
                </a:gridCol>
                <a:gridCol w="1841284">
                  <a:extLst>
                    <a:ext uri="{9D8B030D-6E8A-4147-A177-3AD203B41FA5}">
                      <a16:colId xmlns:a16="http://schemas.microsoft.com/office/drawing/2014/main" val="2279224659"/>
                    </a:ext>
                  </a:extLst>
                </a:gridCol>
                <a:gridCol w="2051939">
                  <a:extLst>
                    <a:ext uri="{9D8B030D-6E8A-4147-A177-3AD203B41FA5}">
                      <a16:colId xmlns:a16="http://schemas.microsoft.com/office/drawing/2014/main" val="537672245"/>
                    </a:ext>
                  </a:extLst>
                </a:gridCol>
              </a:tblGrid>
              <a:tr h="915830">
                <a:tc>
                  <a:txBody>
                    <a:bodyPr/>
                    <a:lstStyle/>
                    <a:p>
                      <a:pPr algn="ctr" fontAlgn="ctr"/>
                      <a:r>
                        <a:rPr lang="en-GB" sz="700" b="0" i="0" u="none" strike="noStrike">
                          <a:solidFill>
                            <a:srgbClr val="000000"/>
                          </a:solidFill>
                          <a:effectLst/>
                          <a:latin typeface="Calibri" panose="020F0502020204030204" pitchFamily="34" charset="0"/>
                        </a:rPr>
                        <a:t>Division  D</a:t>
                      </a:r>
                    </a:p>
                  </a:txBody>
                  <a:tcPr marL="7887" marR="7887" marT="78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800" b="0" i="0" u="none" strike="noStrike">
                          <a:solidFill>
                            <a:srgbClr val="000000"/>
                          </a:solidFill>
                          <a:effectLst/>
                          <a:latin typeface="Calibri" panose="020F0502020204030204" pitchFamily="34" charset="0"/>
                        </a:rPr>
                        <a:t>A5</a:t>
                      </a:r>
                    </a:p>
                  </a:txBody>
                  <a:tcPr marL="7887" marR="7887" marT="78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700" b="0" i="0" u="none" strike="noStrike">
                          <a:solidFill>
                            <a:srgbClr val="000000"/>
                          </a:solidFill>
                          <a:effectLst/>
                          <a:latin typeface="Calibri" panose="020F0502020204030204" pitchFamily="34" charset="0"/>
                        </a:rPr>
                        <a:t>150 - NEUROSURGERY - RISK MANAGED</a:t>
                      </a:r>
                    </a:p>
                  </a:txBody>
                  <a:tcPr marL="7887" marR="7887" marT="78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900" b="1" i="0" u="none" strike="noStrike">
                          <a:solidFill>
                            <a:srgbClr val="FF0000"/>
                          </a:solidFill>
                          <a:effectLst/>
                          <a:latin typeface="Calibri" panose="020F0502020204030204" pitchFamily="34" charset="0"/>
                        </a:rPr>
                        <a:t>87%</a:t>
                      </a:r>
                    </a:p>
                  </a:txBody>
                  <a:tcPr marL="7887" marR="7887" marT="78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900" b="0" i="0" u="none" strike="noStrike">
                          <a:solidFill>
                            <a:srgbClr val="000000"/>
                          </a:solidFill>
                          <a:effectLst/>
                          <a:latin typeface="Calibri" panose="020F0502020204030204" pitchFamily="34" charset="0"/>
                        </a:rPr>
                        <a:t>148%</a:t>
                      </a:r>
                    </a:p>
                  </a:txBody>
                  <a:tcPr marL="7887" marR="7887" marT="78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panose="020F0502020204030204" pitchFamily="34" charset="0"/>
                        </a:rPr>
                        <a:t>113%</a:t>
                      </a:r>
                    </a:p>
                  </a:txBody>
                  <a:tcPr marL="7887" marR="7887" marT="78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000" b="1" i="0" u="none" strike="noStrike">
                          <a:solidFill>
                            <a:srgbClr val="000000"/>
                          </a:solidFill>
                          <a:effectLst/>
                          <a:latin typeface="Calibri" panose="020F0502020204030204" pitchFamily="34" charset="0"/>
                        </a:rPr>
                        <a:t>10.28</a:t>
                      </a:r>
                    </a:p>
                  </a:txBody>
                  <a:tcPr marL="7887" marR="7887" marT="78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700" b="0" i="0" u="none" strike="noStrike" dirty="0">
                          <a:solidFill>
                            <a:srgbClr val="000000"/>
                          </a:solidFill>
                          <a:effectLst/>
                          <a:latin typeface="Calibri" panose="020F0502020204030204" pitchFamily="34" charset="0"/>
                        </a:rPr>
                        <a:t>Target CHPPD achieved, suggesting safe staffing</a:t>
                      </a:r>
                    </a:p>
                  </a:txBody>
                  <a:tcPr marL="7887" marR="7887" marT="788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800" b="0" i="0" u="none" strike="noStrike" dirty="0">
                          <a:solidFill>
                            <a:srgbClr val="000000"/>
                          </a:solidFill>
                          <a:effectLst/>
                          <a:latin typeface="Calibri" panose="020F0502020204030204" pitchFamily="34" charset="0"/>
                        </a:rPr>
                        <a:t> </a:t>
                      </a:r>
                      <a:r>
                        <a:rPr lang="en-US" sz="800" b="0" i="0" u="none" strike="noStrike" dirty="0" smtClean="0">
                          <a:solidFill>
                            <a:srgbClr val="000000"/>
                          </a:solidFill>
                          <a:effectLst/>
                          <a:latin typeface="Calibri" panose="020F0502020204030204" pitchFamily="34" charset="0"/>
                        </a:rPr>
                        <a:t> inconsistent fill from bank and agency, increased nursing workload</a:t>
                      </a:r>
                      <a:endParaRPr lang="en-GB" sz="800" b="0" i="0" u="none" strike="noStrike" dirty="0">
                        <a:solidFill>
                          <a:srgbClr val="000000"/>
                        </a:solidFill>
                        <a:effectLst/>
                        <a:latin typeface="Calibri" panose="020F0502020204030204" pitchFamily="34" charset="0"/>
                      </a:endParaRPr>
                    </a:p>
                  </a:txBody>
                  <a:tcPr marL="7887" marR="7887" marT="788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00" b="0" i="0" u="none" strike="noStrike" dirty="0">
                          <a:solidFill>
                            <a:srgbClr val="000000"/>
                          </a:solidFill>
                          <a:effectLst/>
                          <a:latin typeface="Calibri" panose="020F0502020204030204" pitchFamily="34" charset="0"/>
                        </a:rPr>
                        <a:t>Risk mitigated via safe staffing meetings, staff from green area redeployment to areas that are high risk, ER adviser supporting Senior nurses in Sickness and Absence Management</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0991844"/>
                  </a:ext>
                </a:extLst>
              </a:tr>
              <a:tr h="915830">
                <a:tc>
                  <a:txBody>
                    <a:bodyPr/>
                    <a:lstStyle/>
                    <a:p>
                      <a:pPr algn="ctr" fontAlgn="ctr"/>
                      <a:r>
                        <a:rPr lang="en-GB" sz="700" b="0" i="0" u="none" strike="noStrike" dirty="0">
                          <a:solidFill>
                            <a:srgbClr val="000000"/>
                          </a:solidFill>
                          <a:effectLst/>
                          <a:latin typeface="Calibri" panose="020F0502020204030204" pitchFamily="34" charset="0"/>
                        </a:rPr>
                        <a:t>Division D</a:t>
                      </a:r>
                    </a:p>
                  </a:txBody>
                  <a:tcPr marL="7887" marR="7887" marT="78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800" b="0" i="0" u="none" strike="noStrike">
                          <a:solidFill>
                            <a:srgbClr val="000000"/>
                          </a:solidFill>
                          <a:effectLst/>
                          <a:latin typeface="Calibri" panose="020F0502020204030204" pitchFamily="34" charset="0"/>
                        </a:rPr>
                        <a:t>G3</a:t>
                      </a:r>
                    </a:p>
                  </a:txBody>
                  <a:tcPr marL="7887" marR="7887" marT="78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700" b="0" i="0" u="none" strike="noStrike" dirty="0">
                          <a:solidFill>
                            <a:srgbClr val="000000"/>
                          </a:solidFill>
                          <a:effectLst/>
                          <a:latin typeface="Calibri" panose="020F0502020204030204" pitchFamily="34" charset="0"/>
                        </a:rPr>
                        <a:t>300 - GENERAL MEDICINE - PROTECTED</a:t>
                      </a:r>
                    </a:p>
                  </a:txBody>
                  <a:tcPr marL="7887" marR="7887" marT="78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900" b="1" i="0" u="none" strike="noStrike" dirty="0">
                          <a:solidFill>
                            <a:srgbClr val="FF0000"/>
                          </a:solidFill>
                          <a:effectLst/>
                          <a:latin typeface="Calibri" panose="020F0502020204030204" pitchFamily="34" charset="0"/>
                        </a:rPr>
                        <a:t>87%</a:t>
                      </a:r>
                    </a:p>
                  </a:txBody>
                  <a:tcPr marL="7887" marR="7887" marT="78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900" b="0" i="0" u="none" strike="noStrike">
                          <a:solidFill>
                            <a:srgbClr val="000000"/>
                          </a:solidFill>
                          <a:effectLst/>
                          <a:latin typeface="Calibri" panose="020F0502020204030204" pitchFamily="34" charset="0"/>
                        </a:rPr>
                        <a:t>101%</a:t>
                      </a:r>
                    </a:p>
                  </a:txBody>
                  <a:tcPr marL="7887" marR="7887" marT="78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panose="020F0502020204030204" pitchFamily="34" charset="0"/>
                        </a:rPr>
                        <a:t>93%</a:t>
                      </a:r>
                    </a:p>
                  </a:txBody>
                  <a:tcPr marL="7887" marR="7887" marT="78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000" b="1" i="0" u="none" strike="noStrike">
                          <a:solidFill>
                            <a:srgbClr val="000000"/>
                          </a:solidFill>
                          <a:effectLst/>
                          <a:latin typeface="Calibri" panose="020F0502020204030204" pitchFamily="34" charset="0"/>
                        </a:rPr>
                        <a:t>7.33</a:t>
                      </a:r>
                    </a:p>
                  </a:txBody>
                  <a:tcPr marL="7887" marR="7887" marT="78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Target CHPPD achieved, suggesting safe staffing</a:t>
                      </a:r>
                    </a:p>
                  </a:txBody>
                  <a:tcPr marL="7887" marR="7887" marT="788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800" b="0" i="0" u="none" strike="noStrike" dirty="0">
                          <a:solidFill>
                            <a:srgbClr val="000000"/>
                          </a:solidFill>
                          <a:effectLst/>
                          <a:latin typeface="Calibri" panose="020F0502020204030204" pitchFamily="34" charset="0"/>
                        </a:rPr>
                        <a:t> </a:t>
                      </a:r>
                      <a:r>
                        <a:rPr lang="en-US" sz="800" b="0" i="0" u="none" strike="noStrike" dirty="0" smtClean="0">
                          <a:solidFill>
                            <a:srgbClr val="000000"/>
                          </a:solidFill>
                          <a:effectLst/>
                          <a:latin typeface="Calibri" panose="020F0502020204030204" pitchFamily="34" charset="0"/>
                        </a:rPr>
                        <a:t> inconsistent fill from bank and agency, increased nursing workload</a:t>
                      </a:r>
                      <a:endParaRPr lang="en-GB" sz="800" b="0" i="0" u="none" strike="noStrike" dirty="0">
                        <a:solidFill>
                          <a:srgbClr val="000000"/>
                        </a:solidFill>
                        <a:effectLst/>
                        <a:latin typeface="Calibri" panose="020F0502020204030204" pitchFamily="34" charset="0"/>
                      </a:endParaRPr>
                    </a:p>
                  </a:txBody>
                  <a:tcPr marL="7887" marR="7887" marT="788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00" b="0" i="0" u="none" strike="noStrike" dirty="0">
                          <a:solidFill>
                            <a:srgbClr val="000000"/>
                          </a:solidFill>
                          <a:effectLst/>
                          <a:latin typeface="Calibri" panose="020F0502020204030204" pitchFamily="34" charset="0"/>
                        </a:rPr>
                        <a:t>Risk mitigated via safe staffing meetings, staff from green area redeployment to areas that are high risk, ER adviser supporting Senior nurses in Sickness and Absence Management</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6328010"/>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199821501"/>
              </p:ext>
            </p:extLst>
          </p:nvPr>
        </p:nvGraphicFramePr>
        <p:xfrm>
          <a:off x="575315" y="657988"/>
          <a:ext cx="10397485" cy="3350586"/>
        </p:xfrm>
        <a:graphic>
          <a:graphicData uri="http://schemas.openxmlformats.org/drawingml/2006/table">
            <a:tbl>
              <a:tblPr/>
              <a:tblGrid>
                <a:gridCol w="374123">
                  <a:extLst>
                    <a:ext uri="{9D8B030D-6E8A-4147-A177-3AD203B41FA5}">
                      <a16:colId xmlns:a16="http://schemas.microsoft.com/office/drawing/2014/main" val="1625759281"/>
                    </a:ext>
                  </a:extLst>
                </a:gridCol>
                <a:gridCol w="665107">
                  <a:extLst>
                    <a:ext uri="{9D8B030D-6E8A-4147-A177-3AD203B41FA5}">
                      <a16:colId xmlns:a16="http://schemas.microsoft.com/office/drawing/2014/main" val="2245246371"/>
                    </a:ext>
                  </a:extLst>
                </a:gridCol>
                <a:gridCol w="802804">
                  <a:extLst>
                    <a:ext uri="{9D8B030D-6E8A-4147-A177-3AD203B41FA5}">
                      <a16:colId xmlns:a16="http://schemas.microsoft.com/office/drawing/2014/main" val="1598924079"/>
                    </a:ext>
                  </a:extLst>
                </a:gridCol>
                <a:gridCol w="706675">
                  <a:extLst>
                    <a:ext uri="{9D8B030D-6E8A-4147-A177-3AD203B41FA5}">
                      <a16:colId xmlns:a16="http://schemas.microsoft.com/office/drawing/2014/main" val="1219715455"/>
                    </a:ext>
                  </a:extLst>
                </a:gridCol>
                <a:gridCol w="706675">
                  <a:extLst>
                    <a:ext uri="{9D8B030D-6E8A-4147-A177-3AD203B41FA5}">
                      <a16:colId xmlns:a16="http://schemas.microsoft.com/office/drawing/2014/main" val="1595601077"/>
                    </a:ext>
                  </a:extLst>
                </a:gridCol>
                <a:gridCol w="706675">
                  <a:extLst>
                    <a:ext uri="{9D8B030D-6E8A-4147-A177-3AD203B41FA5}">
                      <a16:colId xmlns:a16="http://schemas.microsoft.com/office/drawing/2014/main" val="2684321353"/>
                    </a:ext>
                  </a:extLst>
                </a:gridCol>
                <a:gridCol w="561183">
                  <a:extLst>
                    <a:ext uri="{9D8B030D-6E8A-4147-A177-3AD203B41FA5}">
                      <a16:colId xmlns:a16="http://schemas.microsoft.com/office/drawing/2014/main" val="1310783228"/>
                    </a:ext>
                  </a:extLst>
                </a:gridCol>
                <a:gridCol w="1984928">
                  <a:extLst>
                    <a:ext uri="{9D8B030D-6E8A-4147-A177-3AD203B41FA5}">
                      <a16:colId xmlns:a16="http://schemas.microsoft.com/office/drawing/2014/main" val="3840855739"/>
                    </a:ext>
                  </a:extLst>
                </a:gridCol>
                <a:gridCol w="1839436">
                  <a:extLst>
                    <a:ext uri="{9D8B030D-6E8A-4147-A177-3AD203B41FA5}">
                      <a16:colId xmlns:a16="http://schemas.microsoft.com/office/drawing/2014/main" val="1580831625"/>
                    </a:ext>
                  </a:extLst>
                </a:gridCol>
                <a:gridCol w="2049879">
                  <a:extLst>
                    <a:ext uri="{9D8B030D-6E8A-4147-A177-3AD203B41FA5}">
                      <a16:colId xmlns:a16="http://schemas.microsoft.com/office/drawing/2014/main" val="866521840"/>
                    </a:ext>
                  </a:extLst>
                </a:gridCol>
              </a:tblGrid>
              <a:tr h="535183">
                <a:tc>
                  <a:txBody>
                    <a:bodyPr/>
                    <a:lstStyle/>
                    <a:p>
                      <a:pPr algn="ctr" fontAlgn="ctr"/>
                      <a:r>
                        <a:rPr lang="en-GB" sz="700" b="0" i="0" u="none" strike="noStrike" dirty="0">
                          <a:solidFill>
                            <a:srgbClr val="000000"/>
                          </a:solidFill>
                          <a:effectLst/>
                          <a:latin typeface="Calibri" panose="020F0502020204030204" pitchFamily="34" charset="0"/>
                        </a:rPr>
                        <a:t>Division E</a:t>
                      </a:r>
                    </a:p>
                  </a:txBody>
                  <a:tcPr marL="7887" marR="7887" marT="78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800" b="0" i="0" u="none" strike="noStrike">
                          <a:solidFill>
                            <a:srgbClr val="000000"/>
                          </a:solidFill>
                          <a:effectLst/>
                          <a:latin typeface="Calibri" panose="020F0502020204030204" pitchFamily="34" charset="0"/>
                        </a:rPr>
                        <a:t>D2</a:t>
                      </a:r>
                    </a:p>
                  </a:txBody>
                  <a:tcPr marL="7887" marR="7887" marT="78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700" b="0" i="0" u="none" strike="noStrike">
                          <a:solidFill>
                            <a:srgbClr val="000000"/>
                          </a:solidFill>
                          <a:effectLst/>
                          <a:latin typeface="Calibri" panose="020F0502020204030204" pitchFamily="34" charset="0"/>
                        </a:rPr>
                        <a:t>171 - PAEDIATRIC SURGERY - STANDARD</a:t>
                      </a:r>
                    </a:p>
                  </a:txBody>
                  <a:tcPr marL="7887" marR="7887" marT="78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900" b="1" i="0" u="none" strike="noStrike">
                          <a:solidFill>
                            <a:srgbClr val="FF0000"/>
                          </a:solidFill>
                          <a:effectLst/>
                          <a:latin typeface="Calibri" panose="020F0502020204030204" pitchFamily="34" charset="0"/>
                        </a:rPr>
                        <a:t>89%</a:t>
                      </a:r>
                    </a:p>
                  </a:txBody>
                  <a:tcPr marL="7887" marR="7887" marT="78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900" b="0" i="0" u="none" strike="noStrike">
                          <a:solidFill>
                            <a:srgbClr val="000000"/>
                          </a:solidFill>
                          <a:effectLst/>
                          <a:latin typeface="Calibri" panose="020F0502020204030204" pitchFamily="34" charset="0"/>
                        </a:rPr>
                        <a:t>130%</a:t>
                      </a:r>
                    </a:p>
                  </a:txBody>
                  <a:tcPr marL="7887" marR="7887" marT="78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panose="020F0502020204030204" pitchFamily="34" charset="0"/>
                        </a:rPr>
                        <a:t>97%</a:t>
                      </a:r>
                    </a:p>
                  </a:txBody>
                  <a:tcPr marL="7887" marR="7887" marT="78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000" b="1" i="0" u="none" strike="noStrike">
                          <a:solidFill>
                            <a:srgbClr val="000000"/>
                          </a:solidFill>
                          <a:effectLst/>
                          <a:latin typeface="Calibri" panose="020F0502020204030204" pitchFamily="34" charset="0"/>
                        </a:rPr>
                        <a:t>11.66</a:t>
                      </a:r>
                    </a:p>
                  </a:txBody>
                  <a:tcPr marL="7887" marR="7887" marT="78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dirty="0">
                          <a:solidFill>
                            <a:srgbClr val="000000"/>
                          </a:solidFill>
                          <a:effectLst/>
                          <a:latin typeface="Calibri" panose="020F0502020204030204" pitchFamily="34" charset="0"/>
                        </a:rPr>
                        <a:t>Target CHPPD achieved, suggesting safe staffing. Current RN vacancy 7.65wte &amp; HCA 4.18wte. 4.0wte HCA in pipeline in and 5.0wte RN in </a:t>
                      </a:r>
                      <a:r>
                        <a:rPr lang="en-GB" sz="900" b="0" i="0" u="none" strike="noStrike" dirty="0" smtClean="0">
                          <a:solidFill>
                            <a:srgbClr val="000000"/>
                          </a:solidFill>
                          <a:effectLst/>
                          <a:latin typeface="Calibri" panose="020F0502020204030204" pitchFamily="34" charset="0"/>
                        </a:rPr>
                        <a:t>pipeline </a:t>
                      </a:r>
                      <a:r>
                        <a:rPr lang="en-GB" sz="900" b="0" i="0" u="none" strike="noStrike" dirty="0">
                          <a:solidFill>
                            <a:srgbClr val="000000"/>
                          </a:solidFill>
                          <a:effectLst/>
                          <a:latin typeface="Calibri" panose="020F0502020204030204" pitchFamily="34" charset="0"/>
                        </a:rPr>
                        <a:t>in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00" b="0" i="0" u="none" strike="noStrike" dirty="0">
                          <a:solidFill>
                            <a:srgbClr val="000000"/>
                          </a:solidFill>
                          <a:effectLst/>
                          <a:latin typeface="Calibri" panose="020F0502020204030204" pitchFamily="34" charset="0"/>
                        </a:rPr>
                        <a:t>no impact on NQM. Does impact on supervisory time for senior sister.</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00" b="0" i="0" u="none" strike="noStrike" dirty="0">
                          <a:solidFill>
                            <a:srgbClr val="000000"/>
                          </a:solidFill>
                          <a:effectLst/>
                          <a:latin typeface="Calibri" panose="020F0502020204030204" pitchFamily="34" charset="0"/>
                        </a:rPr>
                        <a:t>regular quality &amp; safety checks. WM supporting clinically.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91343102"/>
                  </a:ext>
                </a:extLst>
              </a:tr>
              <a:tr h="403670">
                <a:tc>
                  <a:txBody>
                    <a:bodyPr/>
                    <a:lstStyle/>
                    <a:p>
                      <a:pPr algn="ctr" fontAlgn="ctr"/>
                      <a:r>
                        <a:rPr lang="en-GB" sz="700" b="0" i="0" u="none" strike="noStrike">
                          <a:solidFill>
                            <a:srgbClr val="000000"/>
                          </a:solidFill>
                          <a:effectLst/>
                          <a:latin typeface="Calibri" panose="020F0502020204030204" pitchFamily="34" charset="0"/>
                        </a:rPr>
                        <a:t>Division E</a:t>
                      </a:r>
                    </a:p>
                  </a:txBody>
                  <a:tcPr marL="7887" marR="7887" marT="78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800" b="0" i="0" u="none" strike="noStrike">
                          <a:solidFill>
                            <a:srgbClr val="000000"/>
                          </a:solidFill>
                          <a:effectLst/>
                          <a:latin typeface="Calibri" panose="020F0502020204030204" pitchFamily="34" charset="0"/>
                        </a:rPr>
                        <a:t>F3 COU</a:t>
                      </a:r>
                    </a:p>
                  </a:txBody>
                  <a:tcPr marL="7887" marR="7887" marT="78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700" b="0" i="0" u="none" strike="noStrike">
                          <a:solidFill>
                            <a:srgbClr val="000000"/>
                          </a:solidFill>
                          <a:effectLst/>
                          <a:latin typeface="Calibri" panose="020F0502020204030204" pitchFamily="34" charset="0"/>
                        </a:rPr>
                        <a:t>171 - PAEDIATRIC SURGERY - PROTECTED</a:t>
                      </a:r>
                    </a:p>
                  </a:txBody>
                  <a:tcPr marL="7887" marR="7887" marT="78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900" b="1" i="0" u="none" strike="noStrike">
                          <a:solidFill>
                            <a:srgbClr val="FF0000"/>
                          </a:solidFill>
                          <a:effectLst/>
                          <a:latin typeface="Calibri" panose="020F0502020204030204" pitchFamily="34" charset="0"/>
                        </a:rPr>
                        <a:t>87%</a:t>
                      </a:r>
                    </a:p>
                  </a:txBody>
                  <a:tcPr marL="7887" marR="7887" marT="78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900" b="0" i="0" u="none" strike="noStrike">
                          <a:solidFill>
                            <a:srgbClr val="000000"/>
                          </a:solidFill>
                          <a:effectLst/>
                          <a:latin typeface="Calibri" panose="020F0502020204030204" pitchFamily="34" charset="0"/>
                        </a:rPr>
                        <a:t>90%</a:t>
                      </a:r>
                    </a:p>
                  </a:txBody>
                  <a:tcPr marL="7887" marR="7887" marT="78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1" i="0" u="none" strike="noStrike">
                          <a:solidFill>
                            <a:srgbClr val="FF0000"/>
                          </a:solidFill>
                          <a:effectLst/>
                          <a:latin typeface="Calibri" panose="020F0502020204030204" pitchFamily="34" charset="0"/>
                        </a:rPr>
                        <a:t>88%</a:t>
                      </a:r>
                    </a:p>
                  </a:txBody>
                  <a:tcPr marL="7887" marR="7887" marT="78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000" b="1" i="0" u="none" strike="noStrike">
                          <a:solidFill>
                            <a:srgbClr val="000000"/>
                          </a:solidFill>
                          <a:effectLst/>
                          <a:latin typeface="Calibri" panose="020F0502020204030204" pitchFamily="34" charset="0"/>
                        </a:rPr>
                        <a:t>7.51</a:t>
                      </a:r>
                    </a:p>
                  </a:txBody>
                  <a:tcPr marL="7887" marR="7887" marT="78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900" b="0" i="0" u="none" strike="noStrike" dirty="0">
                          <a:solidFill>
                            <a:srgbClr val="000000"/>
                          </a:solidFill>
                          <a:effectLst/>
                          <a:latin typeface="Calibri" panose="020F0502020204030204" pitchFamily="34" charset="0"/>
                        </a:rPr>
                        <a:t>Target CHPPD achieved, suggesting safe staffing. Current vacancies 4.0wte RN with 4.0wte in pipeline in.</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000" b="0" i="0" u="none" strike="noStrike" dirty="0">
                          <a:solidFill>
                            <a:srgbClr val="000000"/>
                          </a:solidFill>
                          <a:effectLst/>
                          <a:latin typeface="Calibri" panose="020F0502020204030204" pitchFamily="34" charset="0"/>
                        </a:rPr>
                        <a:t>no impact on NQM</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000" b="0" i="0" u="none" strike="noStrike" dirty="0">
                          <a:solidFill>
                            <a:srgbClr val="000000"/>
                          </a:solidFill>
                          <a:effectLst/>
                          <a:latin typeface="Calibri" panose="020F0502020204030204" pitchFamily="34" charset="0"/>
                        </a:rPr>
                        <a:t>regular quality &amp; safety checks.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87973893"/>
                  </a:ext>
                </a:extLst>
              </a:tr>
              <a:tr h="321636">
                <a:tc>
                  <a:txBody>
                    <a:bodyPr/>
                    <a:lstStyle/>
                    <a:p>
                      <a:pPr algn="ctr" fontAlgn="ctr"/>
                      <a:r>
                        <a:rPr lang="en-GB" sz="700" b="0" i="0" u="none" strike="noStrike">
                          <a:solidFill>
                            <a:srgbClr val="000000"/>
                          </a:solidFill>
                          <a:effectLst/>
                          <a:latin typeface="Calibri" panose="020F0502020204030204" pitchFamily="34" charset="0"/>
                        </a:rPr>
                        <a:t>Division E</a:t>
                      </a:r>
                    </a:p>
                  </a:txBody>
                  <a:tcPr marL="7887" marR="7887" marT="78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800" b="0" i="0" u="none" strike="noStrike">
                          <a:solidFill>
                            <a:srgbClr val="000000"/>
                          </a:solidFill>
                          <a:effectLst/>
                          <a:latin typeface="Calibri" panose="020F0502020204030204" pitchFamily="34" charset="0"/>
                        </a:rPr>
                        <a:t>Neonatal ICU</a:t>
                      </a:r>
                    </a:p>
                  </a:txBody>
                  <a:tcPr marL="7887" marR="7887" marT="78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700" b="0" i="0" u="none" strike="noStrike">
                          <a:solidFill>
                            <a:srgbClr val="000000"/>
                          </a:solidFill>
                          <a:effectLst/>
                          <a:latin typeface="Calibri" panose="020F0502020204030204" pitchFamily="34" charset="0"/>
                        </a:rPr>
                        <a:t>422 - NEONATOLOGY - RISK MANAGED</a:t>
                      </a:r>
                    </a:p>
                  </a:txBody>
                  <a:tcPr marL="7887" marR="7887" marT="78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900" b="1" i="0" u="none" strike="noStrike">
                          <a:solidFill>
                            <a:srgbClr val="FF0000"/>
                          </a:solidFill>
                          <a:effectLst/>
                          <a:latin typeface="Calibri" panose="020F0502020204030204" pitchFamily="34" charset="0"/>
                        </a:rPr>
                        <a:t>87%</a:t>
                      </a:r>
                    </a:p>
                  </a:txBody>
                  <a:tcPr marL="7887" marR="7887" marT="78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900" b="1" i="0" u="none" strike="noStrike">
                          <a:solidFill>
                            <a:srgbClr val="FF0000"/>
                          </a:solidFill>
                          <a:effectLst/>
                          <a:latin typeface="Calibri" panose="020F0502020204030204" pitchFamily="34" charset="0"/>
                        </a:rPr>
                        <a:t>37%</a:t>
                      </a:r>
                    </a:p>
                  </a:txBody>
                  <a:tcPr marL="7887" marR="7887" marT="78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1" i="0" u="none" strike="noStrike">
                          <a:solidFill>
                            <a:srgbClr val="FF0000"/>
                          </a:solidFill>
                          <a:effectLst/>
                          <a:latin typeface="Calibri" panose="020F0502020204030204" pitchFamily="34" charset="0"/>
                        </a:rPr>
                        <a:t>81%</a:t>
                      </a:r>
                    </a:p>
                  </a:txBody>
                  <a:tcPr marL="7887" marR="7887" marT="78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000" b="1" i="0" u="none" strike="noStrike">
                          <a:solidFill>
                            <a:srgbClr val="000000"/>
                          </a:solidFill>
                          <a:effectLst/>
                          <a:latin typeface="Calibri" panose="020F0502020204030204" pitchFamily="34" charset="0"/>
                        </a:rPr>
                        <a:t>13.31</a:t>
                      </a:r>
                    </a:p>
                  </a:txBody>
                  <a:tcPr marL="7887" marR="7887" marT="78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dirty="0">
                          <a:solidFill>
                            <a:srgbClr val="000000"/>
                          </a:solidFill>
                          <a:effectLst/>
                          <a:latin typeface="Calibri" panose="020F0502020204030204" pitchFamily="34" charset="0"/>
                        </a:rPr>
                        <a:t>29.52wte RN vacancy. 12.0 </a:t>
                      </a:r>
                      <a:r>
                        <a:rPr lang="en-GB" sz="900" b="0" i="0" u="none" strike="noStrike" dirty="0" err="1">
                          <a:solidFill>
                            <a:srgbClr val="000000"/>
                          </a:solidFill>
                          <a:effectLst/>
                          <a:latin typeface="Calibri" panose="020F0502020204030204" pitchFamily="34" charset="0"/>
                        </a:rPr>
                        <a:t>wte</a:t>
                      </a:r>
                      <a:r>
                        <a:rPr lang="en-GB" sz="900" b="0" i="0" u="none" strike="noStrike" dirty="0">
                          <a:solidFill>
                            <a:srgbClr val="000000"/>
                          </a:solidFill>
                          <a:effectLst/>
                          <a:latin typeface="Calibri" panose="020F0502020204030204" pitchFamily="34" charset="0"/>
                        </a:rPr>
                        <a:t> in pipeline in, 3.53wte in </a:t>
                      </a:r>
                      <a:r>
                        <a:rPr lang="en-GB" sz="900" b="0" i="0" u="none" strike="noStrike" dirty="0" smtClean="0">
                          <a:solidFill>
                            <a:srgbClr val="000000"/>
                          </a:solidFill>
                          <a:effectLst/>
                          <a:latin typeface="Calibri" panose="020F0502020204030204" pitchFamily="34" charset="0"/>
                        </a:rPr>
                        <a:t>pipeline </a:t>
                      </a:r>
                      <a:r>
                        <a:rPr lang="en-GB" sz="900" b="0" i="0" u="none" strike="noStrike" dirty="0">
                          <a:solidFill>
                            <a:srgbClr val="000000"/>
                          </a:solidFill>
                          <a:effectLst/>
                          <a:latin typeface="Calibri" panose="020F0502020204030204" pitchFamily="34" charset="0"/>
                        </a:rPr>
                        <a:t>out</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000" b="0" i="0" u="none" strike="noStrike" dirty="0">
                          <a:solidFill>
                            <a:srgbClr val="000000"/>
                          </a:solidFill>
                          <a:effectLst/>
                          <a:latin typeface="Calibri" panose="020F0502020204030204" pitchFamily="34" charset="0"/>
                        </a:rPr>
                        <a:t>No impact on NQM</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00" b="0" i="0" u="none" strike="noStrike" dirty="0">
                          <a:solidFill>
                            <a:srgbClr val="000000"/>
                          </a:solidFill>
                          <a:effectLst/>
                          <a:latin typeface="Calibri" panose="020F0502020204030204" pitchFamily="34" charset="0"/>
                        </a:rPr>
                        <a:t>Regular quality &amp; </a:t>
                      </a:r>
                      <a:r>
                        <a:rPr lang="en-US" sz="1000" b="0" i="0" u="none" strike="noStrike" dirty="0" smtClean="0">
                          <a:solidFill>
                            <a:srgbClr val="000000"/>
                          </a:solidFill>
                          <a:effectLst/>
                          <a:latin typeface="Calibri" panose="020F0502020204030204" pitchFamily="34" charset="0"/>
                        </a:rPr>
                        <a:t>safety </a:t>
                      </a:r>
                      <a:r>
                        <a:rPr lang="en-US" sz="1000" b="0" i="0" u="none" strike="noStrike" dirty="0">
                          <a:solidFill>
                            <a:srgbClr val="000000"/>
                          </a:solidFill>
                          <a:effectLst/>
                          <a:latin typeface="Calibri" panose="020F0502020204030204" pitchFamily="34" charset="0"/>
                        </a:rPr>
                        <a:t>checks. Unit leads supporting clinically</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7486180"/>
                  </a:ext>
                </a:extLst>
              </a:tr>
              <a:tr h="535183">
                <a:tc>
                  <a:txBody>
                    <a:bodyPr/>
                    <a:lstStyle/>
                    <a:p>
                      <a:pPr algn="ctr" fontAlgn="ctr"/>
                      <a:r>
                        <a:rPr lang="en-GB" sz="700" b="0" i="0" u="none" strike="noStrike">
                          <a:solidFill>
                            <a:srgbClr val="000000"/>
                          </a:solidFill>
                          <a:effectLst/>
                          <a:latin typeface="Calibri" panose="020F0502020204030204" pitchFamily="34" charset="0"/>
                        </a:rPr>
                        <a:t>Division E</a:t>
                      </a:r>
                    </a:p>
                  </a:txBody>
                  <a:tcPr marL="7887" marR="7887" marT="78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800" b="0" i="0" u="none" strike="noStrike">
                          <a:solidFill>
                            <a:srgbClr val="000000"/>
                          </a:solidFill>
                          <a:effectLst/>
                          <a:latin typeface="Calibri" panose="020F0502020204030204" pitchFamily="34" charset="0"/>
                        </a:rPr>
                        <a:t>PICU</a:t>
                      </a:r>
                    </a:p>
                  </a:txBody>
                  <a:tcPr marL="7887" marR="7887" marT="78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700" b="0" i="0" u="none" strike="noStrike">
                          <a:solidFill>
                            <a:srgbClr val="000000"/>
                          </a:solidFill>
                          <a:effectLst/>
                          <a:latin typeface="Calibri" panose="020F0502020204030204" pitchFamily="34" charset="0"/>
                        </a:rPr>
                        <a:t>192 - CRITICAL CARE MEDICINE - RISK MANAGED</a:t>
                      </a:r>
                    </a:p>
                  </a:txBody>
                  <a:tcPr marL="7887" marR="7887" marT="78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900" b="1" i="0" u="none" strike="noStrike">
                          <a:solidFill>
                            <a:srgbClr val="FF0000"/>
                          </a:solidFill>
                          <a:effectLst/>
                          <a:latin typeface="Calibri" panose="020F0502020204030204" pitchFamily="34" charset="0"/>
                        </a:rPr>
                        <a:t>76%</a:t>
                      </a:r>
                    </a:p>
                  </a:txBody>
                  <a:tcPr marL="7887" marR="7887" marT="78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900" b="0" i="0" u="none" strike="noStrike">
                          <a:solidFill>
                            <a:srgbClr val="000000"/>
                          </a:solidFill>
                          <a:effectLst/>
                          <a:latin typeface="Calibri" panose="020F0502020204030204" pitchFamily="34" charset="0"/>
                        </a:rPr>
                        <a:t>96%</a:t>
                      </a:r>
                    </a:p>
                  </a:txBody>
                  <a:tcPr marL="7887" marR="7887" marT="78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1" i="0" u="none" strike="noStrike">
                          <a:solidFill>
                            <a:srgbClr val="FF0000"/>
                          </a:solidFill>
                          <a:effectLst/>
                          <a:latin typeface="Calibri" panose="020F0502020204030204" pitchFamily="34" charset="0"/>
                        </a:rPr>
                        <a:t>78%</a:t>
                      </a:r>
                    </a:p>
                  </a:txBody>
                  <a:tcPr marL="7887" marR="7887" marT="78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000" b="1" i="0" u="none" strike="noStrike">
                          <a:solidFill>
                            <a:srgbClr val="000000"/>
                          </a:solidFill>
                          <a:effectLst/>
                          <a:latin typeface="Calibri" panose="020F0502020204030204" pitchFamily="34" charset="0"/>
                        </a:rPr>
                        <a:t>26.58</a:t>
                      </a:r>
                    </a:p>
                  </a:txBody>
                  <a:tcPr marL="7887" marR="7887" marT="78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0" i="0" u="none" strike="noStrike" dirty="0">
                          <a:solidFill>
                            <a:srgbClr val="000000"/>
                          </a:solidFill>
                          <a:effectLst/>
                          <a:latin typeface="Calibri" panose="020F0502020204030204" pitchFamily="34" charset="0"/>
                        </a:rPr>
                        <a:t>Target CHPPD achieved, suggesting safe staffing. 18.29wte RN vacancy, 7.57wte HCA vacancy. 2.0wte HCA &amp; 3.0wte RN in pipeline in.</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000" b="0" i="0" u="none" strike="noStrike" dirty="0">
                          <a:solidFill>
                            <a:srgbClr val="000000"/>
                          </a:solidFill>
                          <a:effectLst/>
                          <a:latin typeface="Calibri" panose="020F0502020204030204" pitchFamily="34" charset="0"/>
                        </a:rPr>
                        <a:t>No impact on </a:t>
                      </a:r>
                      <a:r>
                        <a:rPr lang="en-GB" sz="1000" b="0" i="0" u="none" strike="noStrike" dirty="0" smtClean="0">
                          <a:solidFill>
                            <a:srgbClr val="000000"/>
                          </a:solidFill>
                          <a:effectLst/>
                          <a:latin typeface="Calibri" panose="020F0502020204030204" pitchFamily="34" charset="0"/>
                        </a:rPr>
                        <a:t>NQM</a:t>
                      </a:r>
                      <a:endParaRPr lang="en-GB" sz="1000" b="0" i="0" u="none" strike="noStrike" dirty="0">
                        <a:solidFill>
                          <a:srgbClr val="000000"/>
                        </a:solidFill>
                        <a:effectLst/>
                        <a:latin typeface="Calibri" panose="020F0502020204030204"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000" b="0" i="0" u="none" strike="noStrike" dirty="0">
                          <a:solidFill>
                            <a:srgbClr val="000000"/>
                          </a:solidFill>
                          <a:effectLst/>
                          <a:latin typeface="Calibri" panose="020F0502020204030204" pitchFamily="34" charset="0"/>
                        </a:rPr>
                        <a:t>Regular quality &amp; safety checks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3123420"/>
                  </a:ext>
                </a:extLst>
              </a:tr>
              <a:tr h="447508">
                <a:tc>
                  <a:txBody>
                    <a:bodyPr/>
                    <a:lstStyle/>
                    <a:p>
                      <a:pPr algn="ctr" fontAlgn="ctr"/>
                      <a:r>
                        <a:rPr lang="en-GB" sz="700" b="0" i="0" u="none" strike="noStrike" dirty="0">
                          <a:solidFill>
                            <a:srgbClr val="000000"/>
                          </a:solidFill>
                          <a:effectLst/>
                          <a:latin typeface="Calibri" panose="020F0502020204030204" pitchFamily="34" charset="0"/>
                        </a:rPr>
                        <a:t>Division E</a:t>
                      </a:r>
                    </a:p>
                  </a:txBody>
                  <a:tcPr marL="7887" marR="7887" marT="78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800" b="0" i="0" u="none" strike="noStrike">
                          <a:solidFill>
                            <a:srgbClr val="000000"/>
                          </a:solidFill>
                          <a:effectLst/>
                          <a:latin typeface="Calibri" panose="020F0502020204030204" pitchFamily="34" charset="0"/>
                        </a:rPr>
                        <a:t>Rosie Birth Centre</a:t>
                      </a:r>
                    </a:p>
                  </a:txBody>
                  <a:tcPr marL="7887" marR="7887" marT="78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700" b="0" i="0" u="none" strike="noStrike">
                          <a:solidFill>
                            <a:srgbClr val="000000"/>
                          </a:solidFill>
                          <a:effectLst/>
                          <a:latin typeface="Calibri" panose="020F0502020204030204" pitchFamily="34" charset="0"/>
                        </a:rPr>
                        <a:t>501 - OBSTETRICS - RISK MANAGED</a:t>
                      </a:r>
                    </a:p>
                  </a:txBody>
                  <a:tcPr marL="7887" marR="7887" marT="78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900" b="1" i="0" u="none" strike="noStrike">
                          <a:solidFill>
                            <a:srgbClr val="FF0000"/>
                          </a:solidFill>
                          <a:effectLst/>
                          <a:latin typeface="Calibri" panose="020F0502020204030204" pitchFamily="34" charset="0"/>
                        </a:rPr>
                        <a:t>83%</a:t>
                      </a:r>
                    </a:p>
                  </a:txBody>
                  <a:tcPr marL="7887" marR="7887" marT="78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900" b="1" i="0" u="none" strike="noStrike">
                          <a:solidFill>
                            <a:srgbClr val="FF0000"/>
                          </a:solidFill>
                          <a:effectLst/>
                          <a:latin typeface="Calibri" panose="020F0502020204030204" pitchFamily="34" charset="0"/>
                        </a:rPr>
                        <a:t>71%</a:t>
                      </a:r>
                    </a:p>
                  </a:txBody>
                  <a:tcPr marL="7887" marR="7887" marT="78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1" i="0" u="none" strike="noStrike">
                          <a:solidFill>
                            <a:srgbClr val="FF0000"/>
                          </a:solidFill>
                          <a:effectLst/>
                          <a:latin typeface="Calibri" panose="020F0502020204030204" pitchFamily="34" charset="0"/>
                        </a:rPr>
                        <a:t>80%</a:t>
                      </a:r>
                    </a:p>
                  </a:txBody>
                  <a:tcPr marL="7887" marR="7887" marT="78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000" b="1" i="0" u="none" strike="noStrike">
                          <a:solidFill>
                            <a:srgbClr val="000000"/>
                          </a:solidFill>
                          <a:effectLst/>
                          <a:latin typeface="Calibri" panose="020F0502020204030204" pitchFamily="34" charset="0"/>
                        </a:rPr>
                        <a:t>15.57</a:t>
                      </a:r>
                    </a:p>
                  </a:txBody>
                  <a:tcPr marL="7887" marR="7887" marT="78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700" b="0" i="0" u="none" strike="noStrike" dirty="0">
                          <a:solidFill>
                            <a:srgbClr val="000000"/>
                          </a:solidFill>
                          <a:effectLst/>
                          <a:latin typeface="Calibri" panose="020F0502020204030204" pitchFamily="34" charset="0"/>
                        </a:rPr>
                        <a:t>Target CHPPD achieved, suggesting safe staffing</a:t>
                      </a:r>
                    </a:p>
                  </a:txBody>
                  <a:tcPr marL="7887" marR="7887" marT="788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00" b="0" i="0" u="none" strike="noStrike" dirty="0">
                          <a:solidFill>
                            <a:srgbClr val="000000"/>
                          </a:solidFill>
                          <a:effectLst/>
                          <a:latin typeface="Calibri" panose="020F0502020204030204" pitchFamily="34" charset="0"/>
                        </a:rPr>
                        <a:t>Staffing reviewed to ensure safe care, Staff moved within service to provide  safe staffing.</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00" b="0" i="0" u="none" strike="noStrike" dirty="0">
                          <a:solidFill>
                            <a:srgbClr val="000000"/>
                          </a:solidFill>
                          <a:effectLst/>
                          <a:latin typeface="Calibri" panose="020F0502020204030204" pitchFamily="34" charset="0"/>
                        </a:rPr>
                        <a:t>Staffing reviewed to ensure safe care, Staff moved within service to provide  safe staffing.</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28137788"/>
                  </a:ext>
                </a:extLst>
              </a:tr>
              <a:tr h="447508">
                <a:tc>
                  <a:txBody>
                    <a:bodyPr/>
                    <a:lstStyle/>
                    <a:p>
                      <a:pPr algn="ctr" fontAlgn="ctr"/>
                      <a:r>
                        <a:rPr lang="en-GB" sz="700" b="0" i="0" u="none" strike="noStrike">
                          <a:solidFill>
                            <a:srgbClr val="000000"/>
                          </a:solidFill>
                          <a:effectLst/>
                          <a:latin typeface="Calibri" panose="020F0502020204030204" pitchFamily="34" charset="0"/>
                        </a:rPr>
                        <a:t>Division E</a:t>
                      </a:r>
                    </a:p>
                  </a:txBody>
                  <a:tcPr marL="7887" marR="7887" marT="78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800" b="0" i="0" u="none" strike="noStrike">
                          <a:solidFill>
                            <a:srgbClr val="000000"/>
                          </a:solidFill>
                          <a:effectLst/>
                          <a:latin typeface="Calibri" panose="020F0502020204030204" pitchFamily="34" charset="0"/>
                        </a:rPr>
                        <a:t>Sara Ward</a:t>
                      </a:r>
                    </a:p>
                  </a:txBody>
                  <a:tcPr marL="7887" marR="7887" marT="78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700" b="0" i="0" u="none" strike="noStrike">
                          <a:solidFill>
                            <a:srgbClr val="000000"/>
                          </a:solidFill>
                          <a:effectLst/>
                          <a:latin typeface="Calibri" panose="020F0502020204030204" pitchFamily="34" charset="0"/>
                        </a:rPr>
                        <a:t>501 - OBSTETRICS - RISK MANAGED</a:t>
                      </a:r>
                    </a:p>
                  </a:txBody>
                  <a:tcPr marL="7887" marR="7887" marT="78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900" b="1" i="0" u="none" strike="noStrike" dirty="0">
                          <a:solidFill>
                            <a:srgbClr val="FF0000"/>
                          </a:solidFill>
                          <a:effectLst/>
                          <a:latin typeface="Calibri" panose="020F0502020204030204" pitchFamily="34" charset="0"/>
                        </a:rPr>
                        <a:t>85%</a:t>
                      </a:r>
                    </a:p>
                  </a:txBody>
                  <a:tcPr marL="7887" marR="7887" marT="78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900" b="1" i="0" u="none" strike="noStrike">
                          <a:solidFill>
                            <a:srgbClr val="FF0000"/>
                          </a:solidFill>
                          <a:effectLst/>
                          <a:latin typeface="Calibri" panose="020F0502020204030204" pitchFamily="34" charset="0"/>
                        </a:rPr>
                        <a:t>86%</a:t>
                      </a:r>
                    </a:p>
                  </a:txBody>
                  <a:tcPr marL="7887" marR="7887" marT="78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1" i="0" u="none" strike="noStrike">
                          <a:solidFill>
                            <a:srgbClr val="FF0000"/>
                          </a:solidFill>
                          <a:effectLst/>
                          <a:latin typeface="Calibri" panose="020F0502020204030204" pitchFamily="34" charset="0"/>
                        </a:rPr>
                        <a:t>86%</a:t>
                      </a:r>
                    </a:p>
                  </a:txBody>
                  <a:tcPr marL="7887" marR="7887" marT="78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000" b="1" i="0" u="none" strike="noStrike">
                          <a:solidFill>
                            <a:srgbClr val="000000"/>
                          </a:solidFill>
                          <a:effectLst/>
                          <a:latin typeface="Calibri" panose="020F0502020204030204" pitchFamily="34" charset="0"/>
                        </a:rPr>
                        <a:t>5.29</a:t>
                      </a:r>
                    </a:p>
                  </a:txBody>
                  <a:tcPr marL="7887" marR="7887" marT="78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900" b="0" i="0" u="none" strike="noStrike" dirty="0">
                          <a:solidFill>
                            <a:srgbClr val="000000"/>
                          </a:solidFill>
                          <a:effectLst/>
                          <a:latin typeface="Calibri" panose="020F0502020204030204" pitchFamily="34" charset="0"/>
                        </a:rPr>
                        <a:t>Skills mix with junior workforce, increased acuity.</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00" b="0" i="0" u="none" strike="noStrike" dirty="0">
                          <a:solidFill>
                            <a:srgbClr val="000000"/>
                          </a:solidFill>
                          <a:effectLst/>
                          <a:latin typeface="Calibri" panose="020F0502020204030204" pitchFamily="34" charset="0"/>
                        </a:rPr>
                        <a:t>Staffing reviewed to ensure safe care, Staff moved within service to provide  safe staffing.</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00" b="0" i="0" u="none" strike="noStrike" dirty="0">
                          <a:solidFill>
                            <a:srgbClr val="000000"/>
                          </a:solidFill>
                          <a:effectLst/>
                          <a:latin typeface="Calibri" panose="020F0502020204030204" pitchFamily="34" charset="0"/>
                        </a:rPr>
                        <a:t>Staffing reviewed to ensure safe care, Staff moved within service to provide  safe staffing.</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88889018"/>
                  </a:ext>
                </a:extLst>
              </a:tr>
              <a:tr h="535183">
                <a:tc>
                  <a:txBody>
                    <a:bodyPr/>
                    <a:lstStyle/>
                    <a:p>
                      <a:pPr algn="ctr" fontAlgn="ctr"/>
                      <a:r>
                        <a:rPr lang="en-GB" sz="700" b="0" i="0" u="none" strike="noStrike" dirty="0">
                          <a:solidFill>
                            <a:srgbClr val="000000"/>
                          </a:solidFill>
                          <a:effectLst/>
                          <a:latin typeface="Calibri" panose="020F0502020204030204" pitchFamily="34" charset="0"/>
                        </a:rPr>
                        <a:t>Division E</a:t>
                      </a:r>
                    </a:p>
                  </a:txBody>
                  <a:tcPr marL="7887" marR="7887" marT="78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800" b="0" i="0" u="none" strike="noStrike">
                          <a:solidFill>
                            <a:srgbClr val="000000"/>
                          </a:solidFill>
                          <a:effectLst/>
                          <a:latin typeface="Calibri" panose="020F0502020204030204" pitchFamily="34" charset="0"/>
                        </a:rPr>
                        <a:t>Charles Wolfson</a:t>
                      </a:r>
                    </a:p>
                  </a:txBody>
                  <a:tcPr marL="7887" marR="7887" marT="78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700" b="0" i="0" u="none" strike="noStrike">
                          <a:solidFill>
                            <a:srgbClr val="000000"/>
                          </a:solidFill>
                          <a:effectLst/>
                          <a:latin typeface="Calibri" panose="020F0502020204030204" pitchFamily="34" charset="0"/>
                        </a:rPr>
                        <a:t>424 - WELL BABIES - PROTECTED</a:t>
                      </a:r>
                    </a:p>
                  </a:txBody>
                  <a:tcPr marL="7887" marR="7887" marT="78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900" b="1" i="0" u="none" strike="noStrike">
                          <a:solidFill>
                            <a:srgbClr val="FF0000"/>
                          </a:solidFill>
                          <a:effectLst/>
                          <a:latin typeface="Calibri" panose="020F0502020204030204" pitchFamily="34" charset="0"/>
                        </a:rPr>
                        <a:t>87%</a:t>
                      </a:r>
                    </a:p>
                  </a:txBody>
                  <a:tcPr marL="7887" marR="7887" marT="78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900" b="1" i="0" u="none" strike="noStrike" dirty="0">
                          <a:solidFill>
                            <a:srgbClr val="FF0000"/>
                          </a:solidFill>
                          <a:effectLst/>
                          <a:latin typeface="Calibri" panose="020F0502020204030204" pitchFamily="34" charset="0"/>
                        </a:rPr>
                        <a:t>65%</a:t>
                      </a:r>
                    </a:p>
                  </a:txBody>
                  <a:tcPr marL="7887" marR="7887" marT="78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1" i="0" u="none" strike="noStrike" dirty="0">
                          <a:solidFill>
                            <a:srgbClr val="FF0000"/>
                          </a:solidFill>
                          <a:effectLst/>
                          <a:latin typeface="Calibri" panose="020F0502020204030204" pitchFamily="34" charset="0"/>
                        </a:rPr>
                        <a:t>80%</a:t>
                      </a:r>
                    </a:p>
                  </a:txBody>
                  <a:tcPr marL="7887" marR="7887" marT="78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000" b="1" i="0" u="none" strike="noStrike" dirty="0">
                          <a:solidFill>
                            <a:srgbClr val="000000"/>
                          </a:solidFill>
                          <a:effectLst/>
                          <a:latin typeface="Calibri" panose="020F0502020204030204" pitchFamily="34" charset="0"/>
                        </a:rPr>
                        <a:t>13.65</a:t>
                      </a:r>
                    </a:p>
                  </a:txBody>
                  <a:tcPr marL="7887" marR="7887" marT="78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900" b="0" i="0" u="none" strike="noStrike" dirty="0">
                          <a:solidFill>
                            <a:srgbClr val="000000"/>
                          </a:solidFill>
                          <a:effectLst/>
                          <a:latin typeface="Calibri" panose="020F0502020204030204" pitchFamily="34" charset="0"/>
                        </a:rPr>
                        <a:t>Target CHPPD achieved, suggesting safe staffing. Current RN vacancy = 42.6% / 7.31wte. X2 B5 in pipeline &amp; 1 B6 advertised.</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00" b="0" i="0" u="none" strike="noStrike" dirty="0">
                          <a:solidFill>
                            <a:srgbClr val="000000"/>
                          </a:solidFill>
                          <a:effectLst/>
                          <a:latin typeface="Calibri" panose="020F0502020204030204" pitchFamily="34" charset="0"/>
                        </a:rPr>
                        <a:t>no impact on NQM, low patient numbers &amp; acuity of patients.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00" b="0" i="0" u="none" strike="noStrike" dirty="0">
                          <a:solidFill>
                            <a:srgbClr val="000000"/>
                          </a:solidFill>
                          <a:effectLst/>
                          <a:latin typeface="Calibri" panose="020F0502020204030204" pitchFamily="34" charset="0"/>
                        </a:rPr>
                        <a:t>regular quality &amp; safety checks. WM supporting clinically.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355499455"/>
                  </a:ext>
                </a:extLst>
              </a:tr>
            </a:tbl>
          </a:graphicData>
        </a:graphic>
      </p:graphicFrame>
    </p:spTree>
    <p:extLst>
      <p:ext uri="{BB962C8B-B14F-4D97-AF65-F5344CB8AC3E}">
        <p14:creationId xmlns:p14="http://schemas.microsoft.com/office/powerpoint/2010/main" val="34773275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3"/>
          <p:cNvSpPr>
            <a:spLocks noGrp="1"/>
          </p:cNvSpPr>
          <p:nvPr>
            <p:ph sz="quarter" idx="16"/>
          </p:nvPr>
        </p:nvSpPr>
        <p:spPr>
          <a:xfrm>
            <a:off x="307496" y="336551"/>
            <a:ext cx="7826854" cy="340457"/>
          </a:xfrm>
        </p:spPr>
        <p:txBody>
          <a:bodyPr/>
          <a:lstStyle/>
          <a:p>
            <a:r>
              <a:rPr lang="en-GB" sz="2000"/>
              <a:t>Appendix 2. Adult RN Recruitment pipeline</a:t>
            </a:r>
          </a:p>
        </p:txBody>
      </p:sp>
      <p:pic>
        <p:nvPicPr>
          <p:cNvPr id="2" name="Picture 1"/>
          <p:cNvPicPr>
            <a:picLocks noChangeAspect="1"/>
          </p:cNvPicPr>
          <p:nvPr/>
        </p:nvPicPr>
        <p:blipFill>
          <a:blip r:embed="rId2"/>
          <a:stretch>
            <a:fillRect/>
          </a:stretch>
        </p:blipFill>
        <p:spPr>
          <a:xfrm>
            <a:off x="1011710" y="1294173"/>
            <a:ext cx="10613785" cy="3899997"/>
          </a:xfrm>
          <a:prstGeom prst="rect">
            <a:avLst/>
          </a:prstGeom>
        </p:spPr>
      </p:pic>
    </p:spTree>
    <p:extLst>
      <p:ext uri="{BB962C8B-B14F-4D97-AF65-F5344CB8AC3E}">
        <p14:creationId xmlns:p14="http://schemas.microsoft.com/office/powerpoint/2010/main" val="107911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3"/>
          <p:cNvSpPr>
            <a:spLocks noGrp="1"/>
          </p:cNvSpPr>
          <p:nvPr>
            <p:ph sz="quarter" idx="16"/>
          </p:nvPr>
        </p:nvSpPr>
        <p:spPr>
          <a:xfrm>
            <a:off x="307496" y="336552"/>
            <a:ext cx="9402111" cy="398740"/>
          </a:xfrm>
        </p:spPr>
        <p:txBody>
          <a:bodyPr/>
          <a:lstStyle/>
          <a:p>
            <a:r>
              <a:rPr lang="en-GB" sz="2000"/>
              <a:t>Appendix 3. Paediatric RN and Band 2 </a:t>
            </a:r>
            <a:r>
              <a:rPr lang="en-GB" sz="2000" err="1"/>
              <a:t>HCSW</a:t>
            </a:r>
            <a:r>
              <a:rPr lang="en-GB" sz="2000"/>
              <a:t> Recruitment pipeline</a:t>
            </a:r>
          </a:p>
        </p:txBody>
      </p:sp>
      <p:pic>
        <p:nvPicPr>
          <p:cNvPr id="8" name="Picture 7"/>
          <p:cNvPicPr>
            <a:picLocks noChangeAspect="1"/>
          </p:cNvPicPr>
          <p:nvPr/>
        </p:nvPicPr>
        <p:blipFill>
          <a:blip r:embed="rId3"/>
          <a:stretch>
            <a:fillRect/>
          </a:stretch>
        </p:blipFill>
        <p:spPr>
          <a:xfrm>
            <a:off x="424108" y="735292"/>
            <a:ext cx="5458218" cy="3176832"/>
          </a:xfrm>
          <a:prstGeom prst="rect">
            <a:avLst/>
          </a:prstGeom>
        </p:spPr>
      </p:pic>
      <p:pic>
        <p:nvPicPr>
          <p:cNvPr id="10" name="Picture 9"/>
          <p:cNvPicPr>
            <a:picLocks noChangeAspect="1"/>
          </p:cNvPicPr>
          <p:nvPr/>
        </p:nvPicPr>
        <p:blipFill>
          <a:blip r:embed="rId4"/>
          <a:stretch>
            <a:fillRect/>
          </a:stretch>
        </p:blipFill>
        <p:spPr>
          <a:xfrm>
            <a:off x="6322145" y="2723424"/>
            <a:ext cx="5206837" cy="3297063"/>
          </a:xfrm>
          <a:prstGeom prst="rect">
            <a:avLst/>
          </a:prstGeom>
        </p:spPr>
      </p:pic>
    </p:spTree>
    <p:extLst>
      <p:ext uri="{BB962C8B-B14F-4D97-AF65-F5344CB8AC3E}">
        <p14:creationId xmlns:p14="http://schemas.microsoft.com/office/powerpoint/2010/main" val="40556659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6"/>
          </p:nvPr>
        </p:nvSpPr>
        <p:spPr>
          <a:xfrm>
            <a:off x="307497" y="336552"/>
            <a:ext cx="5504218" cy="358040"/>
          </a:xfrm>
        </p:spPr>
        <p:txBody>
          <a:bodyPr/>
          <a:lstStyle/>
          <a:p>
            <a:r>
              <a:rPr lang="en-GB" sz="2000"/>
              <a:t>Executive Summary </a:t>
            </a:r>
            <a:endParaRPr lang="en-GB" sz="2000">
              <a:solidFill>
                <a:srgbClr val="FF0000"/>
              </a:solidFill>
            </a:endParaRPr>
          </a:p>
        </p:txBody>
      </p:sp>
      <p:sp>
        <p:nvSpPr>
          <p:cNvPr id="5" name="Content Placeholder 4"/>
          <p:cNvSpPr>
            <a:spLocks noGrp="1"/>
          </p:cNvSpPr>
          <p:nvPr>
            <p:ph sz="quarter" idx="18"/>
          </p:nvPr>
        </p:nvSpPr>
        <p:spPr>
          <a:xfrm>
            <a:off x="333757" y="694592"/>
            <a:ext cx="11623549" cy="5136865"/>
          </a:xfrm>
        </p:spPr>
        <p:txBody>
          <a:bodyPr lIns="0" tIns="0" rIns="0" bIns="0" anchor="t"/>
          <a:lstStyle/>
          <a:p>
            <a:r>
              <a:rPr lang="en-GB" sz="1200" dirty="0"/>
              <a:t>This slide set provides an overview of the Nursing and Midwifery staffing position for </a:t>
            </a:r>
            <a:r>
              <a:rPr lang="en-GB" sz="1200" dirty="0" smtClean="0"/>
              <a:t>August </a:t>
            </a:r>
            <a:r>
              <a:rPr lang="en-GB" sz="1200" dirty="0"/>
              <a:t>2023. </a:t>
            </a:r>
          </a:p>
          <a:p>
            <a:r>
              <a:rPr lang="en-US" sz="1200" dirty="0"/>
              <a:t>The vacancy position in </a:t>
            </a:r>
            <a:r>
              <a:rPr lang="en-US" sz="1200" dirty="0" smtClean="0"/>
              <a:t>August has increased in all areas due to the </a:t>
            </a:r>
            <a:r>
              <a:rPr lang="en-US" sz="1200" dirty="0" smtClean="0"/>
              <a:t>financial ledger </a:t>
            </a:r>
            <a:r>
              <a:rPr lang="en-US" sz="1200" dirty="0" smtClean="0"/>
              <a:t>being reflective of budgeted positions within </a:t>
            </a:r>
            <a:r>
              <a:rPr lang="en-US" sz="1200" dirty="0" smtClean="0"/>
              <a:t>the electronic staff record (ESR). </a:t>
            </a:r>
            <a:r>
              <a:rPr lang="en-US" sz="1200" dirty="0" smtClean="0"/>
              <a:t>For </a:t>
            </a:r>
            <a:r>
              <a:rPr lang="en-US" sz="1200" dirty="0"/>
              <a:t>registered children's nurses (RSCN’s</a:t>
            </a:r>
            <a:r>
              <a:rPr lang="en-US" sz="1200" dirty="0" smtClean="0"/>
              <a:t>) the vacancy rate is 23.1</a:t>
            </a:r>
            <a:r>
              <a:rPr lang="en-US" sz="1200" dirty="0"/>
              <a:t>% (21.6% in </a:t>
            </a:r>
            <a:r>
              <a:rPr lang="en-US" sz="1200" dirty="0" smtClean="0"/>
              <a:t>July), </a:t>
            </a:r>
            <a:r>
              <a:rPr lang="en-US" sz="1200" dirty="0"/>
              <a:t>Health Care Support Workers (HCSW) </a:t>
            </a:r>
            <a:r>
              <a:rPr lang="en-US" sz="1200" dirty="0" smtClean="0"/>
              <a:t>17.1</a:t>
            </a:r>
            <a:r>
              <a:rPr lang="en-US" sz="1200" dirty="0" smtClean="0"/>
              <a:t>% </a:t>
            </a:r>
            <a:r>
              <a:rPr lang="en-US" sz="1200" dirty="0" smtClean="0"/>
              <a:t>(14% in July), maternity </a:t>
            </a:r>
            <a:r>
              <a:rPr lang="en-US" sz="1200" dirty="0"/>
              <a:t>care assistants (MCA’s) at </a:t>
            </a:r>
            <a:r>
              <a:rPr lang="en-US" sz="1200" dirty="0" smtClean="0"/>
              <a:t>24</a:t>
            </a:r>
            <a:r>
              <a:rPr lang="en-US" sz="1200" dirty="0" smtClean="0"/>
              <a:t>% (23.1% in July), registered </a:t>
            </a:r>
            <a:r>
              <a:rPr lang="en-US" sz="1200" dirty="0"/>
              <a:t>nurses (RN’s) </a:t>
            </a:r>
            <a:r>
              <a:rPr lang="en-US" sz="1200" dirty="0" smtClean="0"/>
              <a:t>10.9</a:t>
            </a:r>
            <a:r>
              <a:rPr lang="en-US" sz="1200" dirty="0" smtClean="0"/>
              <a:t>% (8% </a:t>
            </a:r>
            <a:r>
              <a:rPr lang="en-US" sz="1200" dirty="0"/>
              <a:t>in </a:t>
            </a:r>
            <a:r>
              <a:rPr lang="en-US" sz="1200" dirty="0" smtClean="0"/>
              <a:t>July) and Registered </a:t>
            </a:r>
            <a:r>
              <a:rPr lang="en-US" sz="1200" dirty="0"/>
              <a:t>Midwifes (RM’s</a:t>
            </a:r>
            <a:r>
              <a:rPr lang="en-US" sz="1200" dirty="0" smtClean="0"/>
              <a:t>) 6.87% (0.33</a:t>
            </a:r>
            <a:r>
              <a:rPr lang="en-US" sz="1200" dirty="0"/>
              <a:t>% in </a:t>
            </a:r>
            <a:r>
              <a:rPr lang="en-US" sz="1200" dirty="0" smtClean="0"/>
              <a:t>July). </a:t>
            </a:r>
            <a:r>
              <a:rPr lang="en-US" sz="1200" dirty="0"/>
              <a:t>The turnover rate in </a:t>
            </a:r>
            <a:r>
              <a:rPr lang="en-US" sz="1200" dirty="0" smtClean="0"/>
              <a:t>August remains </a:t>
            </a:r>
            <a:r>
              <a:rPr lang="en-US" sz="1200" dirty="0"/>
              <a:t>high but has </a:t>
            </a:r>
            <a:r>
              <a:rPr lang="en-US" sz="1200" dirty="0" smtClean="0"/>
              <a:t>decreased for </a:t>
            </a:r>
            <a:r>
              <a:rPr lang="en-US" sz="1200" dirty="0" smtClean="0"/>
              <a:t>RNs (11% from 11.3% in July), RSCNs (15.9% from 16.1% in July) </a:t>
            </a:r>
            <a:r>
              <a:rPr lang="en-US" sz="1200" dirty="0"/>
              <a:t>and HCSW (including </a:t>
            </a:r>
            <a:r>
              <a:rPr lang="en-US" sz="1200" dirty="0" smtClean="0"/>
              <a:t>MCA’s) (16.6</a:t>
            </a:r>
            <a:r>
              <a:rPr lang="en-US" sz="1200" dirty="0" smtClean="0"/>
              <a:t>% </a:t>
            </a:r>
            <a:r>
              <a:rPr lang="en-US" sz="1200" dirty="0" smtClean="0"/>
              <a:t>from </a:t>
            </a:r>
            <a:r>
              <a:rPr lang="en-US" sz="1200" dirty="0" smtClean="0"/>
              <a:t>17.1</a:t>
            </a:r>
            <a:r>
              <a:rPr lang="en-US" sz="1200" dirty="0" smtClean="0"/>
              <a:t>% in July). However, for RMs </a:t>
            </a:r>
            <a:r>
              <a:rPr lang="en-US" sz="1200" dirty="0" smtClean="0"/>
              <a:t>turnover</a:t>
            </a:r>
            <a:r>
              <a:rPr lang="en-US" sz="1200" dirty="0" smtClean="0"/>
              <a:t> </a:t>
            </a:r>
            <a:r>
              <a:rPr lang="en-US" sz="1200" dirty="0" smtClean="0"/>
              <a:t>has increased to 13.1</a:t>
            </a:r>
            <a:r>
              <a:rPr lang="en-US" sz="1200" dirty="0"/>
              <a:t>% </a:t>
            </a:r>
            <a:r>
              <a:rPr lang="en-US" sz="1200" dirty="0" smtClean="0"/>
              <a:t>(</a:t>
            </a:r>
            <a:r>
              <a:rPr lang="en-US" sz="1200" dirty="0"/>
              <a:t>11.3% in July</a:t>
            </a:r>
            <a:r>
              <a:rPr lang="en-US" sz="1200" dirty="0" smtClean="0"/>
              <a:t>). The </a:t>
            </a:r>
            <a:r>
              <a:rPr lang="en-US" sz="1200" dirty="0"/>
              <a:t>main reason for leaving for RN’s, </a:t>
            </a:r>
            <a:r>
              <a:rPr lang="en-US" sz="1200" dirty="0" smtClean="0"/>
              <a:t>RM’s, RSCN’s and HCSW’s </a:t>
            </a:r>
            <a:r>
              <a:rPr lang="en-US" sz="1200" dirty="0"/>
              <a:t>is voluntary resignation – </a:t>
            </a:r>
            <a:r>
              <a:rPr lang="en-US" sz="1200" dirty="0" smtClean="0"/>
              <a:t>relocation. </a:t>
            </a:r>
            <a:r>
              <a:rPr lang="en-US" sz="1200" dirty="0"/>
              <a:t>The leavers destination data demonstrates that </a:t>
            </a:r>
            <a:r>
              <a:rPr lang="en-US" sz="1200" dirty="0" smtClean="0"/>
              <a:t>27.4</a:t>
            </a:r>
            <a:r>
              <a:rPr lang="en-US" sz="1200" dirty="0"/>
              <a:t>% of RNs and </a:t>
            </a:r>
            <a:r>
              <a:rPr lang="en-US" sz="1200" dirty="0" smtClean="0"/>
              <a:t>44.1</a:t>
            </a:r>
            <a:r>
              <a:rPr lang="en-US" sz="1200" dirty="0"/>
              <a:t>% of RMs are leaving to take up employment in other NHS </a:t>
            </a:r>
            <a:r>
              <a:rPr lang="en-US" sz="1200" dirty="0" err="1"/>
              <a:t>organisations</a:t>
            </a:r>
            <a:r>
              <a:rPr lang="en-US" sz="1200" dirty="0"/>
              <a:t>.</a:t>
            </a:r>
            <a:r>
              <a:rPr lang="en-US" sz="1200" dirty="0">
                <a:solidFill>
                  <a:srgbClr val="FF0000"/>
                </a:solidFill>
              </a:rPr>
              <a:t> </a:t>
            </a:r>
            <a:r>
              <a:rPr lang="en-US" sz="1200" dirty="0" smtClean="0"/>
              <a:t>17.6% </a:t>
            </a:r>
            <a:r>
              <a:rPr lang="en-US" sz="1200" dirty="0"/>
              <a:t>of RMs are leaving for no employment compared </a:t>
            </a:r>
            <a:r>
              <a:rPr lang="en-US" sz="1200" dirty="0" smtClean="0"/>
              <a:t>to </a:t>
            </a:r>
            <a:r>
              <a:rPr lang="en-US" sz="1200" dirty="0"/>
              <a:t>8.4% of RNs.  Conversely, the leavers destination is unknown for the majority of HCSWs (</a:t>
            </a:r>
            <a:r>
              <a:rPr lang="en-US" sz="1200" dirty="0" smtClean="0"/>
              <a:t>47.5%).</a:t>
            </a:r>
            <a:r>
              <a:rPr lang="en-US" sz="1200" dirty="0"/>
              <a:t> </a:t>
            </a:r>
            <a:endParaRPr lang="en-US" sz="1200" dirty="0">
              <a:cs typeface="Arial"/>
            </a:endParaRPr>
          </a:p>
          <a:p>
            <a:r>
              <a:rPr lang="en-GB" sz="1200" dirty="0"/>
              <a:t>The planned versus actual staffing report demonstrates that </a:t>
            </a:r>
            <a:r>
              <a:rPr lang="en-GB" sz="1200" dirty="0" smtClean="0"/>
              <a:t>17 </a:t>
            </a:r>
            <a:r>
              <a:rPr lang="en-GB" sz="1200" dirty="0"/>
              <a:t>clinical areas reported &lt;90% overall rota fill in </a:t>
            </a:r>
            <a:r>
              <a:rPr lang="en-GB" sz="1200" dirty="0" smtClean="0"/>
              <a:t>August (15 </a:t>
            </a:r>
            <a:r>
              <a:rPr lang="en-GB" sz="1200" dirty="0"/>
              <a:t>in </a:t>
            </a:r>
            <a:r>
              <a:rPr lang="en-GB" sz="1200" dirty="0" smtClean="0"/>
              <a:t>July). </a:t>
            </a:r>
            <a:r>
              <a:rPr lang="en-GB" sz="1200" dirty="0"/>
              <a:t>The overall </a:t>
            </a:r>
            <a:r>
              <a:rPr lang="en-US" sz="1200" dirty="0"/>
              <a:t>fill rate for maternity </a:t>
            </a:r>
            <a:r>
              <a:rPr lang="en-GB" sz="1200" dirty="0"/>
              <a:t>has </a:t>
            </a:r>
            <a:r>
              <a:rPr lang="en-GB" sz="1200" dirty="0" smtClean="0"/>
              <a:t>decreased </a:t>
            </a:r>
            <a:r>
              <a:rPr lang="en-GB" sz="1200" dirty="0"/>
              <a:t>to </a:t>
            </a:r>
            <a:r>
              <a:rPr lang="en-GB" sz="1200" dirty="0" smtClean="0"/>
              <a:t>88.9% </a:t>
            </a:r>
            <a:r>
              <a:rPr lang="en-GB" sz="1200" dirty="0"/>
              <a:t>compared to 92.8% in </a:t>
            </a:r>
            <a:r>
              <a:rPr lang="en-GB" sz="1200" dirty="0" smtClean="0"/>
              <a:t>July.</a:t>
            </a:r>
            <a:r>
              <a:rPr lang="en-GB" sz="1200" dirty="0"/>
              <a:t>  </a:t>
            </a:r>
            <a:r>
              <a:rPr lang="en-US" sz="1200" dirty="0"/>
              <a:t>The total unavailability of the workforce working time in </a:t>
            </a:r>
            <a:r>
              <a:rPr lang="en-US" sz="1200" dirty="0" smtClean="0"/>
              <a:t>August </a:t>
            </a:r>
            <a:r>
              <a:rPr lang="en-US" sz="1200" dirty="0"/>
              <a:t>has increased by </a:t>
            </a:r>
            <a:r>
              <a:rPr lang="en-US" sz="1200" dirty="0" smtClean="0"/>
              <a:t>0.5% </a:t>
            </a:r>
            <a:r>
              <a:rPr lang="en-US" sz="1200" dirty="0"/>
              <a:t>to </a:t>
            </a:r>
            <a:r>
              <a:rPr lang="en-US" sz="1200" dirty="0" smtClean="0"/>
              <a:t>26.9%. </a:t>
            </a:r>
            <a:r>
              <a:rPr lang="en-US" sz="1200" dirty="0"/>
              <a:t>T</a:t>
            </a:r>
            <a:r>
              <a:rPr lang="en-GB" sz="1200" dirty="0"/>
              <a:t>he majority of unavailability (</a:t>
            </a:r>
            <a:r>
              <a:rPr lang="en-GB" sz="1200" dirty="0" smtClean="0"/>
              <a:t>16.6</a:t>
            </a:r>
            <a:r>
              <a:rPr lang="en-GB" sz="1200" dirty="0"/>
              <a:t>%) is due to planned annual leave, sickness absence has </a:t>
            </a:r>
            <a:r>
              <a:rPr lang="en-GB" sz="1200" dirty="0" smtClean="0"/>
              <a:t>decreased </a:t>
            </a:r>
            <a:r>
              <a:rPr lang="en-GB" sz="1200" dirty="0"/>
              <a:t>in </a:t>
            </a:r>
            <a:r>
              <a:rPr lang="en-GB" sz="1200" dirty="0" smtClean="0"/>
              <a:t>August </a:t>
            </a:r>
            <a:r>
              <a:rPr lang="en-GB" sz="1200" dirty="0"/>
              <a:t>to </a:t>
            </a:r>
            <a:r>
              <a:rPr lang="en-GB" sz="1200" dirty="0" smtClean="0"/>
              <a:t>5.8% from 6.9% in July.</a:t>
            </a:r>
            <a:r>
              <a:rPr lang="en-GB" sz="1200" dirty="0" smtClean="0">
                <a:solidFill>
                  <a:srgbClr val="FF0000"/>
                </a:solidFill>
              </a:rPr>
              <a:t> </a:t>
            </a:r>
            <a:r>
              <a:rPr lang="en-GB" sz="1200" dirty="0"/>
              <a:t>Additionally, </a:t>
            </a:r>
            <a:r>
              <a:rPr lang="en-GB" sz="1200" dirty="0" smtClean="0"/>
              <a:t>1.1% </a:t>
            </a:r>
            <a:r>
              <a:rPr lang="en-GB" sz="1200" dirty="0"/>
              <a:t>of working time was unavailable due to other leave, </a:t>
            </a:r>
            <a:r>
              <a:rPr lang="en-GB" sz="1200" dirty="0" smtClean="0"/>
              <a:t>1.8% </a:t>
            </a:r>
            <a:r>
              <a:rPr lang="en-GB" sz="1200" dirty="0"/>
              <a:t>was due to study leave and 1.6% was due to supernumerary time.       </a:t>
            </a:r>
            <a:endParaRPr lang="en-GB" sz="1200" dirty="0">
              <a:cs typeface="Arial"/>
            </a:endParaRPr>
          </a:p>
          <a:p>
            <a:r>
              <a:rPr lang="en-GB" sz="1200" dirty="0"/>
              <a:t>In order to mitigate staffing risks, the </a:t>
            </a:r>
            <a:r>
              <a:rPr lang="en-US" sz="1200" dirty="0"/>
              <a:t>number of requests for bank workers remains high with an average of </a:t>
            </a:r>
            <a:r>
              <a:rPr lang="en-GB" sz="1200" dirty="0" smtClean="0"/>
              <a:t>2029.5</a:t>
            </a:r>
            <a:r>
              <a:rPr lang="en-GB" sz="1200" dirty="0"/>
              <a:t> </a:t>
            </a:r>
            <a:r>
              <a:rPr lang="en-US" sz="1200" dirty="0"/>
              <a:t>shifts per week requested for registered staff and </a:t>
            </a:r>
            <a:r>
              <a:rPr lang="en-US" sz="1200" dirty="0" smtClean="0"/>
              <a:t>2046</a:t>
            </a:r>
            <a:r>
              <a:rPr lang="en-GB" sz="1200" dirty="0"/>
              <a:t> </a:t>
            </a:r>
            <a:r>
              <a:rPr lang="en-US" sz="1200" dirty="0"/>
              <a:t>shifts requested for Health care support workers and Maternity support workers per week with an average bank fill rate of </a:t>
            </a:r>
            <a:r>
              <a:rPr lang="en-US" sz="1200" dirty="0" smtClean="0"/>
              <a:t>66.68</a:t>
            </a:r>
            <a:r>
              <a:rPr lang="en-GB" sz="1200" dirty="0" smtClean="0"/>
              <a:t>% </a:t>
            </a:r>
            <a:r>
              <a:rPr lang="en-US" sz="1200" dirty="0"/>
              <a:t>for registered staff and </a:t>
            </a:r>
            <a:r>
              <a:rPr lang="en-GB" sz="1200" dirty="0" smtClean="0"/>
              <a:t>62.73%</a:t>
            </a:r>
            <a:r>
              <a:rPr lang="en-US" sz="1200" dirty="0" smtClean="0"/>
              <a:t> </a:t>
            </a:r>
            <a:r>
              <a:rPr lang="en-US" sz="1200" dirty="0"/>
              <a:t>for Health Care Support workers. In addition, the equivalent of </a:t>
            </a:r>
            <a:r>
              <a:rPr lang="en-US" sz="1200" dirty="0" smtClean="0"/>
              <a:t>4.00WTE </a:t>
            </a:r>
            <a:r>
              <a:rPr lang="en-US" sz="1200" dirty="0"/>
              <a:t>agency workers are working across the divisions </a:t>
            </a:r>
            <a:r>
              <a:rPr lang="en-US" sz="1200" dirty="0" smtClean="0"/>
              <a:t>(14.75 </a:t>
            </a:r>
            <a:r>
              <a:rPr lang="en-US" sz="1200" dirty="0"/>
              <a:t>WTE </a:t>
            </a:r>
            <a:r>
              <a:rPr lang="en-US" sz="1200" dirty="0" smtClean="0"/>
              <a:t>July).</a:t>
            </a:r>
            <a:r>
              <a:rPr lang="en-US" sz="1200" dirty="0"/>
              <a:t>  Despite this, redeployment of nurses and midwives has remained necessary due to staff unavailability, with an average of </a:t>
            </a:r>
            <a:r>
              <a:rPr lang="en-US" sz="1200" dirty="0" smtClean="0"/>
              <a:t>397 </a:t>
            </a:r>
            <a:r>
              <a:rPr lang="en-US" sz="1200" dirty="0"/>
              <a:t>working hours being redeployed each day of which </a:t>
            </a:r>
            <a:r>
              <a:rPr lang="en-US" sz="1200" dirty="0" smtClean="0"/>
              <a:t>in August there has been a need to redeploy staff out of their division. </a:t>
            </a:r>
            <a:r>
              <a:rPr lang="en-US" sz="1200" dirty="0"/>
              <a:t>  </a:t>
            </a:r>
            <a:endParaRPr lang="en-US" sz="1200" dirty="0">
              <a:cs typeface="Arial"/>
            </a:endParaRPr>
          </a:p>
          <a:p>
            <a:r>
              <a:rPr lang="en-US" sz="1200" dirty="0"/>
              <a:t>The number of occasions that 1 critical care nurse has needed to care for more than 1 level 3 patient has increased </a:t>
            </a:r>
            <a:r>
              <a:rPr lang="en-US" sz="1200" dirty="0" smtClean="0"/>
              <a:t>in August </a:t>
            </a:r>
            <a:r>
              <a:rPr lang="en-US" sz="1200" dirty="0"/>
              <a:t>to </a:t>
            </a:r>
            <a:r>
              <a:rPr lang="en-US" sz="1200" dirty="0" smtClean="0"/>
              <a:t>160 </a:t>
            </a:r>
            <a:r>
              <a:rPr lang="en-US" sz="1200" dirty="0"/>
              <a:t>occasions compared to </a:t>
            </a:r>
            <a:r>
              <a:rPr lang="en-US" sz="1200" dirty="0" smtClean="0"/>
              <a:t>39 </a:t>
            </a:r>
            <a:r>
              <a:rPr lang="en-US" sz="1200" dirty="0"/>
              <a:t>in </a:t>
            </a:r>
            <a:r>
              <a:rPr lang="en-US" sz="1200" dirty="0" smtClean="0"/>
              <a:t>July.</a:t>
            </a:r>
            <a:r>
              <a:rPr lang="en-US" sz="1200" dirty="0"/>
              <a:t>  It should be noted that this is not solely attributed to staffing rather that we have seen an increased level of acuity in critical care leading to a higher proportion of patients requiring level 3 care.  Additionally, there have been </a:t>
            </a:r>
            <a:r>
              <a:rPr lang="en-US" sz="1200" dirty="0" smtClean="0"/>
              <a:t>240 </a:t>
            </a:r>
            <a:r>
              <a:rPr lang="en-US" sz="1200" dirty="0"/>
              <a:t>occasions in </a:t>
            </a:r>
            <a:r>
              <a:rPr lang="en-US" sz="1200" dirty="0" smtClean="0"/>
              <a:t>August </a:t>
            </a:r>
            <a:r>
              <a:rPr lang="en-US" sz="1200" dirty="0"/>
              <a:t>where there has been no side room </a:t>
            </a:r>
            <a:r>
              <a:rPr lang="en-US" sz="1200" dirty="0" err="1"/>
              <a:t>co-ordinator</a:t>
            </a:r>
            <a:r>
              <a:rPr lang="en-US" sz="1200" dirty="0"/>
              <a:t> (</a:t>
            </a:r>
            <a:r>
              <a:rPr lang="en-US" sz="1200" dirty="0" smtClean="0"/>
              <a:t>160 </a:t>
            </a:r>
            <a:r>
              <a:rPr lang="en-US" sz="1200" dirty="0"/>
              <a:t>in </a:t>
            </a:r>
            <a:r>
              <a:rPr lang="en-US" sz="1200" dirty="0" smtClean="0"/>
              <a:t>July). </a:t>
            </a:r>
            <a:r>
              <a:rPr lang="en-US" sz="1200" dirty="0"/>
              <a:t>Any concerns with regards to critical care staffing are escalated through the senior nurse of the day.  Staffing has been supported through the use of temporary workers (agency and bank) and registered staff (non critical care trained) are redeployed from the operational pool and clinical areas on a shift by shift basis. Critical care have opened 3 of the beds that were closed due to staffing resulting in 55 open beds rather than 59 beds.  Recruitment is ongoing to the vacant positions with a plan to open the remaining 4 </a:t>
            </a:r>
            <a:r>
              <a:rPr lang="en-US" sz="1200" dirty="0" smtClean="0"/>
              <a:t>beds when vacancy allows.</a:t>
            </a:r>
            <a:endParaRPr lang="en-US" sz="1200" dirty="0">
              <a:solidFill>
                <a:srgbClr val="FF0000"/>
              </a:solidFill>
            </a:endParaRPr>
          </a:p>
          <a:p>
            <a:endParaRPr lang="en-US" sz="1200" dirty="0">
              <a:solidFill>
                <a:srgbClr val="FF0000"/>
              </a:solidFill>
            </a:endParaRPr>
          </a:p>
        </p:txBody>
      </p:sp>
      <p:sp>
        <p:nvSpPr>
          <p:cNvPr id="13" name="Content Placeholder 3">
            <a:extLst>
              <a:ext uri="{FF2B5EF4-FFF2-40B4-BE49-F238E27FC236}">
                <a16:creationId xmlns:a16="http://schemas.microsoft.com/office/drawing/2014/main" id="{0C25E097-5567-4197-87FC-731CD6380B3B}"/>
              </a:ext>
            </a:extLst>
          </p:cNvPr>
          <p:cNvSpPr txBox="1">
            <a:spLocks/>
          </p:cNvSpPr>
          <p:nvPr/>
        </p:nvSpPr>
        <p:spPr>
          <a:xfrm>
            <a:off x="333757" y="3646808"/>
            <a:ext cx="6216395" cy="340457"/>
          </a:xfrm>
          <a:prstGeom prst="rect">
            <a:avLst/>
          </a:prstGeom>
        </p:spPr>
        <p:txBody>
          <a:bodyPr lIns="0" tIns="0" rIns="0" bIns="0"/>
          <a:lstStyle>
            <a:lvl1pPr marL="0" indent="0" algn="l" defTabSz="914400" rtl="0" eaLnBrk="1" latinLnBrk="0" hangingPunct="1">
              <a:lnSpc>
                <a:spcPct val="90000"/>
              </a:lnSpc>
              <a:spcBef>
                <a:spcPts val="1000"/>
              </a:spcBef>
              <a:spcAft>
                <a:spcPts val="600"/>
              </a:spcAft>
              <a:buFont typeface="Arial"/>
              <a:buNone/>
              <a:tabLst/>
              <a:defRPr sz="2400" b="1" i="0" kern="1200">
                <a:solidFill>
                  <a:schemeClr val="tx1"/>
                </a:solidFill>
                <a:latin typeface="Arial" charset="0"/>
                <a:ea typeface="Arial" charset="0"/>
                <a:cs typeface="Arial" charset="0"/>
              </a:defRPr>
            </a:lvl1pPr>
            <a:lvl2pPr marL="1371600" indent="-1362075" algn="l" defTabSz="914400" rtl="0" eaLnBrk="1" latinLnBrk="0" hangingPunct="1">
              <a:lnSpc>
                <a:spcPct val="90000"/>
              </a:lnSpc>
              <a:spcBef>
                <a:spcPts val="500"/>
              </a:spcBef>
              <a:spcAft>
                <a:spcPts val="600"/>
              </a:spcAft>
              <a:buFont typeface="Arial"/>
              <a:buNone/>
              <a:tabLst/>
              <a:defRPr sz="2000" kern="1200">
                <a:solidFill>
                  <a:schemeClr val="tx1"/>
                </a:solidFill>
                <a:latin typeface="+mn-lt"/>
                <a:ea typeface="+mn-ea"/>
                <a:cs typeface="+mn-cs"/>
              </a:defRPr>
            </a:lvl2pPr>
            <a:lvl3pPr marL="1371600" indent="-1362075" algn="l" defTabSz="914400" rtl="0" eaLnBrk="1" latinLnBrk="0" hangingPunct="1">
              <a:lnSpc>
                <a:spcPct val="90000"/>
              </a:lnSpc>
              <a:spcBef>
                <a:spcPts val="500"/>
              </a:spcBef>
              <a:buFont typeface="Arial"/>
              <a:buNone/>
              <a:tabLst/>
              <a:defRPr sz="1200" kern="1200">
                <a:solidFill>
                  <a:schemeClr val="tx1"/>
                </a:solidFill>
                <a:latin typeface="+mn-lt"/>
                <a:ea typeface="+mn-ea"/>
                <a:cs typeface="+mn-cs"/>
              </a:defRPr>
            </a:lvl3pPr>
            <a:lvl4pPr marL="492125" indent="-219075" algn="l" defTabSz="914400" rtl="0" eaLnBrk="1" latinLnBrk="0" hangingPunct="1">
              <a:lnSpc>
                <a:spcPct val="90000"/>
              </a:lnSpc>
              <a:spcBef>
                <a:spcPts val="500"/>
              </a:spcBef>
              <a:buFont typeface="Arial" charset="0"/>
              <a:buChar char="•"/>
              <a:tabLst/>
              <a:defRPr sz="1200" kern="1200">
                <a:solidFill>
                  <a:schemeClr val="tx1"/>
                </a:solidFill>
                <a:latin typeface="+mn-lt"/>
                <a:ea typeface="+mn-ea"/>
                <a:cs typeface="+mn-cs"/>
              </a:defRPr>
            </a:lvl4pPr>
            <a:lvl5pPr marL="711200" indent="0" algn="l" defTabSz="914400" rtl="0" eaLnBrk="1" latinLnBrk="0" hangingPunct="1">
              <a:lnSpc>
                <a:spcPct val="90000"/>
              </a:lnSpc>
              <a:spcBef>
                <a:spcPts val="500"/>
              </a:spcBef>
              <a:buFont typeface="Arial"/>
              <a:buChar char="•"/>
              <a:tabLst>
                <a:tab pos="349250" algn="l"/>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GB" sz="2000"/>
          </a:p>
        </p:txBody>
      </p:sp>
    </p:spTree>
    <p:extLst>
      <p:ext uri="{BB962C8B-B14F-4D97-AF65-F5344CB8AC3E}">
        <p14:creationId xmlns:p14="http://schemas.microsoft.com/office/powerpoint/2010/main" val="40911937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6"/>
          </p:nvPr>
        </p:nvSpPr>
        <p:spPr>
          <a:xfrm>
            <a:off x="307496" y="336552"/>
            <a:ext cx="8525005" cy="358040"/>
          </a:xfrm>
        </p:spPr>
        <p:txBody>
          <a:bodyPr/>
          <a:lstStyle/>
          <a:p>
            <a:r>
              <a:rPr lang="en-GB" sz="2000" dirty="0"/>
              <a:t>Combined Nursing and Midwifery Staffing Position Vacancy Rates </a:t>
            </a:r>
            <a:endParaRPr lang="en-GB" sz="2000" dirty="0">
              <a:solidFill>
                <a:srgbClr val="FF0000"/>
              </a:solidFill>
            </a:endParaRPr>
          </a:p>
        </p:txBody>
      </p:sp>
      <p:sp>
        <p:nvSpPr>
          <p:cNvPr id="5" name="Content Placeholder 4"/>
          <p:cNvSpPr>
            <a:spLocks noGrp="1"/>
          </p:cNvSpPr>
          <p:nvPr>
            <p:ph sz="quarter" idx="18"/>
          </p:nvPr>
        </p:nvSpPr>
        <p:spPr>
          <a:xfrm>
            <a:off x="307497" y="905242"/>
            <a:ext cx="11500571" cy="2661298"/>
          </a:xfrm>
        </p:spPr>
        <p:txBody>
          <a:bodyPr/>
          <a:lstStyle/>
          <a:p>
            <a:r>
              <a:rPr lang="en-GB" b="1" dirty="0"/>
              <a:t>		</a:t>
            </a:r>
          </a:p>
          <a:p>
            <a:r>
              <a:rPr lang="en-GB" b="1" dirty="0"/>
              <a:t>					</a:t>
            </a:r>
          </a:p>
          <a:p>
            <a:endParaRPr lang="en-GB" b="1" dirty="0"/>
          </a:p>
          <a:p>
            <a:endParaRPr lang="en-GB" b="1" dirty="0">
              <a:solidFill>
                <a:srgbClr val="FF0000"/>
              </a:solidFill>
            </a:endParaRPr>
          </a:p>
          <a:p>
            <a:endParaRPr lang="en-GB" b="1" dirty="0">
              <a:solidFill>
                <a:srgbClr val="FF0000"/>
              </a:solidFill>
            </a:endParaRPr>
          </a:p>
          <a:p>
            <a:endParaRPr lang="en-US" dirty="0"/>
          </a:p>
        </p:txBody>
      </p:sp>
      <p:sp>
        <p:nvSpPr>
          <p:cNvPr id="6" name="TextBox 5"/>
          <p:cNvSpPr txBox="1"/>
          <p:nvPr/>
        </p:nvSpPr>
        <p:spPr>
          <a:xfrm>
            <a:off x="307496" y="559172"/>
            <a:ext cx="3570208" cy="276999"/>
          </a:xfrm>
          <a:prstGeom prst="rect">
            <a:avLst/>
          </a:prstGeom>
          <a:noFill/>
        </p:spPr>
        <p:txBody>
          <a:bodyPr wrap="none" rtlCol="0">
            <a:spAutoFit/>
          </a:bodyPr>
          <a:lstStyle/>
          <a:p>
            <a:r>
              <a:rPr lang="en-GB" sz="1200" b="1"/>
              <a:t>Graph 1. Nursing and midwifery vacancy rates</a:t>
            </a:r>
          </a:p>
        </p:txBody>
      </p:sp>
      <p:sp>
        <p:nvSpPr>
          <p:cNvPr id="9" name="TextBox 8"/>
          <p:cNvSpPr txBox="1"/>
          <p:nvPr/>
        </p:nvSpPr>
        <p:spPr>
          <a:xfrm>
            <a:off x="291549" y="3178066"/>
            <a:ext cx="3421834" cy="276999"/>
          </a:xfrm>
          <a:prstGeom prst="rect">
            <a:avLst/>
          </a:prstGeom>
          <a:noFill/>
        </p:spPr>
        <p:txBody>
          <a:bodyPr wrap="none" rtlCol="0">
            <a:spAutoFit/>
          </a:bodyPr>
          <a:lstStyle/>
          <a:p>
            <a:r>
              <a:rPr lang="en-GB" sz="1200" b="1"/>
              <a:t>Graph 2. Healthcare Assistant vacancy rates</a:t>
            </a:r>
          </a:p>
        </p:txBody>
      </p:sp>
      <p:sp>
        <p:nvSpPr>
          <p:cNvPr id="10" name="TextBox 9">
            <a:extLst>
              <a:ext uri="{FF2B5EF4-FFF2-40B4-BE49-F238E27FC236}">
                <a16:creationId xmlns:a16="http://schemas.microsoft.com/office/drawing/2014/main" id="{430C5EA2-CCD7-4575-B9D8-3B063D9FA8F2}"/>
              </a:ext>
            </a:extLst>
          </p:cNvPr>
          <p:cNvSpPr txBox="1"/>
          <p:nvPr/>
        </p:nvSpPr>
        <p:spPr>
          <a:xfrm>
            <a:off x="3877705" y="1254391"/>
            <a:ext cx="483280" cy="369332"/>
          </a:xfrm>
          <a:prstGeom prst="rect">
            <a:avLst/>
          </a:prstGeom>
          <a:solidFill>
            <a:schemeClr val="bg1"/>
          </a:solidFill>
        </p:spPr>
        <p:txBody>
          <a:bodyPr wrap="square" rtlCol="0">
            <a:spAutoFit/>
          </a:bodyPr>
          <a:lstStyle/>
          <a:p>
            <a:endParaRPr lang="en-GB"/>
          </a:p>
        </p:txBody>
      </p:sp>
      <p:sp>
        <p:nvSpPr>
          <p:cNvPr id="7" name="TextBox 6">
            <a:extLst>
              <a:ext uri="{FF2B5EF4-FFF2-40B4-BE49-F238E27FC236}">
                <a16:creationId xmlns:a16="http://schemas.microsoft.com/office/drawing/2014/main" id="{2959BC56-7B20-4E69-BF54-8C829E8479AB}"/>
              </a:ext>
            </a:extLst>
          </p:cNvPr>
          <p:cNvSpPr txBox="1"/>
          <p:nvPr/>
        </p:nvSpPr>
        <p:spPr>
          <a:xfrm>
            <a:off x="3957877" y="986851"/>
            <a:ext cx="355322" cy="369332"/>
          </a:xfrm>
          <a:prstGeom prst="rect">
            <a:avLst/>
          </a:prstGeom>
          <a:solidFill>
            <a:schemeClr val="bg1"/>
          </a:solidFill>
        </p:spPr>
        <p:txBody>
          <a:bodyPr wrap="square" rtlCol="0">
            <a:spAutoFit/>
          </a:bodyPr>
          <a:lstStyle/>
          <a:p>
            <a:endParaRPr lang="en-GB"/>
          </a:p>
        </p:txBody>
      </p:sp>
      <p:sp>
        <p:nvSpPr>
          <p:cNvPr id="8" name="TextBox 7"/>
          <p:cNvSpPr txBox="1"/>
          <p:nvPr/>
        </p:nvSpPr>
        <p:spPr>
          <a:xfrm>
            <a:off x="5669988" y="1110725"/>
            <a:ext cx="6019948" cy="4308872"/>
          </a:xfrm>
          <a:prstGeom prst="rect">
            <a:avLst/>
          </a:prstGeom>
          <a:noFill/>
        </p:spPr>
        <p:txBody>
          <a:bodyPr wrap="square" lIns="91440" tIns="45720" rIns="91440" bIns="45720" rtlCol="0" anchor="t">
            <a:spAutoFit/>
          </a:bodyPr>
          <a:lstStyle/>
          <a:p>
            <a:r>
              <a:rPr lang="en-GB" sz="1200" b="1" dirty="0"/>
              <a:t>Vacancy position</a:t>
            </a:r>
          </a:p>
          <a:p>
            <a:endParaRPr lang="en-GB" sz="1200" b="1" dirty="0">
              <a:cs typeface="Arial"/>
            </a:endParaRPr>
          </a:p>
          <a:p>
            <a:r>
              <a:rPr lang="en-GB" sz="1200" dirty="0">
                <a:cs typeface="Arial"/>
              </a:rPr>
              <a:t>The vacancy data for August is now reflective of the general ledger as the clinical division budgets have been loaded to </a:t>
            </a:r>
            <a:r>
              <a:rPr lang="en-GB" sz="1200" dirty="0" smtClean="0">
                <a:cs typeface="Arial"/>
              </a:rPr>
              <a:t>ESR </a:t>
            </a:r>
            <a:r>
              <a:rPr lang="en-GB" sz="1200" dirty="0" smtClean="0">
                <a:cs typeface="Arial"/>
              </a:rPr>
              <a:t>which has led to an increased </a:t>
            </a:r>
            <a:r>
              <a:rPr lang="en-GB" sz="1200" dirty="0" smtClean="0">
                <a:cs typeface="Arial"/>
              </a:rPr>
              <a:t>vacancy position. </a:t>
            </a:r>
            <a:endParaRPr lang="en-GB" sz="1200" dirty="0">
              <a:cs typeface="Arial"/>
            </a:endParaRPr>
          </a:p>
          <a:p>
            <a:endParaRPr lang="en-GB" sz="1200" dirty="0">
              <a:cs typeface="Arial"/>
            </a:endParaRPr>
          </a:p>
          <a:p>
            <a:r>
              <a:rPr lang="en-US" sz="1200" dirty="0"/>
              <a:t>The combined vacancy rate for Registered Nurses (RN’s) and Registered Midwives (RM’s) has increased </a:t>
            </a:r>
            <a:r>
              <a:rPr lang="en-US" sz="1200" dirty="0" smtClean="0"/>
              <a:t>to </a:t>
            </a:r>
            <a:r>
              <a:rPr lang="en-US" sz="1200" dirty="0"/>
              <a:t>10.9% in August from 8% in July. The vacancy rate for Health care support workers (HCSW’s) (including Maternity Care Assistants (MCA’s) has increased to 17.1% in August (14.0% July).  When broken down further into Nursing and Midwifery specific vacancies, the MCA workforce vacancy rate has </a:t>
            </a:r>
            <a:r>
              <a:rPr lang="en-US" sz="1200" dirty="0" smtClean="0"/>
              <a:t>increased slightly to </a:t>
            </a:r>
            <a:r>
              <a:rPr lang="en-US" sz="1200" dirty="0"/>
              <a:t>24.0% </a:t>
            </a:r>
            <a:r>
              <a:rPr lang="en-US" sz="1200" dirty="0" smtClean="0"/>
              <a:t>from </a:t>
            </a:r>
            <a:r>
              <a:rPr lang="en-US" sz="1200" dirty="0"/>
              <a:t>23.1% in July.  The HCSW vacancy rate (excl MCA) has seen an </a:t>
            </a:r>
            <a:r>
              <a:rPr lang="en-US" sz="1200" dirty="0" smtClean="0"/>
              <a:t>increase </a:t>
            </a:r>
            <a:r>
              <a:rPr lang="en-US" sz="1200" dirty="0"/>
              <a:t>from 14% in July to 17.1% in August.  </a:t>
            </a:r>
            <a:endParaRPr lang="en-US" sz="1200" dirty="0">
              <a:cs typeface="Arial"/>
            </a:endParaRPr>
          </a:p>
          <a:p>
            <a:endParaRPr lang="en-US" sz="1200" dirty="0">
              <a:cs typeface="Arial"/>
            </a:endParaRPr>
          </a:p>
          <a:p>
            <a:r>
              <a:rPr lang="en-US" sz="1200" dirty="0"/>
              <a:t>The HCSW (including MCA’s) turnover rate remains high but has reduced </a:t>
            </a:r>
            <a:r>
              <a:rPr lang="en-US" sz="1200" dirty="0" smtClean="0"/>
              <a:t>slightly to  </a:t>
            </a:r>
            <a:r>
              <a:rPr lang="en-US" sz="1200" dirty="0"/>
              <a:t>16.6% in August from 17.1% in July.  The main reason for HCSWs leaving is voluntary resignation – relocation (28.0%) and the next highest reason is voluntary resignation – work life balance (27.5%).  The leavers destination is unknown for the majority of HCSWs (47.5%), 15.0% of HCSW’s are leaving to take up employment in other NHS </a:t>
            </a:r>
            <a:r>
              <a:rPr lang="en-US" sz="1200" dirty="0" err="1"/>
              <a:t>organisations</a:t>
            </a:r>
            <a:r>
              <a:rPr lang="en-US" sz="1200" dirty="0"/>
              <a:t> and 11.5% are leaving for no employment.</a:t>
            </a:r>
            <a:endParaRPr lang="en-US" sz="1200" dirty="0">
              <a:cs typeface="Arial"/>
            </a:endParaRPr>
          </a:p>
          <a:p>
            <a:r>
              <a:rPr lang="en-GB" sz="1200" dirty="0">
                <a:solidFill>
                  <a:srgbClr val="FF0000"/>
                </a:solidFill>
              </a:rPr>
              <a:t>        </a:t>
            </a:r>
            <a:endParaRPr lang="en-US" sz="1200" dirty="0">
              <a:solidFill>
                <a:srgbClr val="FF0000"/>
              </a:solidFill>
            </a:endParaRPr>
          </a:p>
          <a:p>
            <a:endParaRPr lang="en-GB" sz="1200" dirty="0">
              <a:solidFill>
                <a:srgbClr val="FF0000"/>
              </a:solidFill>
            </a:endParaRPr>
          </a:p>
          <a:p>
            <a:endParaRPr lang="en-GB" sz="1000" dirty="0">
              <a:solidFill>
                <a:srgbClr val="FF0000"/>
              </a:solidFill>
            </a:endParaRPr>
          </a:p>
        </p:txBody>
      </p:sp>
      <p:pic>
        <p:nvPicPr>
          <p:cNvPr id="13" name="Picture 12">
            <a:extLst>
              <a:ext uri="{FF2B5EF4-FFF2-40B4-BE49-F238E27FC236}">
                <a16:creationId xmlns:a16="http://schemas.microsoft.com/office/drawing/2014/main" id="{3AFF01C0-FF50-D208-277F-6E14FF13A684}"/>
              </a:ext>
            </a:extLst>
          </p:cNvPr>
          <p:cNvPicPr>
            <a:picLocks noChangeAspect="1"/>
          </p:cNvPicPr>
          <p:nvPr/>
        </p:nvPicPr>
        <p:blipFill>
          <a:blip r:embed="rId3"/>
          <a:stretch>
            <a:fillRect/>
          </a:stretch>
        </p:blipFill>
        <p:spPr>
          <a:xfrm>
            <a:off x="304369" y="836171"/>
            <a:ext cx="5159187" cy="2411827"/>
          </a:xfrm>
          <a:prstGeom prst="rect">
            <a:avLst/>
          </a:prstGeom>
          <a:ln>
            <a:solidFill>
              <a:schemeClr val="tx1"/>
            </a:solidFill>
          </a:ln>
        </p:spPr>
      </p:pic>
      <p:pic>
        <p:nvPicPr>
          <p:cNvPr id="15" name="Picture 14">
            <a:extLst>
              <a:ext uri="{FF2B5EF4-FFF2-40B4-BE49-F238E27FC236}">
                <a16:creationId xmlns:a16="http://schemas.microsoft.com/office/drawing/2014/main" id="{0454764C-2F69-25F6-49DD-6851E3EFFE26}"/>
              </a:ext>
            </a:extLst>
          </p:cNvPr>
          <p:cNvPicPr>
            <a:picLocks noChangeAspect="1"/>
          </p:cNvPicPr>
          <p:nvPr/>
        </p:nvPicPr>
        <p:blipFill>
          <a:blip r:embed="rId4"/>
          <a:stretch>
            <a:fillRect/>
          </a:stretch>
        </p:blipFill>
        <p:spPr>
          <a:xfrm>
            <a:off x="288705" y="3494451"/>
            <a:ext cx="5159187" cy="2491956"/>
          </a:xfrm>
          <a:prstGeom prst="rect">
            <a:avLst/>
          </a:prstGeom>
          <a:ln>
            <a:solidFill>
              <a:schemeClr val="tx1"/>
            </a:solidFill>
          </a:ln>
        </p:spPr>
      </p:pic>
    </p:spTree>
    <p:extLst>
      <p:ext uri="{BB962C8B-B14F-4D97-AF65-F5344CB8AC3E}">
        <p14:creationId xmlns:p14="http://schemas.microsoft.com/office/powerpoint/2010/main" val="40613089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6"/>
          </p:nvPr>
        </p:nvSpPr>
        <p:spPr>
          <a:xfrm>
            <a:off x="307496" y="336552"/>
            <a:ext cx="10313611" cy="358040"/>
          </a:xfrm>
        </p:spPr>
        <p:txBody>
          <a:bodyPr/>
          <a:lstStyle/>
          <a:p>
            <a:r>
              <a:rPr lang="en-GB" sz="2000"/>
              <a:t>Staffing Position Vacancy Rates for Registered Nurses and Registered Midwives</a:t>
            </a:r>
            <a:endParaRPr lang="en-GB" sz="2000">
              <a:solidFill>
                <a:srgbClr val="FF0000"/>
              </a:solidFill>
            </a:endParaRPr>
          </a:p>
        </p:txBody>
      </p:sp>
      <p:sp>
        <p:nvSpPr>
          <p:cNvPr id="5" name="Content Placeholder 4"/>
          <p:cNvSpPr>
            <a:spLocks noGrp="1"/>
          </p:cNvSpPr>
          <p:nvPr>
            <p:ph sz="quarter" idx="18"/>
          </p:nvPr>
        </p:nvSpPr>
        <p:spPr>
          <a:xfrm>
            <a:off x="307497" y="905242"/>
            <a:ext cx="11500571" cy="2661298"/>
          </a:xfrm>
          <a:ln>
            <a:noFill/>
          </a:ln>
        </p:spPr>
        <p:txBody>
          <a:bodyPr/>
          <a:lstStyle/>
          <a:p>
            <a:r>
              <a:rPr lang="en-GB" b="1" dirty="0"/>
              <a:t>		</a:t>
            </a:r>
          </a:p>
          <a:p>
            <a:r>
              <a:rPr lang="en-GB" b="1" dirty="0"/>
              <a:t>					</a:t>
            </a:r>
          </a:p>
          <a:p>
            <a:endParaRPr lang="en-GB" b="1" dirty="0"/>
          </a:p>
          <a:p>
            <a:endParaRPr lang="en-GB" b="1" dirty="0">
              <a:solidFill>
                <a:srgbClr val="FF0000"/>
              </a:solidFill>
            </a:endParaRPr>
          </a:p>
          <a:p>
            <a:endParaRPr lang="en-GB" b="1" dirty="0">
              <a:solidFill>
                <a:srgbClr val="FF0000"/>
              </a:solidFill>
            </a:endParaRPr>
          </a:p>
          <a:p>
            <a:endParaRPr lang="en-US" dirty="0"/>
          </a:p>
        </p:txBody>
      </p:sp>
      <p:sp>
        <p:nvSpPr>
          <p:cNvPr id="8" name="TextBox 7"/>
          <p:cNvSpPr txBox="1"/>
          <p:nvPr/>
        </p:nvSpPr>
        <p:spPr>
          <a:xfrm>
            <a:off x="5960513" y="859116"/>
            <a:ext cx="5577875" cy="4401205"/>
          </a:xfrm>
          <a:prstGeom prst="rect">
            <a:avLst/>
          </a:prstGeom>
          <a:noFill/>
        </p:spPr>
        <p:txBody>
          <a:bodyPr wrap="square" rtlCol="0">
            <a:spAutoFit/>
          </a:bodyPr>
          <a:lstStyle/>
          <a:p>
            <a:r>
              <a:rPr lang="en-GB" sz="1200" b="1" dirty="0"/>
              <a:t>Vacancy position</a:t>
            </a:r>
          </a:p>
          <a:p>
            <a:endParaRPr lang="en-GB" sz="1200" b="1" dirty="0"/>
          </a:p>
          <a:p>
            <a:r>
              <a:rPr lang="en-US" sz="1200" dirty="0"/>
              <a:t>The vacancy rate for Registered Nurses working in adult areas has increased to 10.9 in August (8% in July) as illustrated in Graph 3. The vacancy rate for registered children's nurses has also increased to 23.1% compared to 21.6% in July.  </a:t>
            </a:r>
          </a:p>
          <a:p>
            <a:endParaRPr lang="en-US" sz="1200" dirty="0"/>
          </a:p>
          <a:p>
            <a:r>
              <a:rPr lang="en-US" sz="1200" dirty="0"/>
              <a:t>The vacancy rate for Registered Midwives </a:t>
            </a:r>
            <a:r>
              <a:rPr lang="en-US" sz="1200" dirty="0" smtClean="0"/>
              <a:t>has seen </a:t>
            </a:r>
            <a:r>
              <a:rPr lang="en-US" sz="1200" dirty="0" smtClean="0"/>
              <a:t>a large </a:t>
            </a:r>
            <a:r>
              <a:rPr lang="en-US" sz="1200" dirty="0" smtClean="0"/>
              <a:t>increase, </a:t>
            </a:r>
            <a:r>
              <a:rPr lang="en-US" sz="1200" dirty="0"/>
              <a:t>this is in the most part due to </a:t>
            </a:r>
            <a:r>
              <a:rPr lang="en-US" sz="1200" dirty="0" smtClean="0"/>
              <a:t>the financial </a:t>
            </a:r>
            <a:r>
              <a:rPr lang="en-US" sz="1200" dirty="0" smtClean="0"/>
              <a:t>ledger </a:t>
            </a:r>
            <a:r>
              <a:rPr lang="en-US" sz="1200" dirty="0" smtClean="0"/>
              <a:t>being aligned to </a:t>
            </a:r>
            <a:r>
              <a:rPr lang="en-US" sz="1200" dirty="0" smtClean="0"/>
              <a:t>ESR resulting in a </a:t>
            </a:r>
            <a:r>
              <a:rPr lang="en-US" sz="1200" dirty="0"/>
              <a:t>vacancy rate for August </a:t>
            </a:r>
            <a:r>
              <a:rPr lang="en-US" sz="1200" dirty="0" smtClean="0"/>
              <a:t>of 6.87</a:t>
            </a:r>
            <a:r>
              <a:rPr lang="en-US" sz="1200" dirty="0"/>
              <a:t>% </a:t>
            </a:r>
            <a:r>
              <a:rPr lang="en-US" sz="1200" dirty="0" smtClean="0"/>
              <a:t>compared to</a:t>
            </a:r>
            <a:r>
              <a:rPr lang="en-US" sz="1200" dirty="0" smtClean="0"/>
              <a:t> </a:t>
            </a:r>
            <a:r>
              <a:rPr lang="en-US" sz="1200" dirty="0"/>
              <a:t>0.33% in July.</a:t>
            </a:r>
          </a:p>
          <a:p>
            <a:endParaRPr lang="en-US" sz="1200" dirty="0"/>
          </a:p>
          <a:p>
            <a:r>
              <a:rPr lang="en-US" sz="1200" dirty="0"/>
              <a:t>The turnover rate in </a:t>
            </a:r>
            <a:r>
              <a:rPr lang="en-US" sz="1200" dirty="0" smtClean="0"/>
              <a:t>August </a:t>
            </a:r>
            <a:r>
              <a:rPr lang="en-US" sz="1200" dirty="0"/>
              <a:t>remains high at 11.0% for RNs in adult areas (11.3% in July), 15.9% for Registered children's nurses (16.1% in  July) and 13.1% for RMs (11.3% in July). The main reasons for RMs leaving is voluntary resignation – relocation (29.4%) and the next highest reason is voluntary resignation – work life balance (26.5%). The main reason for RN’s leaving is voluntary resignation – relocation (43.3%). The leavers destination data demonstrates that 27.4% of RNs and 44.1% of RMs are leaving to take up employment in other NHS </a:t>
            </a:r>
            <a:r>
              <a:rPr lang="en-US" sz="1200" dirty="0" err="1"/>
              <a:t>organisations</a:t>
            </a:r>
            <a:r>
              <a:rPr lang="en-US" sz="1200" dirty="0"/>
              <a:t>.  17.6% of RMs are leaving for no employment compared with 8.4% of RNs. </a:t>
            </a:r>
            <a:endParaRPr lang="en-GB" sz="1200" dirty="0"/>
          </a:p>
          <a:p>
            <a:r>
              <a:rPr lang="en-GB" dirty="0"/>
              <a:t>        </a:t>
            </a:r>
            <a:endParaRPr lang="en-US" sz="1200" dirty="0"/>
          </a:p>
          <a:p>
            <a:endParaRPr lang="en-GB" sz="1200" dirty="0">
              <a:solidFill>
                <a:srgbClr val="FF0000"/>
              </a:solidFill>
            </a:endParaRPr>
          </a:p>
          <a:p>
            <a:endParaRPr lang="en-GB" sz="1000" dirty="0">
              <a:solidFill>
                <a:srgbClr val="FF0000"/>
              </a:solidFill>
            </a:endParaRPr>
          </a:p>
        </p:txBody>
      </p:sp>
      <p:sp>
        <p:nvSpPr>
          <p:cNvPr id="6" name="TextBox 5"/>
          <p:cNvSpPr txBox="1"/>
          <p:nvPr/>
        </p:nvSpPr>
        <p:spPr>
          <a:xfrm>
            <a:off x="401274" y="599971"/>
            <a:ext cx="3180679" cy="276999"/>
          </a:xfrm>
          <a:prstGeom prst="rect">
            <a:avLst/>
          </a:prstGeom>
          <a:noFill/>
        </p:spPr>
        <p:txBody>
          <a:bodyPr wrap="none" rtlCol="0">
            <a:spAutoFit/>
          </a:bodyPr>
          <a:lstStyle/>
          <a:p>
            <a:r>
              <a:rPr lang="en-GB" sz="1200" b="1"/>
              <a:t>Graph 3. Registered Nurse vacancy rates</a:t>
            </a:r>
          </a:p>
        </p:txBody>
      </p:sp>
      <p:sp>
        <p:nvSpPr>
          <p:cNvPr id="9" name="TextBox 8"/>
          <p:cNvSpPr txBox="1"/>
          <p:nvPr/>
        </p:nvSpPr>
        <p:spPr>
          <a:xfrm>
            <a:off x="401274" y="3289541"/>
            <a:ext cx="3312125" cy="276999"/>
          </a:xfrm>
          <a:prstGeom prst="rect">
            <a:avLst/>
          </a:prstGeom>
          <a:noFill/>
        </p:spPr>
        <p:txBody>
          <a:bodyPr wrap="none" rtlCol="0">
            <a:spAutoFit/>
          </a:bodyPr>
          <a:lstStyle/>
          <a:p>
            <a:r>
              <a:rPr lang="en-GB" sz="1200" b="1"/>
              <a:t>Graph 4. Registered Midwife vacancy rates</a:t>
            </a:r>
          </a:p>
        </p:txBody>
      </p:sp>
      <p:sp>
        <p:nvSpPr>
          <p:cNvPr id="10" name="TextBox 9">
            <a:extLst>
              <a:ext uri="{FF2B5EF4-FFF2-40B4-BE49-F238E27FC236}">
                <a16:creationId xmlns:a16="http://schemas.microsoft.com/office/drawing/2014/main" id="{430C5EA2-CCD7-4575-B9D8-3B063D9FA8F2}"/>
              </a:ext>
            </a:extLst>
          </p:cNvPr>
          <p:cNvSpPr txBox="1"/>
          <p:nvPr/>
        </p:nvSpPr>
        <p:spPr>
          <a:xfrm>
            <a:off x="3877705" y="1254391"/>
            <a:ext cx="483280" cy="369332"/>
          </a:xfrm>
          <a:prstGeom prst="rect">
            <a:avLst/>
          </a:prstGeom>
          <a:solidFill>
            <a:schemeClr val="bg1"/>
          </a:solidFill>
        </p:spPr>
        <p:txBody>
          <a:bodyPr wrap="square" rtlCol="0">
            <a:spAutoFit/>
          </a:bodyPr>
          <a:lstStyle/>
          <a:p>
            <a:endParaRPr lang="en-GB"/>
          </a:p>
        </p:txBody>
      </p:sp>
      <p:pic>
        <p:nvPicPr>
          <p:cNvPr id="12" name="Picture 11">
            <a:extLst>
              <a:ext uri="{FF2B5EF4-FFF2-40B4-BE49-F238E27FC236}">
                <a16:creationId xmlns:a16="http://schemas.microsoft.com/office/drawing/2014/main" id="{A9D90261-797A-E5E7-386B-B511D5537F7B}"/>
              </a:ext>
            </a:extLst>
          </p:cNvPr>
          <p:cNvPicPr>
            <a:picLocks noChangeAspect="1"/>
          </p:cNvPicPr>
          <p:nvPr/>
        </p:nvPicPr>
        <p:blipFill>
          <a:blip r:embed="rId3"/>
          <a:stretch>
            <a:fillRect/>
          </a:stretch>
        </p:blipFill>
        <p:spPr>
          <a:xfrm>
            <a:off x="401274" y="923096"/>
            <a:ext cx="5082980" cy="2286198"/>
          </a:xfrm>
          <a:prstGeom prst="rect">
            <a:avLst/>
          </a:prstGeom>
          <a:ln>
            <a:solidFill>
              <a:schemeClr val="tx1"/>
            </a:solidFill>
          </a:ln>
        </p:spPr>
      </p:pic>
      <p:pic>
        <p:nvPicPr>
          <p:cNvPr id="14" name="Picture 13">
            <a:extLst>
              <a:ext uri="{FF2B5EF4-FFF2-40B4-BE49-F238E27FC236}">
                <a16:creationId xmlns:a16="http://schemas.microsoft.com/office/drawing/2014/main" id="{32968A11-5D4A-B360-B443-B91D3F578376}"/>
              </a:ext>
            </a:extLst>
          </p:cNvPr>
          <p:cNvPicPr>
            <a:picLocks noChangeAspect="1"/>
          </p:cNvPicPr>
          <p:nvPr/>
        </p:nvPicPr>
        <p:blipFill>
          <a:blip r:embed="rId4"/>
          <a:stretch>
            <a:fillRect/>
          </a:stretch>
        </p:blipFill>
        <p:spPr>
          <a:xfrm>
            <a:off x="431756" y="3689925"/>
            <a:ext cx="5052498" cy="2309060"/>
          </a:xfrm>
          <a:prstGeom prst="rect">
            <a:avLst/>
          </a:prstGeom>
          <a:ln>
            <a:solidFill>
              <a:schemeClr val="tx1"/>
            </a:solidFill>
          </a:ln>
        </p:spPr>
      </p:pic>
    </p:spTree>
    <p:extLst>
      <p:ext uri="{BB962C8B-B14F-4D97-AF65-F5344CB8AC3E}">
        <p14:creationId xmlns:p14="http://schemas.microsoft.com/office/powerpoint/2010/main" val="42079232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6"/>
          </p:nvPr>
        </p:nvSpPr>
        <p:spPr>
          <a:xfrm>
            <a:off x="307496" y="336552"/>
            <a:ext cx="10313611" cy="358040"/>
          </a:xfrm>
        </p:spPr>
        <p:txBody>
          <a:bodyPr/>
          <a:lstStyle/>
          <a:p>
            <a:r>
              <a:rPr lang="en-GB" sz="2000"/>
              <a:t>Unavailability for Registered Nurses, Midwives and Health Care Support Workers</a:t>
            </a:r>
            <a:endParaRPr lang="en-GB" sz="2000">
              <a:solidFill>
                <a:srgbClr val="FF0000"/>
              </a:solidFill>
            </a:endParaRPr>
          </a:p>
        </p:txBody>
      </p:sp>
      <p:sp>
        <p:nvSpPr>
          <p:cNvPr id="8" name="TextBox 7"/>
          <p:cNvSpPr txBox="1"/>
          <p:nvPr/>
        </p:nvSpPr>
        <p:spPr>
          <a:xfrm>
            <a:off x="5987334" y="1087771"/>
            <a:ext cx="5429250" cy="4031873"/>
          </a:xfrm>
          <a:prstGeom prst="rect">
            <a:avLst/>
          </a:prstGeom>
          <a:noFill/>
        </p:spPr>
        <p:txBody>
          <a:bodyPr wrap="square" lIns="91440" tIns="45720" rIns="91440" bIns="45720" rtlCol="0" anchor="t">
            <a:spAutoFit/>
          </a:bodyPr>
          <a:lstStyle/>
          <a:p>
            <a:pPr lvl="0">
              <a:defRPr/>
            </a:pPr>
            <a:r>
              <a:rPr lang="en-GB" sz="1200" b="1" dirty="0"/>
              <a:t>Unavailability of staff</a:t>
            </a:r>
            <a:endParaRPr lang="en-GB" sz="1200" b="1" dirty="0">
              <a:cs typeface="Arial"/>
            </a:endParaRPr>
          </a:p>
          <a:p>
            <a:pPr lvl="0">
              <a:defRPr/>
            </a:pPr>
            <a:endParaRPr lang="en-GB" sz="1200" b="1" dirty="0">
              <a:cs typeface="Arial"/>
            </a:endParaRPr>
          </a:p>
          <a:p>
            <a:pPr lvl="0">
              <a:defRPr/>
            </a:pPr>
            <a:r>
              <a:rPr lang="en-GB" sz="1200" dirty="0"/>
              <a:t>Unavailability relates to periods of time where an employee has been given leave from their regular duties. This might be due to circumstances such as annual leave, sick leave, study leave, carers leave etc.</a:t>
            </a:r>
            <a:endParaRPr lang="en-GB" sz="1200" dirty="0">
              <a:cs typeface="Arial"/>
            </a:endParaRPr>
          </a:p>
          <a:p>
            <a:pPr lvl="0">
              <a:defRPr/>
            </a:pPr>
            <a:endParaRPr lang="en-GB" sz="1200" dirty="0">
              <a:cs typeface="Arial"/>
            </a:endParaRPr>
          </a:p>
          <a:p>
            <a:pPr>
              <a:defRPr/>
            </a:pPr>
            <a:r>
              <a:rPr lang="en-GB" sz="1200" dirty="0"/>
              <a:t>The total unavailability </a:t>
            </a:r>
            <a:r>
              <a:rPr lang="en-US" sz="1200" dirty="0"/>
              <a:t>of the workforce working time in August 23 has increased slightly by 0.5% to 26.9% as illustrated in Graph 5. </a:t>
            </a:r>
            <a:endParaRPr lang="en-US" sz="1200" dirty="0">
              <a:cs typeface="Arial"/>
            </a:endParaRPr>
          </a:p>
          <a:p>
            <a:pPr lvl="0">
              <a:defRPr/>
            </a:pPr>
            <a:endParaRPr lang="en-GB" sz="1200" dirty="0">
              <a:cs typeface="Arial"/>
            </a:endParaRPr>
          </a:p>
          <a:p>
            <a:pPr>
              <a:defRPr/>
            </a:pPr>
            <a:r>
              <a:rPr lang="en-GB" sz="1200" dirty="0"/>
              <a:t>Graph 6 illustrates the percentage breakdown of the type of unavailability.  The majority of unavailability (16.6%) was due to planned annual leave which would have been accounted for in the department rosters this is slightly above headroom at 16% but this can be attributed to bank holiday closure. There was a high percentage of unplanned leave that would have impacted upon fill rates within the rosters.  In August, sickness absence has reduced to 5.8% in </a:t>
            </a:r>
            <a:r>
              <a:rPr lang="en-GB" sz="1200" dirty="0" smtClean="0"/>
              <a:t>August from </a:t>
            </a:r>
            <a:r>
              <a:rPr lang="en-GB" sz="1200" dirty="0"/>
              <a:t>6.9% in </a:t>
            </a:r>
            <a:r>
              <a:rPr lang="en-GB" sz="1200" dirty="0" smtClean="0"/>
              <a:t>July. </a:t>
            </a:r>
            <a:r>
              <a:rPr lang="en-GB" sz="1200" dirty="0"/>
              <a:t>  Other leave has </a:t>
            </a:r>
            <a:r>
              <a:rPr lang="en-GB" sz="1200" dirty="0" smtClean="0"/>
              <a:t>remained relatively static at 1.1%, </a:t>
            </a:r>
            <a:r>
              <a:rPr lang="en-GB" sz="1200" dirty="0"/>
              <a:t>1.8% was due to study leave and 1.6% was due to supernumerary time.       </a:t>
            </a:r>
          </a:p>
          <a:p>
            <a:pPr lvl="0">
              <a:defRPr/>
            </a:pPr>
            <a:r>
              <a:rPr lang="en-GB" dirty="0"/>
              <a:t>        </a:t>
            </a:r>
            <a:endParaRPr lang="en-US" sz="1200" dirty="0"/>
          </a:p>
          <a:p>
            <a:pPr lvl="0">
              <a:defRPr/>
            </a:pPr>
            <a:endParaRPr lang="en-GB" sz="1200" dirty="0">
              <a:solidFill>
                <a:srgbClr val="FF0000"/>
              </a:solidFill>
            </a:endParaRPr>
          </a:p>
          <a:p>
            <a:pPr lvl="0">
              <a:defRPr/>
            </a:pPr>
            <a:endParaRPr lang="en-GB" sz="1000" dirty="0">
              <a:solidFill>
                <a:srgbClr val="FF0000"/>
              </a:solidFill>
            </a:endParaRPr>
          </a:p>
        </p:txBody>
      </p:sp>
      <p:sp>
        <p:nvSpPr>
          <p:cNvPr id="6" name="TextBox 5"/>
          <p:cNvSpPr txBox="1"/>
          <p:nvPr/>
        </p:nvSpPr>
        <p:spPr>
          <a:xfrm>
            <a:off x="457200" y="625465"/>
            <a:ext cx="2401619"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000000"/>
                </a:solidFill>
                <a:effectLst/>
                <a:uLnTx/>
                <a:uFillTx/>
                <a:latin typeface="Arial" panose="020B0604020202020204"/>
                <a:ea typeface="+mn-ea"/>
                <a:cs typeface="+mn-cs"/>
              </a:rPr>
              <a:t>Graph 5. Unavailability of staff</a:t>
            </a:r>
          </a:p>
        </p:txBody>
      </p:sp>
      <p:sp>
        <p:nvSpPr>
          <p:cNvPr id="15" name="TextBox 14"/>
          <p:cNvSpPr txBox="1"/>
          <p:nvPr/>
        </p:nvSpPr>
        <p:spPr>
          <a:xfrm>
            <a:off x="457200" y="3493512"/>
            <a:ext cx="2132122"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000000"/>
                </a:solidFill>
                <a:effectLst/>
                <a:uLnTx/>
                <a:uFillTx/>
                <a:latin typeface="Arial" panose="020B0604020202020204"/>
                <a:ea typeface="+mn-ea"/>
                <a:cs typeface="+mn-cs"/>
              </a:rPr>
              <a:t>Graph 6. Types of absence</a:t>
            </a:r>
          </a:p>
        </p:txBody>
      </p:sp>
      <p:graphicFrame>
        <p:nvGraphicFramePr>
          <p:cNvPr id="10" name="Chart 9"/>
          <p:cNvGraphicFramePr>
            <a:graphicFrameLocks/>
          </p:cNvGraphicFramePr>
          <p:nvPr>
            <p:extLst>
              <p:ext uri="{D42A27DB-BD31-4B8C-83A1-F6EECF244321}">
                <p14:modId xmlns:p14="http://schemas.microsoft.com/office/powerpoint/2010/main" val="3856069273"/>
              </p:ext>
            </p:extLst>
          </p:nvPr>
        </p:nvGraphicFramePr>
        <p:xfrm>
          <a:off x="952964" y="3770587"/>
          <a:ext cx="4322422" cy="2063285"/>
        </p:xfrm>
        <a:graphic>
          <a:graphicData uri="http://schemas.openxmlformats.org/drawingml/2006/chart">
            <c:chart xmlns:c="http://schemas.openxmlformats.org/drawingml/2006/chart" xmlns:r="http://schemas.openxmlformats.org/officeDocument/2006/relationships" r:id="rId3"/>
          </a:graphicData>
        </a:graphic>
      </p:graphicFrame>
      <p:pic>
        <p:nvPicPr>
          <p:cNvPr id="12" name="Picture 11"/>
          <p:cNvPicPr>
            <a:picLocks noChangeAspect="1"/>
          </p:cNvPicPr>
          <p:nvPr/>
        </p:nvPicPr>
        <p:blipFill>
          <a:blip r:embed="rId4"/>
          <a:stretch>
            <a:fillRect/>
          </a:stretch>
        </p:blipFill>
        <p:spPr>
          <a:xfrm>
            <a:off x="952963" y="902464"/>
            <a:ext cx="4184446" cy="2567863"/>
          </a:xfrm>
          <a:prstGeom prst="rect">
            <a:avLst/>
          </a:prstGeom>
          <a:ln>
            <a:solidFill>
              <a:sysClr val="windowText" lastClr="000000"/>
            </a:solidFill>
          </a:ln>
        </p:spPr>
      </p:pic>
    </p:spTree>
    <p:extLst>
      <p:ext uri="{BB962C8B-B14F-4D97-AF65-F5344CB8AC3E}">
        <p14:creationId xmlns:p14="http://schemas.microsoft.com/office/powerpoint/2010/main" val="37630270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5835333" y="748351"/>
            <a:ext cx="6150538" cy="3785652"/>
          </a:xfrm>
          <a:prstGeom prst="rect">
            <a:avLst/>
          </a:prstGeom>
          <a:noFill/>
        </p:spPr>
        <p:txBody>
          <a:bodyPr wrap="square" lIns="91440" tIns="45720" rIns="91440" bIns="45720" rtlCol="0" anchor="t">
            <a:spAutoFit/>
          </a:bodyPr>
          <a:lstStyle/>
          <a:p>
            <a:r>
              <a:rPr lang="en-GB" sz="1200" b="1" dirty="0"/>
              <a:t>Planned versus actual staffing</a:t>
            </a:r>
          </a:p>
          <a:p>
            <a:r>
              <a:rPr lang="en-GB" sz="1200" dirty="0"/>
              <a:t>Graph 7 illustrates trend data for all wards reporting &lt; 90% rota fill.  </a:t>
            </a:r>
            <a:r>
              <a:rPr lang="en-US" sz="1200" dirty="0"/>
              <a:t>The number of areas reporting &lt;90% </a:t>
            </a:r>
            <a:r>
              <a:rPr lang="en-US" sz="1200" dirty="0" err="1"/>
              <a:t>rota</a:t>
            </a:r>
            <a:r>
              <a:rPr lang="en-US" sz="1200" dirty="0"/>
              <a:t> fill for registered RN/RM</a:t>
            </a:r>
            <a:r>
              <a:rPr lang="en-GB" sz="1200" dirty="0"/>
              <a:t> has increased to 24 in August from 10 in July</a:t>
            </a:r>
            <a:r>
              <a:rPr lang="en-US" sz="1200" dirty="0"/>
              <a:t>. The </a:t>
            </a:r>
            <a:r>
              <a:rPr lang="en-US" sz="1200" dirty="0" smtClean="0"/>
              <a:t>number </a:t>
            </a:r>
            <a:r>
              <a:rPr lang="en-US" sz="1200" dirty="0"/>
              <a:t>of areas reporting &lt;90% </a:t>
            </a:r>
            <a:r>
              <a:rPr lang="en-US" sz="1200" dirty="0" err="1"/>
              <a:t>rota</a:t>
            </a:r>
            <a:r>
              <a:rPr lang="en-US" sz="1200" dirty="0"/>
              <a:t> fill for HCSWs in August </a:t>
            </a:r>
            <a:r>
              <a:rPr lang="en-US" sz="1200" dirty="0" smtClean="0"/>
              <a:t>has remained high at 20.</a:t>
            </a:r>
            <a:r>
              <a:rPr lang="en-US" sz="1200" dirty="0"/>
              <a:t>  The number of ward areas reporting overall fill rates of &lt;90% in August has increased to 17 compared to 15 in July.  </a:t>
            </a:r>
            <a:r>
              <a:rPr lang="en-GB" sz="1200" dirty="0"/>
              <a:t>Appendix 1. details the exception reports for all areas reporting RN/RM fill rates of &lt;90%.  </a:t>
            </a:r>
            <a:endParaRPr lang="en-GB" sz="1200" dirty="0">
              <a:cs typeface="Arial"/>
            </a:endParaRPr>
          </a:p>
          <a:p>
            <a:endParaRPr lang="en-GB" sz="1200" dirty="0">
              <a:solidFill>
                <a:srgbClr val="FF0000"/>
              </a:solidFill>
            </a:endParaRPr>
          </a:p>
          <a:p>
            <a:r>
              <a:rPr lang="en-US" sz="1200" dirty="0"/>
              <a:t>The number of occasions that 1 critical care nurse has needed to care for more than 1 level 3 patient has increased in August to 160 occasions compared to 39 in July.  It should be noted that this is not </a:t>
            </a:r>
            <a:r>
              <a:rPr lang="en-US" sz="1200" dirty="0" err="1"/>
              <a:t>soley</a:t>
            </a:r>
            <a:r>
              <a:rPr lang="en-US" sz="1200" dirty="0"/>
              <a:t> attributed to staffing rather that we have seen an increased level of acuity in critical care leading to a higher proportion of patients requiring level 3 care.  Additionally, there have been 240 occasions in August where there has been no side room coordinator (160 in July). Any concerns with regards to critical care staffing are escalated through the senior nurse of the day.  Staffing has been supported through the use of temporary workers (agency and bank) and registered staff (non critical care trained) are redeployed from the operational pool and clinical areas on a shift-by-shift basis. Critical care have opened 3 of the beds that were closed due to staffing resulting in 55 open beds rather than 59 beds.  Recruitment is ongoing to the vacant positions with a plan to open the remaining </a:t>
            </a:r>
            <a:r>
              <a:rPr lang="en-US" sz="1200" dirty="0" smtClean="0"/>
              <a:t>4 </a:t>
            </a:r>
            <a:r>
              <a:rPr lang="en-US" sz="1200" dirty="0" smtClean="0"/>
              <a:t>beds when </a:t>
            </a:r>
            <a:r>
              <a:rPr lang="en-US" sz="1200" dirty="0" smtClean="0"/>
              <a:t>vacancy allows.</a:t>
            </a:r>
            <a:endParaRPr lang="en-GB" sz="1200" dirty="0"/>
          </a:p>
        </p:txBody>
      </p:sp>
      <p:sp>
        <p:nvSpPr>
          <p:cNvPr id="14" name="Content Placeholder 13"/>
          <p:cNvSpPr>
            <a:spLocks noGrp="1"/>
          </p:cNvSpPr>
          <p:nvPr>
            <p:ph sz="quarter" idx="16"/>
          </p:nvPr>
        </p:nvSpPr>
        <p:spPr>
          <a:xfrm>
            <a:off x="307496" y="336551"/>
            <a:ext cx="9065103" cy="340457"/>
          </a:xfrm>
        </p:spPr>
        <p:txBody>
          <a:bodyPr/>
          <a:lstStyle/>
          <a:p>
            <a:r>
              <a:rPr lang="en-GB" sz="2000" dirty="0"/>
              <a:t>Planned versus actual staffing</a:t>
            </a:r>
          </a:p>
        </p:txBody>
      </p:sp>
      <p:sp>
        <p:nvSpPr>
          <p:cNvPr id="10" name="TextBox 9"/>
          <p:cNvSpPr txBox="1"/>
          <p:nvPr/>
        </p:nvSpPr>
        <p:spPr>
          <a:xfrm>
            <a:off x="5835334" y="4836178"/>
            <a:ext cx="3106563" cy="276999"/>
          </a:xfrm>
          <a:prstGeom prst="rect">
            <a:avLst/>
          </a:prstGeom>
          <a:noFill/>
        </p:spPr>
        <p:txBody>
          <a:bodyPr wrap="square" rtlCol="0">
            <a:spAutoFit/>
          </a:bodyPr>
          <a:lstStyle/>
          <a:p>
            <a:r>
              <a:rPr lang="en-GB" sz="1200" b="1"/>
              <a:t>Midwifery &amp; MSW  fill rate</a:t>
            </a:r>
          </a:p>
        </p:txBody>
      </p:sp>
      <p:sp>
        <p:nvSpPr>
          <p:cNvPr id="13" name="TextBox 12">
            <a:extLst>
              <a:ext uri="{FF2B5EF4-FFF2-40B4-BE49-F238E27FC236}">
                <a16:creationId xmlns:a16="http://schemas.microsoft.com/office/drawing/2014/main" id="{E6F67B59-64D6-49ED-8B5F-51A9F128612B}"/>
              </a:ext>
            </a:extLst>
          </p:cNvPr>
          <p:cNvSpPr txBox="1"/>
          <p:nvPr/>
        </p:nvSpPr>
        <p:spPr>
          <a:xfrm>
            <a:off x="5860371" y="5113177"/>
            <a:ext cx="5891338" cy="646331"/>
          </a:xfrm>
          <a:prstGeom prst="rect">
            <a:avLst/>
          </a:prstGeom>
          <a:noFill/>
        </p:spPr>
        <p:txBody>
          <a:bodyPr wrap="square" rtlCol="0">
            <a:spAutoFit/>
          </a:bodyPr>
          <a:lstStyle/>
          <a:p>
            <a:r>
              <a:rPr lang="en-GB" sz="1200" dirty="0"/>
              <a:t>Graph 8 illustrates that the overall fill rate for maternity has decreased slightly to 88.9% in August form 92.8% in July </a:t>
            </a:r>
            <a:r>
              <a:rPr lang="en-GB" sz="1200" dirty="0" smtClean="0"/>
              <a:t>which is </a:t>
            </a:r>
            <a:r>
              <a:rPr lang="en-GB" sz="1200" dirty="0" smtClean="0"/>
              <a:t>lower </a:t>
            </a:r>
            <a:r>
              <a:rPr lang="en-GB" sz="1200" dirty="0"/>
              <a:t>than </a:t>
            </a:r>
            <a:r>
              <a:rPr lang="en-GB" sz="1200" dirty="0" smtClean="0"/>
              <a:t>the 12-month </a:t>
            </a:r>
            <a:r>
              <a:rPr lang="en-GB" sz="1200" dirty="0"/>
              <a:t>average of 90.08%.  The lowest fill rates have been seen on Rosie Birth Centre (85%). </a:t>
            </a:r>
          </a:p>
        </p:txBody>
      </p:sp>
      <p:graphicFrame>
        <p:nvGraphicFramePr>
          <p:cNvPr id="9" name="Chart 8">
            <a:extLst>
              <a:ext uri="{FF2B5EF4-FFF2-40B4-BE49-F238E27FC236}">
                <a16:creationId xmlns:a16="http://schemas.microsoft.com/office/drawing/2014/main" id="{5B8EB31D-2EC0-4F39-A3BE-F2533024FB80}"/>
              </a:ext>
            </a:extLst>
          </p:cNvPr>
          <p:cNvGraphicFramePr>
            <a:graphicFrameLocks/>
          </p:cNvGraphicFramePr>
          <p:nvPr>
            <p:extLst>
              <p:ext uri="{D42A27DB-BD31-4B8C-83A1-F6EECF244321}">
                <p14:modId xmlns:p14="http://schemas.microsoft.com/office/powerpoint/2010/main" val="3777830933"/>
              </p:ext>
            </p:extLst>
          </p:nvPr>
        </p:nvGraphicFramePr>
        <p:xfrm>
          <a:off x="342138" y="677008"/>
          <a:ext cx="5452781" cy="226863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Chart 16">
            <a:extLst>
              <a:ext uri="{FF2B5EF4-FFF2-40B4-BE49-F238E27FC236}">
                <a16:creationId xmlns:a16="http://schemas.microsoft.com/office/drawing/2014/main" id="{1B23A0B2-5F32-4D42-8EAF-BEDC8A33A766}"/>
              </a:ext>
            </a:extLst>
          </p:cNvPr>
          <p:cNvGraphicFramePr>
            <a:graphicFrameLocks/>
          </p:cNvGraphicFramePr>
          <p:nvPr>
            <p:extLst>
              <p:ext uri="{D42A27DB-BD31-4B8C-83A1-F6EECF244321}">
                <p14:modId xmlns:p14="http://schemas.microsoft.com/office/powerpoint/2010/main" val="1831116849"/>
              </p:ext>
            </p:extLst>
          </p:nvPr>
        </p:nvGraphicFramePr>
        <p:xfrm>
          <a:off x="307496" y="3469883"/>
          <a:ext cx="5458387" cy="217506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846907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sz="quarter" idx="16"/>
          </p:nvPr>
        </p:nvSpPr>
        <p:spPr>
          <a:xfrm>
            <a:off x="307496" y="336551"/>
            <a:ext cx="9065103" cy="340457"/>
          </a:xfrm>
        </p:spPr>
        <p:txBody>
          <a:bodyPr/>
          <a:lstStyle/>
          <a:p>
            <a:r>
              <a:rPr lang="en-GB" sz="2000" dirty="0"/>
              <a:t>Staff deployment</a:t>
            </a:r>
          </a:p>
          <a:p>
            <a:endParaRPr lang="en-GB" dirty="0"/>
          </a:p>
          <a:p>
            <a:endParaRPr lang="en-GB" dirty="0"/>
          </a:p>
        </p:txBody>
      </p:sp>
      <p:sp>
        <p:nvSpPr>
          <p:cNvPr id="5" name="TextBox 4"/>
          <p:cNvSpPr txBox="1"/>
          <p:nvPr/>
        </p:nvSpPr>
        <p:spPr>
          <a:xfrm>
            <a:off x="5873987" y="713453"/>
            <a:ext cx="5856873" cy="2677656"/>
          </a:xfrm>
          <a:prstGeom prst="rect">
            <a:avLst/>
          </a:prstGeom>
          <a:noFill/>
        </p:spPr>
        <p:txBody>
          <a:bodyPr wrap="square" lIns="91440" tIns="45720" rIns="91440" bIns="45720" rtlCol="0" anchor="t">
            <a:spAutoFit/>
          </a:bodyPr>
          <a:lstStyle/>
          <a:p>
            <a:r>
              <a:rPr lang="en-GB" sz="1400" b="1" dirty="0"/>
              <a:t>Staff deployment</a:t>
            </a:r>
            <a:endParaRPr lang="en-GB" sz="1400" b="1" dirty="0">
              <a:cs typeface="Arial"/>
            </a:endParaRPr>
          </a:p>
          <a:p>
            <a:endParaRPr lang="en-GB" sz="1200" dirty="0"/>
          </a:p>
          <a:p>
            <a:r>
              <a:rPr lang="en-GB" sz="1100" dirty="0"/>
              <a:t>Graph 9 illustrates the movement of staff across wards to support safe staffing to ensure patient safety. This includes staff who are moved on an ad hoc basis (shift by shift) and shows which division they are deployed to. </a:t>
            </a:r>
            <a:endParaRPr lang="en-GB" sz="1100" dirty="0">
              <a:cs typeface="Arial"/>
            </a:endParaRPr>
          </a:p>
          <a:p>
            <a:endParaRPr lang="en-GB" sz="1100" dirty="0">
              <a:cs typeface="Arial"/>
            </a:endParaRPr>
          </a:p>
          <a:p>
            <a:r>
              <a:rPr lang="en-GB" sz="1100" dirty="0"/>
              <a:t>The number of substantive staff redeployed </a:t>
            </a:r>
            <a:r>
              <a:rPr lang="en-GB" sz="1100" dirty="0" smtClean="0"/>
              <a:t>has </a:t>
            </a:r>
            <a:r>
              <a:rPr lang="en-GB" sz="1100" dirty="0"/>
              <a:t>been an increasing trend over the last </a:t>
            </a:r>
            <a:r>
              <a:rPr lang="en-GB" sz="1100" dirty="0" smtClean="0"/>
              <a:t>3 months</a:t>
            </a:r>
            <a:r>
              <a:rPr lang="en-GB" sz="1100" dirty="0"/>
              <a:t> </a:t>
            </a:r>
            <a:r>
              <a:rPr lang="en-GB" sz="1100" dirty="0" smtClean="0"/>
              <a:t>with</a:t>
            </a:r>
            <a:r>
              <a:rPr lang="en-GB" sz="1100" dirty="0" smtClean="0"/>
              <a:t> </a:t>
            </a:r>
            <a:r>
              <a:rPr lang="en-GB" sz="1100" dirty="0"/>
              <a:t>397 </a:t>
            </a:r>
            <a:r>
              <a:rPr lang="en-US" sz="1100" dirty="0"/>
              <a:t>working hours being redeployed per day in August (362 hours in July). </a:t>
            </a:r>
            <a:r>
              <a:rPr lang="en-GB" sz="1100" dirty="0"/>
              <a:t>This equates to 35 long day or night shifts per day.  211 of these hours were redeployments made outside of staff members own division to support patient safety. Staffing is also being supported by the operational pool whereby bank staff book a bank shift on the understanding that they will work anywhere in the trust where support is required. However the fulfilment of these shifts </a:t>
            </a:r>
            <a:r>
              <a:rPr lang="en-GB" sz="1100" dirty="0" smtClean="0"/>
              <a:t>has </a:t>
            </a:r>
            <a:r>
              <a:rPr lang="en-GB" sz="1100" dirty="0"/>
              <a:t>reduced significantly with </a:t>
            </a:r>
            <a:r>
              <a:rPr lang="en-GB" sz="1100" dirty="0" smtClean="0"/>
              <a:t>the reduction in </a:t>
            </a:r>
            <a:r>
              <a:rPr lang="en-GB" sz="1100" dirty="0"/>
              <a:t>enhancements.</a:t>
            </a:r>
          </a:p>
          <a:p>
            <a:r>
              <a:rPr lang="en-GB" sz="1100" dirty="0">
                <a:solidFill>
                  <a:srgbClr val="FF0000"/>
                </a:solidFill>
              </a:rPr>
              <a:t>	</a:t>
            </a:r>
            <a:endParaRPr lang="en-GB" sz="1100" dirty="0">
              <a:solidFill>
                <a:srgbClr val="FF0000"/>
              </a:solidFill>
              <a:cs typeface="Arial"/>
            </a:endParaRPr>
          </a:p>
          <a:p>
            <a:endParaRPr lang="en-GB" sz="1000" dirty="0">
              <a:solidFill>
                <a:srgbClr val="FF0000"/>
              </a:solidFill>
            </a:endParaRPr>
          </a:p>
        </p:txBody>
      </p:sp>
      <p:sp>
        <p:nvSpPr>
          <p:cNvPr id="18" name="Content Placeholder 13"/>
          <p:cNvSpPr>
            <a:spLocks noGrp="1"/>
          </p:cNvSpPr>
          <p:nvPr>
            <p:ph sz="quarter" idx="16"/>
          </p:nvPr>
        </p:nvSpPr>
        <p:spPr>
          <a:xfrm>
            <a:off x="358052" y="3287936"/>
            <a:ext cx="3314935" cy="340457"/>
          </a:xfrm>
        </p:spPr>
        <p:txBody>
          <a:bodyPr/>
          <a:lstStyle/>
          <a:p>
            <a:r>
              <a:rPr lang="en-GB" sz="1400" dirty="0"/>
              <a:t>Nursing Pipeline</a:t>
            </a:r>
          </a:p>
          <a:p>
            <a:endParaRPr lang="en-GB" dirty="0"/>
          </a:p>
          <a:p>
            <a:endParaRPr lang="en-GB" dirty="0"/>
          </a:p>
        </p:txBody>
      </p:sp>
      <p:sp>
        <p:nvSpPr>
          <p:cNvPr id="6" name="TextBox 5"/>
          <p:cNvSpPr txBox="1"/>
          <p:nvPr/>
        </p:nvSpPr>
        <p:spPr>
          <a:xfrm>
            <a:off x="249629" y="3616327"/>
            <a:ext cx="11768200" cy="2292935"/>
          </a:xfrm>
          <a:prstGeom prst="rect">
            <a:avLst/>
          </a:prstGeom>
          <a:noFill/>
        </p:spPr>
        <p:txBody>
          <a:bodyPr wrap="square" rtlCol="0">
            <a:spAutoFit/>
          </a:bodyPr>
          <a:lstStyle/>
          <a:p>
            <a:r>
              <a:rPr lang="en-US" sz="1100" dirty="0"/>
              <a:t>Appendix 2 provides detail on the forecasted position in relation to the number of adult RN vacancies based on FTE and includes UK experienced, UK newly qualified, apprenticeship route, EU and international up to March 2024. The current forecast demonstrates a year end band 5 RN vacancy position of </a:t>
            </a:r>
            <a:r>
              <a:rPr lang="en-US" sz="1100" dirty="0" smtClean="0"/>
              <a:t>8.31% </a:t>
            </a:r>
            <a:r>
              <a:rPr lang="en-US" sz="1100" dirty="0"/>
              <a:t>which is significantly above the target of 5%. This is due in part to the reliance on international recruitment and the increased national and international competition for such staff resulting in fewer deployments to CUH. </a:t>
            </a:r>
            <a:r>
              <a:rPr lang="en-GB" sz="1100" dirty="0" smtClean="0"/>
              <a:t>The </a:t>
            </a:r>
            <a:r>
              <a:rPr lang="en-GB" sz="1100" dirty="0"/>
              <a:t>RN adult pipeline for 2023/24 now reflects the reduction in international recruitment. This is a national concern and has been escalated to NHS England. Work is being undertaken to explore RN Recruitment initiatives including increasing the International Recruitment pay band and reducing our shortlisting </a:t>
            </a:r>
            <a:r>
              <a:rPr lang="en-GB" sz="1100" dirty="0" smtClean="0"/>
              <a:t>criteria.</a:t>
            </a:r>
          </a:p>
          <a:p>
            <a:endParaRPr lang="en-US" sz="1100" dirty="0"/>
          </a:p>
          <a:p>
            <a:r>
              <a:rPr lang="en-US" sz="1100" dirty="0"/>
              <a:t>Appendix 3 provides detail on the forecasted position in relation to the number of </a:t>
            </a:r>
            <a:r>
              <a:rPr lang="en-US" sz="1100" dirty="0" err="1"/>
              <a:t>Paediatric</a:t>
            </a:r>
            <a:r>
              <a:rPr lang="en-US" sz="1100" dirty="0"/>
              <a:t> band 5 RN and HCSW vacancies up to March 2024. Numbers are based on those interviewed and offered positions in addition to planned campaigns. The current forecast demonstrates a year end band 5 </a:t>
            </a:r>
            <a:r>
              <a:rPr lang="en-US" sz="1100" dirty="0" err="1"/>
              <a:t>Paediatric</a:t>
            </a:r>
            <a:r>
              <a:rPr lang="en-US" sz="1100" dirty="0"/>
              <a:t> RN vacancy position of </a:t>
            </a:r>
            <a:r>
              <a:rPr lang="en-US" sz="1100" dirty="0" smtClean="0"/>
              <a:t>20.71% </a:t>
            </a:r>
            <a:r>
              <a:rPr lang="en-US" sz="1100" dirty="0"/>
              <a:t>and a band 2 HCSW position </a:t>
            </a:r>
            <a:r>
              <a:rPr lang="en-US" sz="1100" dirty="0" smtClean="0"/>
              <a:t>of 8.55%. </a:t>
            </a:r>
            <a:endParaRPr lang="en-US" sz="1100" dirty="0"/>
          </a:p>
          <a:p>
            <a:r>
              <a:rPr lang="en-US" sz="1100" dirty="0"/>
              <a:t> </a:t>
            </a:r>
          </a:p>
          <a:p>
            <a:r>
              <a:rPr lang="en-US" sz="1100" dirty="0"/>
              <a:t>Whilst the recruitment pipeline is positive with multiple pipelines including apprenticeship routes, domestic and international recruitment, the predicted numbers are only achievable if the appropriate infrastructure is in place to support.</a:t>
            </a:r>
            <a:endParaRPr lang="en-GB" sz="1100" dirty="0"/>
          </a:p>
          <a:p>
            <a:endParaRPr lang="en-US" sz="1100" dirty="0">
              <a:solidFill>
                <a:srgbClr val="FF0000"/>
              </a:solidFill>
            </a:endParaRPr>
          </a:p>
        </p:txBody>
      </p:sp>
      <p:sp>
        <p:nvSpPr>
          <p:cNvPr id="22" name="Content Placeholder 13"/>
          <p:cNvSpPr>
            <a:spLocks noGrp="1"/>
          </p:cNvSpPr>
          <p:nvPr>
            <p:ph sz="quarter" idx="16"/>
          </p:nvPr>
        </p:nvSpPr>
        <p:spPr>
          <a:xfrm>
            <a:off x="249629" y="6427113"/>
            <a:ext cx="3314935" cy="340457"/>
          </a:xfrm>
        </p:spPr>
        <p:txBody>
          <a:bodyPr/>
          <a:lstStyle/>
          <a:p>
            <a:endParaRPr lang="en-GB"/>
          </a:p>
          <a:p>
            <a:endParaRPr lang="en-GB"/>
          </a:p>
        </p:txBody>
      </p:sp>
      <p:sp>
        <p:nvSpPr>
          <p:cNvPr id="2" name="TextBox 1">
            <a:extLst>
              <a:ext uri="{FF2B5EF4-FFF2-40B4-BE49-F238E27FC236}">
                <a16:creationId xmlns:a16="http://schemas.microsoft.com/office/drawing/2014/main" id="{DBA99510-5FF3-4395-9157-56B9BD2142BB}"/>
              </a:ext>
            </a:extLst>
          </p:cNvPr>
          <p:cNvSpPr txBox="1"/>
          <p:nvPr/>
        </p:nvSpPr>
        <p:spPr>
          <a:xfrm>
            <a:off x="1467060" y="1143331"/>
            <a:ext cx="3074796" cy="227082"/>
          </a:xfrm>
          <a:prstGeom prst="rect">
            <a:avLst/>
          </a:prstGeom>
          <a:solidFill>
            <a:schemeClr val="bg1"/>
          </a:solidFill>
        </p:spPr>
        <p:txBody>
          <a:bodyPr wrap="square" rtlCol="0">
            <a:spAutoFit/>
          </a:bodyPr>
          <a:lstStyle/>
          <a:p>
            <a:endParaRPr lang="en-GB"/>
          </a:p>
        </p:txBody>
      </p:sp>
      <p:pic>
        <p:nvPicPr>
          <p:cNvPr id="3" name="Picture 2"/>
          <p:cNvPicPr>
            <a:picLocks noChangeAspect="1"/>
          </p:cNvPicPr>
          <p:nvPr/>
        </p:nvPicPr>
        <p:blipFill>
          <a:blip r:embed="rId3"/>
          <a:stretch>
            <a:fillRect/>
          </a:stretch>
        </p:blipFill>
        <p:spPr>
          <a:xfrm>
            <a:off x="364100" y="685228"/>
            <a:ext cx="4975996" cy="2473049"/>
          </a:xfrm>
          <a:prstGeom prst="rect">
            <a:avLst/>
          </a:prstGeom>
        </p:spPr>
      </p:pic>
    </p:spTree>
    <p:extLst>
      <p:ext uri="{BB962C8B-B14F-4D97-AF65-F5344CB8AC3E}">
        <p14:creationId xmlns:p14="http://schemas.microsoft.com/office/powerpoint/2010/main" val="41739508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6"/>
          </p:nvPr>
        </p:nvSpPr>
        <p:spPr>
          <a:xfrm>
            <a:off x="307497" y="166322"/>
            <a:ext cx="2634486" cy="340457"/>
          </a:xfrm>
        </p:spPr>
        <p:txBody>
          <a:bodyPr/>
          <a:lstStyle/>
          <a:p>
            <a:r>
              <a:rPr lang="en-GB" sz="2000"/>
              <a:t>Red flags</a:t>
            </a:r>
          </a:p>
        </p:txBody>
      </p:sp>
      <p:sp>
        <p:nvSpPr>
          <p:cNvPr id="6" name="TextBox 5"/>
          <p:cNvSpPr txBox="1"/>
          <p:nvPr/>
        </p:nvSpPr>
        <p:spPr>
          <a:xfrm>
            <a:off x="6196780" y="527934"/>
            <a:ext cx="5582340" cy="2800767"/>
          </a:xfrm>
          <a:prstGeom prst="rect">
            <a:avLst/>
          </a:prstGeom>
          <a:noFill/>
        </p:spPr>
        <p:txBody>
          <a:bodyPr wrap="square" lIns="91440" tIns="45720" rIns="91440" bIns="45720" rtlCol="0" anchor="t">
            <a:spAutoFit/>
          </a:bodyPr>
          <a:lstStyle/>
          <a:p>
            <a:r>
              <a:rPr lang="en-GB" sz="1100" b="1" dirty="0"/>
              <a:t>Red Flags</a:t>
            </a:r>
            <a:endParaRPr lang="en-GB" sz="1100" b="1" dirty="0">
              <a:cs typeface="Arial"/>
            </a:endParaRPr>
          </a:p>
          <a:p>
            <a:endParaRPr lang="en-GB" sz="1100" b="1" dirty="0">
              <a:cs typeface="Arial"/>
            </a:endParaRPr>
          </a:p>
          <a:p>
            <a:r>
              <a:rPr lang="en-GB" sz="1100" dirty="0"/>
              <a:t>A staffing red flag event is a warning sign that something may be wrong with nursing or midwifery staffing. If a staffing red flag event occurs, the registered nurse or midwife in charge of the service should be notified and necessary action taken to resolve the situation.  </a:t>
            </a:r>
            <a:endParaRPr lang="en-GB" sz="1100" dirty="0">
              <a:cs typeface="Arial"/>
            </a:endParaRPr>
          </a:p>
          <a:p>
            <a:endParaRPr lang="en-GB" sz="1100" dirty="0"/>
          </a:p>
          <a:p>
            <a:r>
              <a:rPr lang="en-GB" sz="1100" b="1" dirty="0"/>
              <a:t>Nursing red flags</a:t>
            </a:r>
            <a:endParaRPr lang="en-GB" sz="1100" b="1" dirty="0">
              <a:cs typeface="Arial" panose="020B0604020202020204"/>
            </a:endParaRPr>
          </a:p>
          <a:p>
            <a:endParaRPr lang="en-GB" sz="1100" dirty="0">
              <a:cs typeface="Arial"/>
            </a:endParaRPr>
          </a:p>
          <a:p>
            <a:r>
              <a:rPr lang="en-GB" sz="1100" dirty="0"/>
              <a:t>Graph 10 illustrates that there has been a increase in the number of red flags reported with 286 reported in August.  The highest number of red flags reported in August was in relation to </a:t>
            </a:r>
            <a:r>
              <a:rPr lang="en-US" sz="1100" dirty="0"/>
              <a:t>an unmet 1:1 </a:t>
            </a:r>
            <a:r>
              <a:rPr lang="en-US" sz="1100" dirty="0" err="1"/>
              <a:t>specialling</a:t>
            </a:r>
            <a:r>
              <a:rPr lang="en-US" sz="1100" dirty="0"/>
              <a:t> requirement (138 compared with 92 in July). A trust wide improvement project focusing on </a:t>
            </a:r>
            <a:r>
              <a:rPr lang="en-US" sz="1100" dirty="0" err="1"/>
              <a:t>specialling</a:t>
            </a:r>
            <a:r>
              <a:rPr lang="en-US" sz="1100" dirty="0"/>
              <a:t> is being developed to review </a:t>
            </a:r>
            <a:r>
              <a:rPr lang="en-US" sz="1100" dirty="0" err="1"/>
              <a:t>specialling</a:t>
            </a:r>
            <a:r>
              <a:rPr lang="en-US" sz="1100" dirty="0"/>
              <a:t> across the </a:t>
            </a:r>
            <a:r>
              <a:rPr lang="en-US" sz="1100" dirty="0" err="1"/>
              <a:t>organisation</a:t>
            </a:r>
            <a:r>
              <a:rPr lang="en-US" sz="1100" dirty="0"/>
              <a:t>.  All red flags have seen an increase </a:t>
            </a:r>
            <a:r>
              <a:rPr lang="en-US" sz="1100" dirty="0" smtClean="0"/>
              <a:t>except </a:t>
            </a:r>
            <a:r>
              <a:rPr lang="en-US" sz="1100" dirty="0"/>
              <a:t>for more than 25% shortfall of RNs (17 in July compared to 12 in August).  In, August  0 red flags were reported for less than 2 RN on shift.</a:t>
            </a:r>
            <a:endParaRPr lang="en-US" sz="1100" dirty="0">
              <a:cs typeface="Arial"/>
            </a:endParaRPr>
          </a:p>
        </p:txBody>
      </p:sp>
      <p:sp>
        <p:nvSpPr>
          <p:cNvPr id="8" name="TextBox 7"/>
          <p:cNvSpPr txBox="1"/>
          <p:nvPr/>
        </p:nvSpPr>
        <p:spPr>
          <a:xfrm>
            <a:off x="6196780" y="3674729"/>
            <a:ext cx="5615527" cy="1446550"/>
          </a:xfrm>
          <a:prstGeom prst="rect">
            <a:avLst/>
          </a:prstGeom>
          <a:noFill/>
        </p:spPr>
        <p:txBody>
          <a:bodyPr wrap="square" rtlCol="0">
            <a:spAutoFit/>
          </a:bodyPr>
          <a:lstStyle/>
          <a:p>
            <a:r>
              <a:rPr lang="en-GB" sz="1100" b="1" dirty="0"/>
              <a:t>Maternity red flags</a:t>
            </a:r>
          </a:p>
          <a:p>
            <a:endParaRPr lang="en-GB" sz="1100" b="1" dirty="0">
              <a:solidFill>
                <a:srgbClr val="FF0000"/>
              </a:solidFill>
            </a:endParaRPr>
          </a:p>
          <a:p>
            <a:r>
              <a:rPr lang="en-GB" sz="1100" dirty="0"/>
              <a:t>The number of maternity red flags reported over the last 6 months has been a decreasing trend with 575 reported in September 22 compared to 203 in August 23.  Graph 11 illustrates the red flags that have been reported. The </a:t>
            </a:r>
            <a:r>
              <a:rPr lang="en-GB" sz="1100" dirty="0" smtClean="0"/>
              <a:t>highest number of</a:t>
            </a:r>
            <a:r>
              <a:rPr lang="en-GB" sz="1100" dirty="0" smtClean="0"/>
              <a:t> </a:t>
            </a:r>
            <a:r>
              <a:rPr lang="en-GB" sz="1100" dirty="0"/>
              <a:t>red </a:t>
            </a:r>
            <a:r>
              <a:rPr lang="en-GB" sz="1100" dirty="0" smtClean="0"/>
              <a:t>flags </a:t>
            </a:r>
            <a:r>
              <a:rPr lang="en-GB" sz="1100" dirty="0"/>
              <a:t>reported is for missed or delayed care 40.4%. 23.2% of red flags reported were due to </a:t>
            </a:r>
            <a:r>
              <a:rPr lang="en-US" sz="1100" dirty="0"/>
              <a:t>a delay of &gt;30mins between presentation and triage.</a:t>
            </a:r>
            <a:r>
              <a:rPr lang="en-US" sz="1100" dirty="0">
                <a:solidFill>
                  <a:srgbClr val="FF0000"/>
                </a:solidFill>
              </a:rPr>
              <a:t> </a:t>
            </a:r>
            <a:r>
              <a:rPr lang="en-US" sz="1100" dirty="0"/>
              <a:t>This is a known area of concern as highlighted in the recent CQC </a:t>
            </a:r>
            <a:r>
              <a:rPr lang="en-US" sz="1100" dirty="0" smtClean="0"/>
              <a:t>report</a:t>
            </a:r>
            <a:r>
              <a:rPr lang="en-US" sz="1100" dirty="0" smtClean="0"/>
              <a:t>.</a:t>
            </a:r>
            <a:endParaRPr lang="en-GB" sz="1100" dirty="0"/>
          </a:p>
        </p:txBody>
      </p:sp>
      <p:pic>
        <p:nvPicPr>
          <p:cNvPr id="2" name="Picture 1"/>
          <p:cNvPicPr>
            <a:picLocks noChangeAspect="1"/>
          </p:cNvPicPr>
          <p:nvPr/>
        </p:nvPicPr>
        <p:blipFill>
          <a:blip r:embed="rId3"/>
          <a:stretch>
            <a:fillRect/>
          </a:stretch>
        </p:blipFill>
        <p:spPr>
          <a:xfrm>
            <a:off x="260075" y="538086"/>
            <a:ext cx="5779840" cy="2609560"/>
          </a:xfrm>
          <a:prstGeom prst="rect">
            <a:avLst/>
          </a:prstGeom>
        </p:spPr>
      </p:pic>
      <p:pic>
        <p:nvPicPr>
          <p:cNvPr id="1025" name="Picture 1">
            <a:extLst>
              <a:ext uri="{FF2B5EF4-FFF2-40B4-BE49-F238E27FC236}">
                <a16:creationId xmlns:a16="http://schemas.microsoft.com/office/drawing/2014/main" id="{D933B22C-7F44-7E19-5893-85C53E8BD9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498" y="3285683"/>
            <a:ext cx="5687724" cy="2643447"/>
          </a:xfrm>
          <a:prstGeom prst="rect">
            <a:avLst/>
          </a:prstGeom>
          <a:noFill/>
          <a:ln>
            <a:solidFill>
              <a:sysClr val="windowText" lastClr="00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4874135"/>
      </p:ext>
    </p:extLst>
  </p:cSld>
  <p:clrMapOvr>
    <a:masterClrMapping/>
  </p:clrMapOvr>
  <p:extLst mod="1">
    <p:ext uri="{6950BFC3-D8DA-4A85-94F7-54DA5524770B}">
      <p188:commentRel xmlns="" xmlns:p188="http://schemas.microsoft.com/office/powerpoint/2018/8/main" r:id="rId5"/>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8A250BC-D45D-427D-AB5F-54AF349CAB94}"/>
              </a:ext>
            </a:extLst>
          </p:cNvPr>
          <p:cNvSpPr>
            <a:spLocks noGrp="1"/>
          </p:cNvSpPr>
          <p:nvPr>
            <p:ph sz="quarter" idx="14"/>
          </p:nvPr>
        </p:nvSpPr>
        <p:spPr/>
        <p:txBody>
          <a:bodyPr/>
          <a:lstStyle/>
          <a:p>
            <a:endParaRPr lang="en-GB"/>
          </a:p>
        </p:txBody>
      </p:sp>
      <p:sp>
        <p:nvSpPr>
          <p:cNvPr id="4" name="Content Placeholder 3">
            <a:extLst>
              <a:ext uri="{FF2B5EF4-FFF2-40B4-BE49-F238E27FC236}">
                <a16:creationId xmlns:a16="http://schemas.microsoft.com/office/drawing/2014/main" id="{C1B0F9E8-1BBB-48E7-8E5C-6651A368A65C}"/>
              </a:ext>
            </a:extLst>
          </p:cNvPr>
          <p:cNvSpPr>
            <a:spLocks noGrp="1"/>
          </p:cNvSpPr>
          <p:nvPr>
            <p:ph sz="quarter" idx="16"/>
          </p:nvPr>
        </p:nvSpPr>
        <p:spPr>
          <a:xfrm>
            <a:off x="307496" y="179653"/>
            <a:ext cx="3318205" cy="514054"/>
          </a:xfrm>
        </p:spPr>
        <p:txBody>
          <a:bodyPr/>
          <a:lstStyle/>
          <a:p>
            <a:r>
              <a:rPr lang="en-GB" sz="1600"/>
              <a:t>Safety and Risk</a:t>
            </a:r>
          </a:p>
        </p:txBody>
      </p:sp>
      <p:sp>
        <p:nvSpPr>
          <p:cNvPr id="7" name="Content Placeholder 6">
            <a:extLst>
              <a:ext uri="{FF2B5EF4-FFF2-40B4-BE49-F238E27FC236}">
                <a16:creationId xmlns:a16="http://schemas.microsoft.com/office/drawing/2014/main" id="{6BF7E112-9709-440D-97EC-C2CC3939E0AA}"/>
              </a:ext>
            </a:extLst>
          </p:cNvPr>
          <p:cNvSpPr>
            <a:spLocks noGrp="1"/>
          </p:cNvSpPr>
          <p:nvPr>
            <p:ph sz="quarter" idx="18"/>
          </p:nvPr>
        </p:nvSpPr>
        <p:spPr>
          <a:xfrm>
            <a:off x="5614114" y="613723"/>
            <a:ext cx="6418384" cy="4639247"/>
          </a:xfrm>
        </p:spPr>
        <p:txBody>
          <a:bodyPr lIns="0" tIns="0" rIns="0" bIns="0" anchor="t"/>
          <a:lstStyle/>
          <a:p>
            <a:r>
              <a:rPr lang="en-GB" sz="1200" b="1" dirty="0"/>
              <a:t>Incidents reported relating to staff shortages</a:t>
            </a:r>
          </a:p>
          <a:p>
            <a:r>
              <a:rPr lang="en-GB" sz="1200" dirty="0"/>
              <a:t>Graph 12 illustrates the trend in Safety Learning Reports (SLRs) completed in relation to nurse staffing. In August there were 108 incidents reported compared to 54 in July. This is first time in 7 </a:t>
            </a:r>
            <a:r>
              <a:rPr lang="en-GB" sz="1200" dirty="0" smtClean="0"/>
              <a:t>months the number of reported incidents has </a:t>
            </a:r>
            <a:r>
              <a:rPr lang="en-GB" sz="1200" dirty="0"/>
              <a:t>been above the mean. </a:t>
            </a:r>
          </a:p>
          <a:p>
            <a:r>
              <a:rPr lang="en-GB" sz="1200" dirty="0"/>
              <a:t>The majority of the incidents related to staffing levels in August were reported by division C (34) with the highest reporting area being  J3 (7).  However, the highest individual reporting area was </a:t>
            </a:r>
            <a:r>
              <a:rPr lang="en-GB" sz="1200" dirty="0" smtClean="0"/>
              <a:t>JFICU (Critical care) </a:t>
            </a:r>
            <a:r>
              <a:rPr lang="en-GB" sz="1200" dirty="0"/>
              <a:t>in division A (9). Safety continues to be monitored through the site safety meetings.  </a:t>
            </a:r>
          </a:p>
          <a:p>
            <a:r>
              <a:rPr lang="en-GB" sz="1200" b="1" dirty="0"/>
              <a:t>Care hours per patient day (CHPPD)</a:t>
            </a:r>
            <a:endParaRPr lang="en-GB" sz="1200" b="1" dirty="0">
              <a:cs typeface="Arial"/>
            </a:endParaRPr>
          </a:p>
          <a:p>
            <a:r>
              <a:rPr lang="en-GB" sz="1200" dirty="0"/>
              <a:t>Care hours per patient day (CHPPD) is the total number of hours worked on the roster (clinical staff including AHPs) divided by the bed state captured at 23.59 each day. NHS Improvement began collecting care hours per patient day formally in May 2016 as part of the Carter Programme. All Trusts are required to report this figure externally.</a:t>
            </a:r>
            <a:r>
              <a:rPr lang="en-GB" sz="1200" dirty="0">
                <a:solidFill>
                  <a:srgbClr val="FF0000"/>
                </a:solidFill>
              </a:rPr>
              <a:t> </a:t>
            </a:r>
            <a:endParaRPr lang="en-GB" sz="1200" dirty="0">
              <a:solidFill>
                <a:srgbClr val="FF0000"/>
              </a:solidFill>
              <a:cs typeface="Arial"/>
            </a:endParaRPr>
          </a:p>
          <a:p>
            <a:r>
              <a:rPr lang="en-GB" sz="1200" dirty="0"/>
              <a:t>CUH CHPPD recorded for August increased to 9.35 from </a:t>
            </a:r>
            <a:r>
              <a:rPr lang="en-GB" sz="1200" dirty="0" smtClean="0"/>
              <a:t>8.62 in July. </a:t>
            </a:r>
            <a:r>
              <a:rPr lang="en-GB" sz="1200" dirty="0"/>
              <a:t>This is comparable to other Shelford hospitals (10.3).</a:t>
            </a:r>
            <a:endParaRPr lang="en-GB" sz="1000" b="1" dirty="0">
              <a:cs typeface="Arial"/>
            </a:endParaRPr>
          </a:p>
          <a:p>
            <a:r>
              <a:rPr lang="en-GB" sz="1200" dirty="0"/>
              <a:t>In maternity, from 1 April 2021, the total number of patients now includes babies in addition to transitional care areas and mothers who are registered as a patient. CHPPD for the delivery unit in August has increased to 16.11 (14.34 in July.) </a:t>
            </a:r>
            <a:endParaRPr lang="en-GB" sz="1200" dirty="0">
              <a:cs typeface="Arial"/>
            </a:endParaRPr>
          </a:p>
        </p:txBody>
      </p:sp>
      <p:sp>
        <p:nvSpPr>
          <p:cNvPr id="10" name="TextBox 9">
            <a:extLst>
              <a:ext uri="{FF2B5EF4-FFF2-40B4-BE49-F238E27FC236}">
                <a16:creationId xmlns:a16="http://schemas.microsoft.com/office/drawing/2014/main" id="{1CBC74A8-BCCF-4DF4-924A-792D606CC927}"/>
              </a:ext>
            </a:extLst>
          </p:cNvPr>
          <p:cNvSpPr txBox="1"/>
          <p:nvPr/>
        </p:nvSpPr>
        <p:spPr>
          <a:xfrm>
            <a:off x="4277145" y="145050"/>
            <a:ext cx="4484784" cy="246221"/>
          </a:xfrm>
          <a:prstGeom prst="rect">
            <a:avLst/>
          </a:prstGeom>
          <a:solidFill>
            <a:schemeClr val="bg1"/>
          </a:solidFill>
        </p:spPr>
        <p:txBody>
          <a:bodyPr wrap="square" rtlCol="0">
            <a:spAutoFit/>
          </a:bodyPr>
          <a:lstStyle/>
          <a:p>
            <a:pPr algn="ctr"/>
            <a:endParaRPr lang="en-GB" sz="1000"/>
          </a:p>
        </p:txBody>
      </p:sp>
      <p:sp>
        <p:nvSpPr>
          <p:cNvPr id="9" name="Content Placeholder 3">
            <a:extLst>
              <a:ext uri="{FF2B5EF4-FFF2-40B4-BE49-F238E27FC236}">
                <a16:creationId xmlns:a16="http://schemas.microsoft.com/office/drawing/2014/main" id="{4E7BD6EA-76D6-453A-8B3A-F4F24163F751}"/>
              </a:ext>
            </a:extLst>
          </p:cNvPr>
          <p:cNvSpPr txBox="1">
            <a:spLocks/>
          </p:cNvSpPr>
          <p:nvPr/>
        </p:nvSpPr>
        <p:spPr>
          <a:xfrm>
            <a:off x="303142" y="3392331"/>
            <a:ext cx="4770019" cy="149267"/>
          </a:xfrm>
          <a:prstGeom prst="rect">
            <a:avLst/>
          </a:prstGeom>
        </p:spPr>
        <p:txBody>
          <a:bodyPr lIns="0" tIns="0" rIns="0" bIns="0"/>
          <a:lstStyle>
            <a:lvl1pPr marL="0" indent="0" algn="l" defTabSz="914400" rtl="0" eaLnBrk="1" latinLnBrk="0" hangingPunct="1">
              <a:lnSpc>
                <a:spcPct val="90000"/>
              </a:lnSpc>
              <a:spcBef>
                <a:spcPts val="1000"/>
              </a:spcBef>
              <a:spcAft>
                <a:spcPts val="600"/>
              </a:spcAft>
              <a:buFont typeface="Arial"/>
              <a:buNone/>
              <a:tabLst/>
              <a:defRPr sz="2400" b="1" i="0" kern="1200">
                <a:solidFill>
                  <a:schemeClr val="tx1"/>
                </a:solidFill>
                <a:latin typeface="Arial" charset="0"/>
                <a:ea typeface="Arial" charset="0"/>
                <a:cs typeface="Arial" charset="0"/>
              </a:defRPr>
            </a:lvl1pPr>
            <a:lvl2pPr marL="1371600" indent="-1362075" algn="l" defTabSz="914400" rtl="0" eaLnBrk="1" latinLnBrk="0" hangingPunct="1">
              <a:lnSpc>
                <a:spcPct val="90000"/>
              </a:lnSpc>
              <a:spcBef>
                <a:spcPts val="500"/>
              </a:spcBef>
              <a:spcAft>
                <a:spcPts val="600"/>
              </a:spcAft>
              <a:buFont typeface="Arial"/>
              <a:buNone/>
              <a:tabLst/>
              <a:defRPr sz="2000" kern="1200">
                <a:solidFill>
                  <a:schemeClr val="tx1"/>
                </a:solidFill>
                <a:latin typeface="+mn-lt"/>
                <a:ea typeface="+mn-ea"/>
                <a:cs typeface="+mn-cs"/>
              </a:defRPr>
            </a:lvl2pPr>
            <a:lvl3pPr marL="1371600" indent="-1362075" algn="l" defTabSz="914400" rtl="0" eaLnBrk="1" latinLnBrk="0" hangingPunct="1">
              <a:lnSpc>
                <a:spcPct val="90000"/>
              </a:lnSpc>
              <a:spcBef>
                <a:spcPts val="500"/>
              </a:spcBef>
              <a:buFont typeface="Arial"/>
              <a:buNone/>
              <a:tabLst/>
              <a:defRPr sz="1200" kern="1200">
                <a:solidFill>
                  <a:schemeClr val="tx1"/>
                </a:solidFill>
                <a:latin typeface="+mn-lt"/>
                <a:ea typeface="+mn-ea"/>
                <a:cs typeface="+mn-cs"/>
              </a:defRPr>
            </a:lvl3pPr>
            <a:lvl4pPr marL="492125" indent="-219075" algn="l" defTabSz="914400" rtl="0" eaLnBrk="1" latinLnBrk="0" hangingPunct="1">
              <a:lnSpc>
                <a:spcPct val="90000"/>
              </a:lnSpc>
              <a:spcBef>
                <a:spcPts val="500"/>
              </a:spcBef>
              <a:buFont typeface="Arial" charset="0"/>
              <a:buChar char="•"/>
              <a:tabLst/>
              <a:defRPr sz="1200" kern="1200">
                <a:solidFill>
                  <a:schemeClr val="tx1"/>
                </a:solidFill>
                <a:latin typeface="+mn-lt"/>
                <a:ea typeface="+mn-ea"/>
                <a:cs typeface="+mn-cs"/>
              </a:defRPr>
            </a:lvl4pPr>
            <a:lvl5pPr marL="711200" indent="0" algn="l" defTabSz="914400" rtl="0" eaLnBrk="1" latinLnBrk="0" hangingPunct="1">
              <a:lnSpc>
                <a:spcPct val="90000"/>
              </a:lnSpc>
              <a:spcBef>
                <a:spcPts val="500"/>
              </a:spcBef>
              <a:buFont typeface="Arial"/>
              <a:buChar char="•"/>
              <a:tabLst>
                <a:tab pos="349250" algn="l"/>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sz="1600" dirty="0"/>
              <a:t>Graph 13: Care Hours Per Patient Day (CHPPD)</a:t>
            </a:r>
          </a:p>
        </p:txBody>
      </p:sp>
      <p:pic>
        <p:nvPicPr>
          <p:cNvPr id="2" name="Picture 1"/>
          <p:cNvPicPr>
            <a:picLocks noChangeAspect="1"/>
          </p:cNvPicPr>
          <p:nvPr/>
        </p:nvPicPr>
        <p:blipFill>
          <a:blip r:embed="rId3"/>
          <a:stretch>
            <a:fillRect/>
          </a:stretch>
        </p:blipFill>
        <p:spPr>
          <a:xfrm>
            <a:off x="159502" y="550401"/>
            <a:ext cx="5034290" cy="2442214"/>
          </a:xfrm>
          <a:prstGeom prst="rect">
            <a:avLst/>
          </a:prstGeom>
        </p:spPr>
      </p:pic>
      <p:pic>
        <p:nvPicPr>
          <p:cNvPr id="13" name="Picture 12"/>
          <p:cNvPicPr>
            <a:picLocks noChangeAspect="1"/>
          </p:cNvPicPr>
          <p:nvPr/>
        </p:nvPicPr>
        <p:blipFill>
          <a:blip r:embed="rId4"/>
          <a:stretch>
            <a:fillRect/>
          </a:stretch>
        </p:blipFill>
        <p:spPr>
          <a:xfrm>
            <a:off x="159502" y="3835527"/>
            <a:ext cx="5034290" cy="2053209"/>
          </a:xfrm>
          <a:prstGeom prst="rect">
            <a:avLst/>
          </a:prstGeom>
        </p:spPr>
      </p:pic>
    </p:spTree>
    <p:extLst>
      <p:ext uri="{BB962C8B-B14F-4D97-AF65-F5344CB8AC3E}">
        <p14:creationId xmlns:p14="http://schemas.microsoft.com/office/powerpoint/2010/main" val="2262183393"/>
      </p:ext>
    </p:extLst>
  </p:cSld>
  <p:clrMapOvr>
    <a:masterClrMapping/>
  </p:clrMapOvr>
</p:sld>
</file>

<file path=ppt/theme/theme1.xml><?xml version="1.0" encoding="utf-8"?>
<a:theme xmlns:a="http://schemas.openxmlformats.org/drawingml/2006/main" name="CUH PPT Basic set of slides">
  <a:themeElements>
    <a:clrScheme name="NHS colours">
      <a:dk1>
        <a:srgbClr val="000000"/>
      </a:dk1>
      <a:lt1>
        <a:srgbClr val="FFFFFF"/>
      </a:lt1>
      <a:dk2>
        <a:srgbClr val="0067A4"/>
      </a:dk2>
      <a:lt2>
        <a:srgbClr val="E6EEEC"/>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H PPT Additional slides">
  <a:themeElements>
    <a:clrScheme name="NHS colours">
      <a:dk1>
        <a:srgbClr val="000000"/>
      </a:dk1>
      <a:lt1>
        <a:srgbClr val="FFFFFF"/>
      </a:lt1>
      <a:dk2>
        <a:srgbClr val="0067A4"/>
      </a:dk2>
      <a:lt2>
        <a:srgbClr val="E6EEEC"/>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045800B745A6C42AEEDD284E86EF1F1" ma:contentTypeVersion="12" ma:contentTypeDescription="Create a new document." ma:contentTypeScope="" ma:versionID="a17107e4d5149c9aac703e1e0ebf75b4">
  <xsd:schema xmlns:xsd="http://www.w3.org/2001/XMLSchema" xmlns:xs="http://www.w3.org/2001/XMLSchema" xmlns:p="http://schemas.microsoft.com/office/2006/metadata/properties" xmlns:ns1="http://schemas.microsoft.com/sharepoint/v3" xmlns:ns3="0dec3adb-d09d-4241-b3ea-64297592f072" xmlns:ns4="791676c0-7620-4d05-9a7f-6b36c8588526" targetNamespace="http://schemas.microsoft.com/office/2006/metadata/properties" ma:root="true" ma:fieldsID="254395bbed18245bb3945b30351be214" ns1:_="" ns3:_="" ns4:_="">
    <xsd:import namespace="http://schemas.microsoft.com/sharepoint/v3"/>
    <xsd:import namespace="0dec3adb-d09d-4241-b3ea-64297592f072"/>
    <xsd:import namespace="791676c0-7620-4d05-9a7f-6b36c8588526"/>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_activity" minOccurs="0"/>
                <xsd:element ref="ns1:_ip_UnifiedCompliancePolicyProperties" minOccurs="0"/>
                <xsd:element ref="ns1:_ip_UnifiedCompliancePolicyUIAction" minOccurs="0"/>
                <xsd:element ref="ns4:MediaServiceDateTaken" minOccurs="0"/>
                <xsd:element ref="ns4:MediaServiceObjectDetectorVersions" minOccurs="0"/>
                <xsd:element ref="ns4:MediaServiceAutoTags"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4" nillable="true" ma:displayName="Unified Compliance Policy Properties" ma:hidden="true" ma:internalName="_ip_UnifiedCompliancePolicyProperties">
      <xsd:simpleType>
        <xsd:restriction base="dms:Note"/>
      </xsd:simpleType>
    </xsd:element>
    <xsd:element name="_ip_UnifiedCompliancePolicyUIAction" ma:index="1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dec3adb-d09d-4241-b3ea-64297592f07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91676c0-7620-4d05-9a7f-6b36c8588526"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_activity" ma:index="13" nillable="true" ma:displayName="_activity" ma:hidden="true" ma:internalName="_activity">
      <xsd:simpleType>
        <xsd:restriction base="dms:Note"/>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AutoTags" ma:index="18" nillable="true" ma:displayName="Tags" ma:internalName="MediaServiceAutoTags"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activity xmlns="791676c0-7620-4d05-9a7f-6b36c8588526"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D6F6239-F862-4679-9C86-430B80B4A0F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dec3adb-d09d-4241-b3ea-64297592f072"/>
    <ds:schemaRef ds:uri="791676c0-7620-4d05-9a7f-6b36c85885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97EA7BF-54F5-4225-9EA9-A545C225684A}">
  <ds:schemaRefs>
    <ds:schemaRef ds:uri="http://purl.org/dc/dcmitype/"/>
    <ds:schemaRef ds:uri="http://purl.org/dc/elements/1.1/"/>
    <ds:schemaRef ds:uri="http://schemas.microsoft.com/office/2006/documentManagement/types"/>
    <ds:schemaRef ds:uri="http://purl.org/dc/terms/"/>
    <ds:schemaRef ds:uri="http://schemas.microsoft.com/office/2006/metadata/properties"/>
    <ds:schemaRef ds:uri="http://www.w3.org/XML/1998/namespace"/>
    <ds:schemaRef ds:uri="http://schemas.microsoft.com/office/infopath/2007/PartnerControls"/>
    <ds:schemaRef ds:uri="791676c0-7620-4d05-9a7f-6b36c8588526"/>
    <ds:schemaRef ds:uri="http://schemas.openxmlformats.org/package/2006/metadata/core-properties"/>
    <ds:schemaRef ds:uri="0dec3adb-d09d-4241-b3ea-64297592f072"/>
    <ds:schemaRef ds:uri="http://schemas.microsoft.com/sharepoint/v3"/>
  </ds:schemaRefs>
</ds:datastoreItem>
</file>

<file path=customXml/itemProps3.xml><?xml version="1.0" encoding="utf-8"?>
<ds:datastoreItem xmlns:ds="http://schemas.openxmlformats.org/officeDocument/2006/customXml" ds:itemID="{94355A6F-CCD6-4F37-9022-B6ABA2EF5B1B}">
  <ds:schemaRefs>
    <ds:schemaRef ds:uri="http://schemas.microsoft.com/sharepoint/v3/contenttype/forms"/>
  </ds:schemaRefs>
</ds:datastoreItem>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otalTime>281</TotalTime>
  <Words>4781</Words>
  <Application>Microsoft Office PowerPoint</Application>
  <PresentationFormat>Widescreen</PresentationFormat>
  <Paragraphs>303</Paragraphs>
  <Slides>15</Slides>
  <Notes>10</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15</vt:i4>
      </vt:variant>
    </vt:vector>
  </HeadingPairs>
  <TitlesOfParts>
    <vt:vector size="19" baseType="lpstr">
      <vt:lpstr>Arial</vt:lpstr>
      <vt:lpstr>Calibri</vt:lpstr>
      <vt:lpstr>CUH PPT Basic set of slides</vt:lpstr>
      <vt:lpstr>CUH PPT Additional slides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Christine Ugolini</dc:creator>
  <cp:lastModifiedBy>SMALL, Amanda (CAMBRIDGE UNIVERSITY HOSPITALS NHS FOUNDATION TRUST)</cp:lastModifiedBy>
  <cp:revision>109</cp:revision>
  <cp:lastPrinted>2021-09-02T11:14:13Z</cp:lastPrinted>
  <dcterms:created xsi:type="dcterms:W3CDTF">2021-01-14T12:16:07Z</dcterms:created>
  <dcterms:modified xsi:type="dcterms:W3CDTF">2023-09-21T15:39:23Z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0x010100F045800B745A6C42AEEDD284E86EF1F1</vt:lpwstr>
  </property>
</Properties>
</file>