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16"/>
  </p:notesMasterIdLst>
  <p:handoutMasterIdLst>
    <p:handoutMasterId r:id="rId17"/>
  </p:handoutMasterIdLst>
  <p:sldIdLst>
    <p:sldId id="257" r:id="rId3"/>
    <p:sldId id="273" r:id="rId4"/>
    <p:sldId id="298" r:id="rId5"/>
    <p:sldId id="299" r:id="rId6"/>
    <p:sldId id="295" r:id="rId7"/>
    <p:sldId id="274" r:id="rId8"/>
    <p:sldId id="305" r:id="rId9"/>
    <p:sldId id="277" r:id="rId10"/>
    <p:sldId id="282" r:id="rId11"/>
    <p:sldId id="278" r:id="rId12"/>
    <p:sldId id="306" r:id="rId13"/>
    <p:sldId id="300" r:id="rId14"/>
    <p:sldId id="301" r:id="rId15"/>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A159A-0E57-46CC-8640-E921CE5CDD4B}">
          <p14:sldIdLst>
            <p14:sldId id="257"/>
            <p14:sldId id="273"/>
            <p14:sldId id="298"/>
            <p14:sldId id="299"/>
            <p14:sldId id="295"/>
            <p14:sldId id="274"/>
            <p14:sldId id="305"/>
            <p14:sldId id="277"/>
            <p14:sldId id="282"/>
            <p14:sldId id="278"/>
            <p14:sldId id="306"/>
            <p14:sldId id="300"/>
            <p14:sldId id="3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48" autoAdjust="0"/>
    <p:restoredTop sz="95126" autoAdjust="0"/>
  </p:normalViewPr>
  <p:slideViewPr>
    <p:cSldViewPr snapToGrid="0" snapToObjects="1">
      <p:cViewPr varScale="1">
        <p:scale>
          <a:sx n="113" d="100"/>
          <a:sy n="113" d="100"/>
        </p:scale>
        <p:origin x="1056" y="96"/>
      </p:cViewPr>
      <p:guideLst/>
    </p:cSldViewPr>
  </p:slideViewPr>
  <p:outlineViewPr>
    <p:cViewPr>
      <p:scale>
        <a:sx n="33" d="100"/>
        <a:sy n="33" d="100"/>
      </p:scale>
      <p:origin x="0" y="0"/>
    </p:cViewPr>
  </p:outlineViewPr>
  <p:notesTextViewPr>
    <p:cViewPr>
      <p:scale>
        <a:sx n="91" d="100"/>
        <a:sy n="91" d="100"/>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Calibri"/>
                <a:ea typeface="Calibri"/>
                <a:cs typeface="Calibri"/>
              </a:defRPr>
            </a:pPr>
            <a:r>
              <a:rPr lang="en-GB" sz="1200"/>
              <a:t>Graph 7 Number of wards reporting &lt; 90% rota fill</a:t>
            </a:r>
          </a:p>
        </c:rich>
      </c:tx>
      <c:layout>
        <c:manualLayout>
          <c:xMode val="edge"/>
          <c:yMode val="edge"/>
          <c:x val="6.7187742731384878E-2"/>
          <c:y val="2.5396825396825397E-2"/>
        </c:manualLayout>
      </c:layout>
      <c:overlay val="0"/>
      <c:spPr>
        <a:noFill/>
        <a:ln w="25400">
          <a:noFill/>
        </a:ln>
      </c:spPr>
    </c:title>
    <c:autoTitleDeleted val="0"/>
    <c:plotArea>
      <c:layout>
        <c:manualLayout>
          <c:layoutTarget val="inner"/>
          <c:xMode val="edge"/>
          <c:yMode val="edge"/>
          <c:x val="4.8847865897254934E-2"/>
          <c:y val="0.17810607007457402"/>
          <c:w val="0.91269003501100143"/>
          <c:h val="0.59850268623392333"/>
        </c:manualLayout>
      </c:layout>
      <c:lineChart>
        <c:grouping val="standard"/>
        <c:varyColors val="0"/>
        <c:ser>
          <c:idx val="0"/>
          <c:order val="0"/>
          <c:tx>
            <c:strRef>
              <c:f>Trends!$A$6</c:f>
              <c:strCache>
                <c:ptCount val="1"/>
                <c:pt idx="0">
                  <c:v>Overall &lt; 90%</c:v>
                </c:pt>
              </c:strCache>
            </c:strRef>
          </c:tx>
          <c:spPr>
            <a:ln>
              <a:solidFill>
                <a:srgbClr val="FF0000"/>
              </a:solidFill>
            </a:ln>
          </c:spPr>
          <c:marker>
            <c:symbol val="none"/>
          </c:marker>
          <c:cat>
            <c:numRef>
              <c:f>Trends!$B$5:$AW$5</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Trends!$B$6:$AW$6</c:f>
              <c:numCache>
                <c:formatCode>General</c:formatCode>
                <c:ptCount val="13"/>
                <c:pt idx="0">
                  <c:v>13</c:v>
                </c:pt>
                <c:pt idx="1">
                  <c:v>7</c:v>
                </c:pt>
                <c:pt idx="2">
                  <c:v>18</c:v>
                </c:pt>
                <c:pt idx="3">
                  <c:v>15</c:v>
                </c:pt>
                <c:pt idx="4">
                  <c:v>9</c:v>
                </c:pt>
                <c:pt idx="5">
                  <c:v>9</c:v>
                </c:pt>
                <c:pt idx="6">
                  <c:v>19</c:v>
                </c:pt>
                <c:pt idx="7">
                  <c:v>7</c:v>
                </c:pt>
                <c:pt idx="8">
                  <c:v>19</c:v>
                </c:pt>
                <c:pt idx="9">
                  <c:v>10</c:v>
                </c:pt>
                <c:pt idx="10">
                  <c:v>9</c:v>
                </c:pt>
                <c:pt idx="11">
                  <c:v>18</c:v>
                </c:pt>
                <c:pt idx="12">
                  <c:v>12</c:v>
                </c:pt>
              </c:numCache>
            </c:numRef>
          </c:val>
          <c:smooth val="0"/>
          <c:extLst>
            <c:ext xmlns:c16="http://schemas.microsoft.com/office/drawing/2014/chart" uri="{C3380CC4-5D6E-409C-BE32-E72D297353CC}">
              <c16:uniqueId val="{00000000-3F39-4522-B488-5655117A5B13}"/>
            </c:ext>
          </c:extLst>
        </c:ser>
        <c:ser>
          <c:idx val="1"/>
          <c:order val="1"/>
          <c:tx>
            <c:strRef>
              <c:f>Trends!$A$7</c:f>
              <c:strCache>
                <c:ptCount val="1"/>
                <c:pt idx="0">
                  <c:v>RN/RM &lt; 90%</c:v>
                </c:pt>
              </c:strCache>
            </c:strRef>
          </c:tx>
          <c:spPr>
            <a:ln>
              <a:solidFill>
                <a:srgbClr val="0070C0"/>
              </a:solidFill>
            </a:ln>
          </c:spPr>
          <c:marker>
            <c:symbol val="none"/>
          </c:marker>
          <c:cat>
            <c:numRef>
              <c:f>Trends!$B$5:$AW$5</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Trends!$B$7:$AW$7</c:f>
              <c:numCache>
                <c:formatCode>General</c:formatCode>
                <c:ptCount val="13"/>
                <c:pt idx="0">
                  <c:v>23</c:v>
                </c:pt>
                <c:pt idx="1">
                  <c:v>6</c:v>
                </c:pt>
                <c:pt idx="2">
                  <c:v>13</c:v>
                </c:pt>
                <c:pt idx="3">
                  <c:v>11</c:v>
                </c:pt>
                <c:pt idx="4">
                  <c:v>9</c:v>
                </c:pt>
                <c:pt idx="5">
                  <c:v>7</c:v>
                </c:pt>
                <c:pt idx="6">
                  <c:v>16</c:v>
                </c:pt>
                <c:pt idx="7">
                  <c:v>3</c:v>
                </c:pt>
                <c:pt idx="8">
                  <c:v>16</c:v>
                </c:pt>
                <c:pt idx="9">
                  <c:v>5</c:v>
                </c:pt>
                <c:pt idx="10">
                  <c:v>3</c:v>
                </c:pt>
                <c:pt idx="11">
                  <c:v>10</c:v>
                </c:pt>
                <c:pt idx="12">
                  <c:v>8</c:v>
                </c:pt>
              </c:numCache>
            </c:numRef>
          </c:val>
          <c:smooth val="0"/>
          <c:extLst>
            <c:ext xmlns:c16="http://schemas.microsoft.com/office/drawing/2014/chart" uri="{C3380CC4-5D6E-409C-BE32-E72D297353CC}">
              <c16:uniqueId val="{00000001-3F39-4522-B488-5655117A5B13}"/>
            </c:ext>
          </c:extLst>
        </c:ser>
        <c:ser>
          <c:idx val="2"/>
          <c:order val="2"/>
          <c:tx>
            <c:strRef>
              <c:f>Trends!$A$8</c:f>
              <c:strCache>
                <c:ptCount val="1"/>
                <c:pt idx="0">
                  <c:v>HCSW &lt; 90%</c:v>
                </c:pt>
              </c:strCache>
            </c:strRef>
          </c:tx>
          <c:marker>
            <c:symbol val="none"/>
          </c:marker>
          <c:cat>
            <c:numRef>
              <c:f>Trends!$B$5:$AW$5</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Trends!$B$8:$AW$8</c:f>
              <c:numCache>
                <c:formatCode>General</c:formatCode>
                <c:ptCount val="13"/>
                <c:pt idx="0">
                  <c:v>16</c:v>
                </c:pt>
                <c:pt idx="1">
                  <c:v>15</c:v>
                </c:pt>
                <c:pt idx="2">
                  <c:v>19</c:v>
                </c:pt>
                <c:pt idx="3">
                  <c:v>21</c:v>
                </c:pt>
                <c:pt idx="4">
                  <c:v>23</c:v>
                </c:pt>
                <c:pt idx="5">
                  <c:v>17</c:v>
                </c:pt>
                <c:pt idx="6">
                  <c:v>22</c:v>
                </c:pt>
                <c:pt idx="7">
                  <c:v>18</c:v>
                </c:pt>
                <c:pt idx="8">
                  <c:v>25</c:v>
                </c:pt>
                <c:pt idx="9">
                  <c:v>18</c:v>
                </c:pt>
                <c:pt idx="10">
                  <c:v>17</c:v>
                </c:pt>
                <c:pt idx="11">
                  <c:v>20</c:v>
                </c:pt>
                <c:pt idx="12">
                  <c:v>19</c:v>
                </c:pt>
              </c:numCache>
            </c:numRef>
          </c:val>
          <c:smooth val="0"/>
          <c:extLst>
            <c:ext xmlns:c16="http://schemas.microsoft.com/office/drawing/2014/chart" uri="{C3380CC4-5D6E-409C-BE32-E72D297353CC}">
              <c16:uniqueId val="{00000002-3F39-4522-B488-5655117A5B13}"/>
            </c:ext>
          </c:extLst>
        </c:ser>
        <c:dLbls>
          <c:showLegendKey val="0"/>
          <c:showVal val="0"/>
          <c:showCatName val="0"/>
          <c:showSerName val="0"/>
          <c:showPercent val="0"/>
          <c:showBubbleSize val="0"/>
        </c:dLbls>
        <c:smooth val="0"/>
        <c:axId val="161890304"/>
        <c:axId val="161891840"/>
      </c:lineChart>
      <c:dateAx>
        <c:axId val="161890304"/>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891840"/>
        <c:crosses val="autoZero"/>
        <c:auto val="1"/>
        <c:lblOffset val="100"/>
        <c:baseTimeUnit val="months"/>
      </c:dateAx>
      <c:valAx>
        <c:axId val="161891840"/>
        <c:scaling>
          <c:orientation val="minMax"/>
        </c:scaling>
        <c:delete val="0"/>
        <c:axPos val="l"/>
        <c:majorGridlines>
          <c:spPr>
            <a:ln w="3175">
              <a:solidFill>
                <a:srgbClr val="808080"/>
              </a:solidFill>
              <a:prstDash val="solid"/>
            </a:ln>
          </c:spPr>
        </c:majorGridlines>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890304"/>
        <c:crosses val="autoZero"/>
        <c:crossBetween val="between"/>
      </c:valAx>
      <c:spPr>
        <a:solidFill>
          <a:srgbClr val="FFFFFF"/>
        </a:solidFill>
        <a:ln w="25400">
          <a:noFill/>
        </a:ln>
      </c:spPr>
    </c:plotArea>
    <c:legend>
      <c:legendPos val="r"/>
      <c:layout>
        <c:manualLayout>
          <c:xMode val="edge"/>
          <c:yMode val="edge"/>
          <c:x val="0.80431946871410742"/>
          <c:y val="4.2342489010861219E-3"/>
          <c:w val="0.18831895137545412"/>
          <c:h val="0.21842361094960114"/>
        </c:manualLayout>
      </c:layout>
      <c:overlay val="0"/>
      <c:spPr>
        <a:solidFill>
          <a:schemeClr val="bg1"/>
        </a:solidFill>
        <a:ln w="3175">
          <a:solidFill>
            <a:sysClr val="windowText" lastClr="000000"/>
          </a:solid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en-GB" sz="1400"/>
              <a:t>Graph 8 Rosie Rota Fill %</a:t>
            </a:r>
          </a:p>
        </c:rich>
      </c:tx>
      <c:layout>
        <c:manualLayout>
          <c:xMode val="edge"/>
          <c:yMode val="edge"/>
          <c:x val="8.1460531315024745E-2"/>
          <c:y val="3.2523312804726139E-2"/>
        </c:manualLayout>
      </c:layout>
      <c:overlay val="0"/>
      <c:spPr>
        <a:noFill/>
        <a:ln w="25400">
          <a:noFill/>
        </a:ln>
      </c:spPr>
    </c:title>
    <c:autoTitleDeleted val="0"/>
    <c:plotArea>
      <c:layout>
        <c:manualLayout>
          <c:layoutTarget val="inner"/>
          <c:xMode val="edge"/>
          <c:yMode val="edge"/>
          <c:x val="0.10200727518719704"/>
          <c:y val="0.1948033845453522"/>
          <c:w val="0.86129801956573615"/>
          <c:h val="0.58511977549435934"/>
        </c:manualLayout>
      </c:layout>
      <c:lineChart>
        <c:grouping val="standard"/>
        <c:varyColors val="0"/>
        <c:ser>
          <c:idx val="0"/>
          <c:order val="0"/>
          <c:tx>
            <c:strRef>
              <c:f>Trends!$A$64</c:f>
              <c:strCache>
                <c:ptCount val="1"/>
                <c:pt idx="0">
                  <c:v>RM</c:v>
                </c:pt>
              </c:strCache>
            </c:strRef>
          </c:tx>
          <c:spPr>
            <a:ln w="25400">
              <a:solidFill>
                <a:srgbClr val="0070C0"/>
              </a:solidFill>
              <a:prstDash val="solid"/>
            </a:ln>
          </c:spPr>
          <c:marker>
            <c:symbol val="none"/>
          </c:marker>
          <c:cat>
            <c:numRef>
              <c:f>Trends!$C$63:$AW$63</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Trends!$C$64:$AW$64</c:f>
              <c:numCache>
                <c:formatCode>General</c:formatCode>
                <c:ptCount val="13"/>
                <c:pt idx="0">
                  <c:v>80</c:v>
                </c:pt>
                <c:pt idx="1">
                  <c:v>88</c:v>
                </c:pt>
                <c:pt idx="2">
                  <c:v>82</c:v>
                </c:pt>
                <c:pt idx="3">
                  <c:v>83</c:v>
                </c:pt>
                <c:pt idx="4">
                  <c:v>86</c:v>
                </c:pt>
                <c:pt idx="5">
                  <c:v>85</c:v>
                </c:pt>
                <c:pt idx="6">
                  <c:v>84</c:v>
                </c:pt>
                <c:pt idx="7">
                  <c:v>93.2</c:v>
                </c:pt>
                <c:pt idx="8">
                  <c:v>93.6</c:v>
                </c:pt>
                <c:pt idx="9">
                  <c:v>94.8</c:v>
                </c:pt>
                <c:pt idx="10">
                  <c:v>96</c:v>
                </c:pt>
                <c:pt idx="11">
                  <c:v>89.1</c:v>
                </c:pt>
                <c:pt idx="12">
                  <c:v>95.6</c:v>
                </c:pt>
              </c:numCache>
            </c:numRef>
          </c:val>
          <c:smooth val="0"/>
          <c:extLst>
            <c:ext xmlns:c16="http://schemas.microsoft.com/office/drawing/2014/chart" uri="{C3380CC4-5D6E-409C-BE32-E72D297353CC}">
              <c16:uniqueId val="{00000000-AB69-46FB-BDA5-2CC037A4306B}"/>
            </c:ext>
          </c:extLst>
        </c:ser>
        <c:ser>
          <c:idx val="1"/>
          <c:order val="1"/>
          <c:tx>
            <c:strRef>
              <c:f>Trends!$A$65</c:f>
              <c:strCache>
                <c:ptCount val="1"/>
                <c:pt idx="0">
                  <c:v>MSW</c:v>
                </c:pt>
              </c:strCache>
            </c:strRef>
          </c:tx>
          <c:spPr>
            <a:ln w="25400">
              <a:solidFill>
                <a:srgbClr val="83C937"/>
              </a:solidFill>
              <a:prstDash val="solid"/>
            </a:ln>
          </c:spPr>
          <c:marker>
            <c:symbol val="none"/>
          </c:marker>
          <c:cat>
            <c:numRef>
              <c:f>Trends!$C$63:$AW$63</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Trends!$C$65:$AW$65</c:f>
              <c:numCache>
                <c:formatCode>General</c:formatCode>
                <c:ptCount val="13"/>
                <c:pt idx="0">
                  <c:v>87</c:v>
                </c:pt>
                <c:pt idx="1">
                  <c:v>94</c:v>
                </c:pt>
                <c:pt idx="2">
                  <c:v>82</c:v>
                </c:pt>
                <c:pt idx="3">
                  <c:v>89</c:v>
                </c:pt>
                <c:pt idx="4">
                  <c:v>85</c:v>
                </c:pt>
                <c:pt idx="5">
                  <c:v>89</c:v>
                </c:pt>
                <c:pt idx="6">
                  <c:v>87</c:v>
                </c:pt>
                <c:pt idx="7">
                  <c:v>87.6</c:v>
                </c:pt>
                <c:pt idx="8">
                  <c:v>77.7</c:v>
                </c:pt>
                <c:pt idx="9">
                  <c:v>78.900000000000006</c:v>
                </c:pt>
                <c:pt idx="10">
                  <c:v>87</c:v>
                </c:pt>
                <c:pt idx="11">
                  <c:v>86.6</c:v>
                </c:pt>
                <c:pt idx="12">
                  <c:v>89.8</c:v>
                </c:pt>
              </c:numCache>
            </c:numRef>
          </c:val>
          <c:smooth val="0"/>
          <c:extLst>
            <c:ext xmlns:c16="http://schemas.microsoft.com/office/drawing/2014/chart" uri="{C3380CC4-5D6E-409C-BE32-E72D297353CC}">
              <c16:uniqueId val="{00000001-AB69-46FB-BDA5-2CC037A4306B}"/>
            </c:ext>
          </c:extLst>
        </c:ser>
        <c:ser>
          <c:idx val="2"/>
          <c:order val="2"/>
          <c:tx>
            <c:strRef>
              <c:f>Trends!$A$66</c:f>
              <c:strCache>
                <c:ptCount val="1"/>
                <c:pt idx="0">
                  <c:v>Overall </c:v>
                </c:pt>
              </c:strCache>
            </c:strRef>
          </c:tx>
          <c:spPr>
            <a:ln>
              <a:solidFill>
                <a:srgbClr val="FF0000"/>
              </a:solidFill>
            </a:ln>
          </c:spPr>
          <c:marker>
            <c:symbol val="none"/>
          </c:marker>
          <c:cat>
            <c:numRef>
              <c:f>Trends!$C$63:$AW$63</c:f>
              <c:numCache>
                <c:formatCode>mmm\-yy</c:formatCode>
                <c:ptCount val="13"/>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numCache>
            </c:numRef>
          </c:cat>
          <c:val>
            <c:numRef>
              <c:f>Trends!$C$66:$AW$66</c:f>
              <c:numCache>
                <c:formatCode>General</c:formatCode>
                <c:ptCount val="13"/>
                <c:pt idx="0">
                  <c:v>82</c:v>
                </c:pt>
                <c:pt idx="1">
                  <c:v>90</c:v>
                </c:pt>
                <c:pt idx="2">
                  <c:v>82</c:v>
                </c:pt>
                <c:pt idx="3">
                  <c:v>85</c:v>
                </c:pt>
                <c:pt idx="4">
                  <c:v>86</c:v>
                </c:pt>
                <c:pt idx="5">
                  <c:v>87</c:v>
                </c:pt>
                <c:pt idx="6">
                  <c:v>85</c:v>
                </c:pt>
                <c:pt idx="7">
                  <c:v>91.4</c:v>
                </c:pt>
                <c:pt idx="8">
                  <c:v>88.4</c:v>
                </c:pt>
                <c:pt idx="9">
                  <c:v>89.5</c:v>
                </c:pt>
                <c:pt idx="10">
                  <c:v>93</c:v>
                </c:pt>
                <c:pt idx="11">
                  <c:v>88.3</c:v>
                </c:pt>
                <c:pt idx="12">
                  <c:v>93.7</c:v>
                </c:pt>
              </c:numCache>
            </c:numRef>
          </c:val>
          <c:smooth val="0"/>
          <c:extLst>
            <c:ext xmlns:c16="http://schemas.microsoft.com/office/drawing/2014/chart" uri="{C3380CC4-5D6E-409C-BE32-E72D297353CC}">
              <c16:uniqueId val="{00000002-AB69-46FB-BDA5-2CC037A4306B}"/>
            </c:ext>
          </c:extLst>
        </c:ser>
        <c:dLbls>
          <c:showLegendKey val="0"/>
          <c:showVal val="0"/>
          <c:showCatName val="0"/>
          <c:showSerName val="0"/>
          <c:showPercent val="0"/>
          <c:showBubbleSize val="0"/>
        </c:dLbls>
        <c:smooth val="0"/>
        <c:axId val="161931648"/>
        <c:axId val="161933184"/>
      </c:lineChart>
      <c:dateAx>
        <c:axId val="161931648"/>
        <c:scaling>
          <c:orientation val="minMax"/>
        </c:scaling>
        <c:delete val="0"/>
        <c:axPos val="b"/>
        <c:numFmt formatCode="mmm\-yy" sourceLinked="0"/>
        <c:majorTickMark val="none"/>
        <c:minorTickMark val="none"/>
        <c:tickLblPos val="nextTo"/>
        <c:spPr>
          <a:ln w="3175">
            <a:solidFill>
              <a:srgbClr val="808080"/>
            </a:solidFill>
            <a:prstDash val="solid"/>
          </a:ln>
        </c:spPr>
        <c:txPr>
          <a:bodyPr rot="5400000" vert="horz"/>
          <a:lstStyle/>
          <a:p>
            <a:pPr>
              <a:defRPr sz="900" b="0" i="0" u="none" strike="noStrike" baseline="0">
                <a:solidFill>
                  <a:srgbClr val="000000"/>
                </a:solidFill>
                <a:latin typeface="Calibri"/>
                <a:ea typeface="Calibri"/>
                <a:cs typeface="Calibri"/>
              </a:defRPr>
            </a:pPr>
            <a:endParaRPr lang="en-US"/>
          </a:p>
        </c:txPr>
        <c:crossAx val="161933184"/>
        <c:crosses val="autoZero"/>
        <c:auto val="1"/>
        <c:lblOffset val="100"/>
        <c:baseTimeUnit val="months"/>
      </c:dateAx>
      <c:valAx>
        <c:axId val="161933184"/>
        <c:scaling>
          <c:orientation val="minMax"/>
          <c:min val="70"/>
        </c:scaling>
        <c:delete val="0"/>
        <c:axPos val="l"/>
        <c:majorGridlines>
          <c:spPr>
            <a:ln w="3175">
              <a:solidFill>
                <a:srgbClr val="808080"/>
              </a:solidFill>
              <a:prstDash val="solid"/>
            </a:ln>
          </c:spPr>
        </c:majorGridlines>
        <c:title>
          <c:tx>
            <c:rich>
              <a:bodyPr rot="0" vert="horz"/>
              <a:lstStyle/>
              <a:p>
                <a:pPr algn="ctr">
                  <a:defRPr sz="1000" b="1" i="0" u="none" strike="noStrike" baseline="0">
                    <a:solidFill>
                      <a:srgbClr val="000000"/>
                    </a:solidFill>
                    <a:latin typeface="Calibri"/>
                    <a:ea typeface="Calibri"/>
                    <a:cs typeface="Calibri"/>
                  </a:defRPr>
                </a:pPr>
                <a:r>
                  <a:rPr lang="en-GB"/>
                  <a:t>%</a:t>
                </a:r>
              </a:p>
            </c:rich>
          </c:tx>
          <c:layout/>
          <c:overlay val="0"/>
          <c:spPr>
            <a:noFill/>
            <a:ln w="25400">
              <a:noFill/>
            </a:ln>
          </c:spPr>
        </c:title>
        <c:numFmt formatCode="0" sourceLinked="0"/>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31648"/>
        <c:crosses val="autoZero"/>
        <c:crossBetween val="between"/>
      </c:valAx>
      <c:spPr>
        <a:solidFill>
          <a:srgbClr val="FFFFFF"/>
        </a:solidFill>
        <a:ln w="25400">
          <a:noFill/>
        </a:ln>
      </c:spPr>
    </c:plotArea>
    <c:legend>
      <c:legendPos val="r"/>
      <c:layout>
        <c:manualLayout>
          <c:xMode val="edge"/>
          <c:yMode val="edge"/>
          <c:x val="0.81033727180231774"/>
          <c:y val="2.219482948018079E-3"/>
          <c:w val="0.18720302828975299"/>
          <c:h val="0.21475216584565268"/>
        </c:manualLayout>
      </c:layout>
      <c:overlay val="0"/>
      <c:spPr>
        <a:solidFill>
          <a:schemeClr val="bg1"/>
        </a:solidFill>
        <a:ln w="3175">
          <a:solidFill>
            <a:sysClr val="windowText" lastClr="000000"/>
          </a:solidFill>
        </a:ln>
      </c:spPr>
      <c:txPr>
        <a:bodyPr/>
        <a:lstStyle/>
        <a:p>
          <a:pPr>
            <a:defRPr sz="75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baseline="0">
                <a:effectLst/>
              </a:rPr>
              <a:t>Graph 10 All red flags reported by month (count)</a:t>
            </a:r>
            <a:endParaRPr lang="en-GB" sz="1400" b="1">
              <a:effectLst/>
            </a:endParaRPr>
          </a:p>
        </c:rich>
      </c:tx>
      <c:layout>
        <c:manualLayout>
          <c:xMode val="edge"/>
          <c:yMode val="edge"/>
          <c:x val="5.1251062873260013E-2"/>
          <c:y val="2.2757401509291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889728549032041E-2"/>
          <c:y val="9.8448574494989741E-2"/>
          <c:w val="0.64886547687301521"/>
          <c:h val="0.76743892590349272"/>
        </c:manualLayout>
      </c:layout>
      <c:lineChart>
        <c:grouping val="standard"/>
        <c:varyColors val="0"/>
        <c:ser>
          <c:idx val="0"/>
          <c:order val="0"/>
          <c:tx>
            <c:strRef>
              <c:f>'Reporting Trends'!$A$20</c:f>
              <c:strCache>
                <c:ptCount val="1"/>
                <c:pt idx="0">
                  <c:v>Delay in providing pain relief	</c:v>
                </c:pt>
              </c:strCache>
            </c:strRef>
          </c:tx>
          <c:spPr>
            <a:ln w="28575" cap="rnd">
              <a:solidFill>
                <a:schemeClr val="accent1"/>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Trends'!$B$20:$Q$20</c:f>
              <c:numCache>
                <c:formatCode>0</c:formatCode>
                <c:ptCount val="12"/>
                <c:pt idx="0">
                  <c:v>14</c:v>
                </c:pt>
                <c:pt idx="1">
                  <c:v>4</c:v>
                </c:pt>
                <c:pt idx="2">
                  <c:v>7</c:v>
                </c:pt>
                <c:pt idx="3">
                  <c:v>8</c:v>
                </c:pt>
                <c:pt idx="4">
                  <c:v>2</c:v>
                </c:pt>
                <c:pt idx="5">
                  <c:v>7</c:v>
                </c:pt>
                <c:pt idx="6">
                  <c:v>7</c:v>
                </c:pt>
                <c:pt idx="7">
                  <c:v>30</c:v>
                </c:pt>
                <c:pt idx="8">
                  <c:v>15</c:v>
                </c:pt>
                <c:pt idx="9">
                  <c:v>6</c:v>
                </c:pt>
                <c:pt idx="10">
                  <c:v>17</c:v>
                </c:pt>
                <c:pt idx="11">
                  <c:v>5</c:v>
                </c:pt>
              </c:numCache>
            </c:numRef>
          </c:val>
          <c:smooth val="0"/>
          <c:extLst>
            <c:ext xmlns:c16="http://schemas.microsoft.com/office/drawing/2014/chart" uri="{C3380CC4-5D6E-409C-BE32-E72D297353CC}">
              <c16:uniqueId val="{00000000-DE8D-4FD1-B1B6-A3B13D900512}"/>
            </c:ext>
          </c:extLst>
        </c:ser>
        <c:ser>
          <c:idx val="1"/>
          <c:order val="1"/>
          <c:tx>
            <c:strRef>
              <c:f>'Reporting Trends'!$A$21</c:f>
              <c:strCache>
                <c:ptCount val="1"/>
                <c:pt idx="0">
                  <c:v>Less than 2 RNs on shift</c:v>
                </c:pt>
              </c:strCache>
            </c:strRef>
          </c:tx>
          <c:spPr>
            <a:ln w="28575" cap="rnd">
              <a:solidFill>
                <a:schemeClr val="accent2"/>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Trends'!$B$21:$Q$21</c:f>
              <c:numCache>
                <c:formatCode>0</c:formatCode>
                <c:ptCount val="12"/>
                <c:pt idx="0">
                  <c:v>2</c:v>
                </c:pt>
                <c:pt idx="1">
                  <c:v>0</c:v>
                </c:pt>
                <c:pt idx="2">
                  <c:v>2</c:v>
                </c:pt>
                <c:pt idx="3">
                  <c:v>1</c:v>
                </c:pt>
                <c:pt idx="4">
                  <c:v>4</c:v>
                </c:pt>
                <c:pt idx="5">
                  <c:v>7</c:v>
                </c:pt>
                <c:pt idx="6">
                  <c:v>6</c:v>
                </c:pt>
                <c:pt idx="7">
                  <c:v>12</c:v>
                </c:pt>
                <c:pt idx="8">
                  <c:v>19</c:v>
                </c:pt>
                <c:pt idx="9">
                  <c:v>0</c:v>
                </c:pt>
                <c:pt idx="10">
                  <c:v>7</c:v>
                </c:pt>
                <c:pt idx="11">
                  <c:v>0</c:v>
                </c:pt>
              </c:numCache>
            </c:numRef>
          </c:val>
          <c:smooth val="0"/>
          <c:extLst>
            <c:ext xmlns:c16="http://schemas.microsoft.com/office/drawing/2014/chart" uri="{C3380CC4-5D6E-409C-BE32-E72D297353CC}">
              <c16:uniqueId val="{00000001-DE8D-4FD1-B1B6-A3B13D900512}"/>
            </c:ext>
          </c:extLst>
        </c:ser>
        <c:ser>
          <c:idx val="2"/>
          <c:order val="2"/>
          <c:tx>
            <c:strRef>
              <c:f>'Reporting Trends'!$A$22</c:f>
              <c:strCache>
                <c:ptCount val="1"/>
                <c:pt idx="0">
                  <c:v>More than 25% shortfall in Registered staffing</c:v>
                </c:pt>
              </c:strCache>
            </c:strRef>
          </c:tx>
          <c:spPr>
            <a:ln w="28575" cap="rnd">
              <a:solidFill>
                <a:schemeClr val="accent3"/>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Trends'!$B$22:$Q$22</c:f>
              <c:numCache>
                <c:formatCode>General</c:formatCode>
                <c:ptCount val="12"/>
                <c:pt idx="9" formatCode="0">
                  <c:v>3</c:v>
                </c:pt>
                <c:pt idx="10" formatCode="0">
                  <c:v>10</c:v>
                </c:pt>
                <c:pt idx="11" formatCode="0">
                  <c:v>8</c:v>
                </c:pt>
              </c:numCache>
            </c:numRef>
          </c:val>
          <c:smooth val="0"/>
          <c:extLst>
            <c:ext xmlns:c16="http://schemas.microsoft.com/office/drawing/2014/chart" uri="{C3380CC4-5D6E-409C-BE32-E72D297353CC}">
              <c16:uniqueId val="{00000002-DE8D-4FD1-B1B6-A3B13D900512}"/>
            </c:ext>
          </c:extLst>
        </c:ser>
        <c:ser>
          <c:idx val="3"/>
          <c:order val="3"/>
          <c:tx>
            <c:strRef>
              <c:f>'Reporting Trends'!$A$23</c:f>
              <c:strCache>
                <c:ptCount val="1"/>
                <c:pt idx="0">
                  <c:v>Omission of planned mobilisation / washes / obs</c:v>
                </c:pt>
              </c:strCache>
            </c:strRef>
          </c:tx>
          <c:spPr>
            <a:ln w="28575" cap="rnd">
              <a:solidFill>
                <a:schemeClr val="accent4"/>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Trends'!$B$23:$Q$23</c:f>
              <c:numCache>
                <c:formatCode>0</c:formatCode>
                <c:ptCount val="12"/>
                <c:pt idx="0">
                  <c:v>16</c:v>
                </c:pt>
                <c:pt idx="1">
                  <c:v>21</c:v>
                </c:pt>
                <c:pt idx="2">
                  <c:v>18</c:v>
                </c:pt>
                <c:pt idx="3">
                  <c:v>22</c:v>
                </c:pt>
                <c:pt idx="4">
                  <c:v>5</c:v>
                </c:pt>
                <c:pt idx="5">
                  <c:v>23</c:v>
                </c:pt>
                <c:pt idx="6">
                  <c:v>30</c:v>
                </c:pt>
                <c:pt idx="7">
                  <c:v>63</c:v>
                </c:pt>
                <c:pt idx="8">
                  <c:v>33</c:v>
                </c:pt>
                <c:pt idx="9">
                  <c:v>17</c:v>
                </c:pt>
                <c:pt idx="10">
                  <c:v>19</c:v>
                </c:pt>
                <c:pt idx="11">
                  <c:v>11</c:v>
                </c:pt>
              </c:numCache>
            </c:numRef>
          </c:val>
          <c:smooth val="0"/>
          <c:extLst>
            <c:ext xmlns:c16="http://schemas.microsoft.com/office/drawing/2014/chart" uri="{C3380CC4-5D6E-409C-BE32-E72D297353CC}">
              <c16:uniqueId val="{00000003-DE8D-4FD1-B1B6-A3B13D900512}"/>
            </c:ext>
          </c:extLst>
        </c:ser>
        <c:ser>
          <c:idx val="4"/>
          <c:order val="4"/>
          <c:tx>
            <c:strRef>
              <c:f>'Reporting Trends'!$A$24</c:f>
              <c:strCache>
                <c:ptCount val="1"/>
                <c:pt idx="0">
                  <c:v>Unplanned omission in providing medications</c:v>
                </c:pt>
              </c:strCache>
            </c:strRef>
          </c:tx>
          <c:spPr>
            <a:ln w="28575" cap="rnd">
              <a:solidFill>
                <a:schemeClr val="accent5"/>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Trends'!$B$24:$Q$24</c:f>
              <c:numCache>
                <c:formatCode>0</c:formatCode>
                <c:ptCount val="12"/>
                <c:pt idx="0">
                  <c:v>4</c:v>
                </c:pt>
                <c:pt idx="1">
                  <c:v>2</c:v>
                </c:pt>
                <c:pt idx="2">
                  <c:v>3</c:v>
                </c:pt>
                <c:pt idx="3">
                  <c:v>6</c:v>
                </c:pt>
                <c:pt idx="4">
                  <c:v>20</c:v>
                </c:pt>
                <c:pt idx="5">
                  <c:v>7</c:v>
                </c:pt>
                <c:pt idx="6">
                  <c:v>2</c:v>
                </c:pt>
                <c:pt idx="7">
                  <c:v>15</c:v>
                </c:pt>
                <c:pt idx="8">
                  <c:v>14</c:v>
                </c:pt>
                <c:pt idx="9">
                  <c:v>4</c:v>
                </c:pt>
                <c:pt idx="10">
                  <c:v>2</c:v>
                </c:pt>
                <c:pt idx="11">
                  <c:v>0</c:v>
                </c:pt>
              </c:numCache>
            </c:numRef>
          </c:val>
          <c:smooth val="0"/>
          <c:extLst>
            <c:ext xmlns:c16="http://schemas.microsoft.com/office/drawing/2014/chart" uri="{C3380CC4-5D6E-409C-BE32-E72D297353CC}">
              <c16:uniqueId val="{00000004-DE8D-4FD1-B1B6-A3B13D900512}"/>
            </c:ext>
          </c:extLst>
        </c:ser>
        <c:ser>
          <c:idx val="5"/>
          <c:order val="5"/>
          <c:tx>
            <c:strRef>
              <c:f>'Reporting Trends'!$A$25</c:f>
              <c:strCache>
                <c:ptCount val="1"/>
                <c:pt idx="0">
                  <c:v>Unable to facilitate end shift at scheduled tm</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Trends'!$B$25:$Q$25</c:f>
              <c:numCache>
                <c:formatCode>0</c:formatCode>
                <c:ptCount val="12"/>
                <c:pt idx="0">
                  <c:v>7</c:v>
                </c:pt>
                <c:pt idx="1">
                  <c:v>12</c:v>
                </c:pt>
                <c:pt idx="2">
                  <c:v>20</c:v>
                </c:pt>
                <c:pt idx="3">
                  <c:v>15</c:v>
                </c:pt>
                <c:pt idx="4">
                  <c:v>1</c:v>
                </c:pt>
                <c:pt idx="5">
                  <c:v>16</c:v>
                </c:pt>
                <c:pt idx="6">
                  <c:v>5</c:v>
                </c:pt>
                <c:pt idx="7">
                  <c:v>16</c:v>
                </c:pt>
                <c:pt idx="8">
                  <c:v>12</c:v>
                </c:pt>
                <c:pt idx="9">
                  <c:v>10</c:v>
                </c:pt>
                <c:pt idx="10">
                  <c:v>15</c:v>
                </c:pt>
                <c:pt idx="11">
                  <c:v>9</c:v>
                </c:pt>
              </c:numCache>
            </c:numRef>
          </c:val>
          <c:smooth val="0"/>
          <c:extLst>
            <c:ext xmlns:c16="http://schemas.microsoft.com/office/drawing/2014/chart" uri="{C3380CC4-5D6E-409C-BE32-E72D297353CC}">
              <c16:uniqueId val="{00000005-DE8D-4FD1-B1B6-A3B13D900512}"/>
            </c:ext>
          </c:extLst>
        </c:ser>
        <c:ser>
          <c:idx val="6"/>
          <c:order val="6"/>
          <c:tx>
            <c:strRef>
              <c:f>'Reporting Trends'!$A$26</c:f>
              <c:strCache>
                <c:ptCount val="1"/>
                <c:pt idx="0">
                  <c:v>Unable to facilitate staff break</c:v>
                </c:pt>
              </c:strCache>
            </c:strRef>
          </c:tx>
          <c:spPr>
            <a:ln w="28575" cap="rnd">
              <a:solidFill>
                <a:schemeClr val="accent1">
                  <a:lumMod val="60000"/>
                </a:schemeClr>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Trends'!$B$26:$Q$26</c:f>
              <c:numCache>
                <c:formatCode>0</c:formatCode>
                <c:ptCount val="12"/>
                <c:pt idx="0">
                  <c:v>14</c:v>
                </c:pt>
                <c:pt idx="1">
                  <c:v>17</c:v>
                </c:pt>
                <c:pt idx="2">
                  <c:v>22</c:v>
                </c:pt>
                <c:pt idx="3">
                  <c:v>25</c:v>
                </c:pt>
                <c:pt idx="4">
                  <c:v>6</c:v>
                </c:pt>
                <c:pt idx="5">
                  <c:v>19</c:v>
                </c:pt>
                <c:pt idx="6">
                  <c:v>15</c:v>
                </c:pt>
                <c:pt idx="7">
                  <c:v>29</c:v>
                </c:pt>
                <c:pt idx="8">
                  <c:v>23</c:v>
                </c:pt>
                <c:pt idx="9">
                  <c:v>14</c:v>
                </c:pt>
                <c:pt idx="10">
                  <c:v>22</c:v>
                </c:pt>
                <c:pt idx="11">
                  <c:v>10</c:v>
                </c:pt>
              </c:numCache>
            </c:numRef>
          </c:val>
          <c:smooth val="0"/>
          <c:extLst>
            <c:ext xmlns:c16="http://schemas.microsoft.com/office/drawing/2014/chart" uri="{C3380CC4-5D6E-409C-BE32-E72D297353CC}">
              <c16:uniqueId val="{00000006-DE8D-4FD1-B1B6-A3B13D900512}"/>
            </c:ext>
          </c:extLst>
        </c:ser>
        <c:ser>
          <c:idx val="7"/>
          <c:order val="7"/>
          <c:tx>
            <c:strRef>
              <c:f>'Reporting Trends'!$A$27</c:f>
              <c:strCache>
                <c:ptCount val="1"/>
                <c:pt idx="0">
                  <c:v>Unmet 1:1 specialling requirement</c:v>
                </c:pt>
              </c:strCache>
            </c:strRef>
          </c:tx>
          <c:spPr>
            <a:ln w="28575" cap="rnd">
              <a:solidFill>
                <a:srgbClr val="00B0F0"/>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Trends'!$B$27:$Q$27</c:f>
              <c:numCache>
                <c:formatCode>0</c:formatCode>
                <c:ptCount val="12"/>
                <c:pt idx="0">
                  <c:v>66</c:v>
                </c:pt>
                <c:pt idx="1">
                  <c:v>120</c:v>
                </c:pt>
                <c:pt idx="2">
                  <c:v>123</c:v>
                </c:pt>
                <c:pt idx="3">
                  <c:v>126</c:v>
                </c:pt>
                <c:pt idx="4">
                  <c:v>52</c:v>
                </c:pt>
                <c:pt idx="5">
                  <c:v>175</c:v>
                </c:pt>
                <c:pt idx="6">
                  <c:v>194</c:v>
                </c:pt>
                <c:pt idx="7">
                  <c:v>186</c:v>
                </c:pt>
                <c:pt idx="8">
                  <c:v>103</c:v>
                </c:pt>
                <c:pt idx="9">
                  <c:v>108</c:v>
                </c:pt>
                <c:pt idx="10">
                  <c:v>171</c:v>
                </c:pt>
                <c:pt idx="11">
                  <c:v>136</c:v>
                </c:pt>
              </c:numCache>
            </c:numRef>
          </c:val>
          <c:smooth val="0"/>
          <c:extLst>
            <c:ext xmlns:c16="http://schemas.microsoft.com/office/drawing/2014/chart" uri="{C3380CC4-5D6E-409C-BE32-E72D297353CC}">
              <c16:uniqueId val="{00000007-DE8D-4FD1-B1B6-A3B13D900512}"/>
            </c:ext>
          </c:extLst>
        </c:ser>
        <c:ser>
          <c:idx val="8"/>
          <c:order val="8"/>
          <c:tx>
            <c:strRef>
              <c:f>'Reporting Trends'!$A$28</c:f>
              <c:strCache>
                <c:ptCount val="1"/>
                <c:pt idx="0">
                  <c:v>Unmet required nursing skills</c:v>
                </c:pt>
              </c:strCache>
            </c:strRef>
          </c:tx>
          <c:spPr>
            <a:ln w="28575" cap="rnd">
              <a:solidFill>
                <a:srgbClr val="9999FF"/>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Trends'!$B$28:$Q$28</c:f>
              <c:numCache>
                <c:formatCode>0</c:formatCode>
                <c:ptCount val="12"/>
                <c:pt idx="0">
                  <c:v>39</c:v>
                </c:pt>
                <c:pt idx="1">
                  <c:v>50</c:v>
                </c:pt>
                <c:pt idx="2">
                  <c:v>69</c:v>
                </c:pt>
                <c:pt idx="3">
                  <c:v>66</c:v>
                </c:pt>
                <c:pt idx="4">
                  <c:v>47</c:v>
                </c:pt>
                <c:pt idx="5">
                  <c:v>76</c:v>
                </c:pt>
                <c:pt idx="6">
                  <c:v>48</c:v>
                </c:pt>
                <c:pt idx="7">
                  <c:v>74</c:v>
                </c:pt>
                <c:pt idx="8">
                  <c:v>48</c:v>
                </c:pt>
                <c:pt idx="9">
                  <c:v>51</c:v>
                </c:pt>
                <c:pt idx="10">
                  <c:v>70</c:v>
                </c:pt>
                <c:pt idx="11">
                  <c:v>35</c:v>
                </c:pt>
              </c:numCache>
            </c:numRef>
          </c:val>
          <c:smooth val="0"/>
          <c:extLst>
            <c:ext xmlns:c16="http://schemas.microsoft.com/office/drawing/2014/chart" uri="{C3380CC4-5D6E-409C-BE32-E72D297353CC}">
              <c16:uniqueId val="{00000008-DE8D-4FD1-B1B6-A3B13D900512}"/>
            </c:ext>
          </c:extLst>
        </c:ser>
        <c:dLbls>
          <c:showLegendKey val="0"/>
          <c:showVal val="0"/>
          <c:showCatName val="0"/>
          <c:showSerName val="0"/>
          <c:showPercent val="0"/>
          <c:showBubbleSize val="0"/>
        </c:dLbls>
        <c:marker val="1"/>
        <c:smooth val="0"/>
        <c:axId val="2050982640"/>
        <c:axId val="2050993872"/>
      </c:lineChart>
      <c:lineChart>
        <c:grouping val="standard"/>
        <c:varyColors val="0"/>
        <c:ser>
          <c:idx val="9"/>
          <c:order val="9"/>
          <c:tx>
            <c:strRef>
              <c:f>'Reporting Trends'!$A$29</c:f>
              <c:strCache>
                <c:ptCount val="1"/>
                <c:pt idx="0">
                  <c:v>Total (right axis)</c:v>
                </c:pt>
              </c:strCache>
            </c:strRef>
          </c:tx>
          <c:spPr>
            <a:ln w="28575" cap="rnd">
              <a:solidFill>
                <a:srgbClr val="FF0000"/>
              </a:solidFill>
              <a:round/>
            </a:ln>
            <a:effectLst/>
          </c:spPr>
          <c:marker>
            <c:symbol val="none"/>
          </c:marker>
          <c:cat>
            <c:numRef>
              <c:f>'Reporting Trends'!$B$19:$Q$19</c:f>
              <c:numCache>
                <c:formatCode>mmm\-yy</c:formatCode>
                <c:ptCount val="12"/>
                <c:pt idx="0">
                  <c:v>44682</c:v>
                </c:pt>
                <c:pt idx="1">
                  <c:v>44713</c:v>
                </c:pt>
                <c:pt idx="2">
                  <c:v>44743</c:v>
                </c:pt>
                <c:pt idx="3">
                  <c:v>44774</c:v>
                </c:pt>
                <c:pt idx="4">
                  <c:v>44805</c:v>
                </c:pt>
                <c:pt idx="5">
                  <c:v>44835</c:v>
                </c:pt>
                <c:pt idx="6">
                  <c:v>44866</c:v>
                </c:pt>
                <c:pt idx="7">
                  <c:v>44896</c:v>
                </c:pt>
                <c:pt idx="8">
                  <c:v>44927</c:v>
                </c:pt>
                <c:pt idx="9">
                  <c:v>44958</c:v>
                </c:pt>
                <c:pt idx="10">
                  <c:v>44986</c:v>
                </c:pt>
                <c:pt idx="11">
                  <c:v>45017</c:v>
                </c:pt>
              </c:numCache>
            </c:numRef>
          </c:cat>
          <c:val>
            <c:numRef>
              <c:f>'Reporting Trends'!$B$29:$Q$29</c:f>
              <c:numCache>
                <c:formatCode>0</c:formatCode>
                <c:ptCount val="12"/>
                <c:pt idx="0">
                  <c:v>162</c:v>
                </c:pt>
                <c:pt idx="1">
                  <c:v>226</c:v>
                </c:pt>
                <c:pt idx="2">
                  <c:v>264</c:v>
                </c:pt>
                <c:pt idx="3">
                  <c:v>269</c:v>
                </c:pt>
                <c:pt idx="4">
                  <c:v>137</c:v>
                </c:pt>
                <c:pt idx="5">
                  <c:v>330</c:v>
                </c:pt>
                <c:pt idx="6">
                  <c:v>412</c:v>
                </c:pt>
                <c:pt idx="7">
                  <c:v>468</c:v>
                </c:pt>
                <c:pt idx="8">
                  <c:v>267</c:v>
                </c:pt>
                <c:pt idx="9">
                  <c:v>213</c:v>
                </c:pt>
                <c:pt idx="10">
                  <c:v>333</c:v>
                </c:pt>
                <c:pt idx="11">
                  <c:v>214</c:v>
                </c:pt>
              </c:numCache>
            </c:numRef>
          </c:val>
          <c:smooth val="0"/>
          <c:extLst>
            <c:ext xmlns:c16="http://schemas.microsoft.com/office/drawing/2014/chart" uri="{C3380CC4-5D6E-409C-BE32-E72D297353CC}">
              <c16:uniqueId val="{00000009-DE8D-4FD1-B1B6-A3B13D900512}"/>
            </c:ext>
          </c:extLst>
        </c:ser>
        <c:dLbls>
          <c:showLegendKey val="0"/>
          <c:showVal val="0"/>
          <c:showCatName val="0"/>
          <c:showSerName val="0"/>
          <c:showPercent val="0"/>
          <c:showBubbleSize val="0"/>
        </c:dLbls>
        <c:marker val="1"/>
        <c:smooth val="0"/>
        <c:axId val="1912836480"/>
        <c:axId val="1912834816"/>
      </c:lineChart>
      <c:dateAx>
        <c:axId val="205098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993872"/>
        <c:crosses val="autoZero"/>
        <c:auto val="1"/>
        <c:lblOffset val="100"/>
        <c:baseTimeUnit val="months"/>
      </c:dateAx>
      <c:valAx>
        <c:axId val="2050993872"/>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0982640"/>
        <c:crosses val="autoZero"/>
        <c:crossBetween val="between"/>
      </c:valAx>
      <c:valAx>
        <c:axId val="1912834816"/>
        <c:scaling>
          <c:orientation val="minMax"/>
          <c:max val="470"/>
          <c:min val="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2836480"/>
        <c:crosses val="max"/>
        <c:crossBetween val="between"/>
      </c:valAx>
      <c:dateAx>
        <c:axId val="1912836480"/>
        <c:scaling>
          <c:orientation val="minMax"/>
        </c:scaling>
        <c:delete val="1"/>
        <c:axPos val="b"/>
        <c:numFmt formatCode="mmm\-yy" sourceLinked="1"/>
        <c:majorTickMark val="out"/>
        <c:minorTickMark val="none"/>
        <c:tickLblPos val="nextTo"/>
        <c:crossAx val="1912834816"/>
        <c:crosses val="autoZero"/>
        <c:auto val="1"/>
        <c:lblOffset val="100"/>
        <c:baseTimeUnit val="months"/>
      </c:dateAx>
      <c:spPr>
        <a:noFill/>
        <a:ln>
          <a:noFill/>
        </a:ln>
        <a:effectLst/>
      </c:spPr>
    </c:plotArea>
    <c:legend>
      <c:legendPos val="b"/>
      <c:layout>
        <c:manualLayout>
          <c:xMode val="edge"/>
          <c:yMode val="edge"/>
          <c:x val="0.74010499281159836"/>
          <c:y val="1.0849352332982669E-2"/>
          <c:w val="0.25989500718840169"/>
          <c:h val="0.98915052772903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Bank RN/RM fill rate</a:t>
            </a:r>
          </a:p>
        </c:rich>
      </c:tx>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66859558460128"/>
          <c:y val="0.13831774549308096"/>
          <c:w val="0.8185615646307467"/>
          <c:h val="0.69050706689832775"/>
        </c:manualLayout>
      </c:layout>
      <c:areaChart>
        <c:grouping val="stacked"/>
        <c:varyColors val="0"/>
        <c:ser>
          <c:idx val="0"/>
          <c:order val="0"/>
          <c:tx>
            <c:strRef>
              <c:f>'RN and HCA Fill'!$A$63</c:f>
              <c:strCache>
                <c:ptCount val="1"/>
                <c:pt idx="0">
                  <c:v>Filled</c:v>
                </c:pt>
              </c:strCache>
            </c:strRef>
          </c:tx>
          <c:spPr>
            <a:solidFill>
              <a:srgbClr val="92D050"/>
            </a:solidFill>
            <a:ln>
              <a:noFill/>
            </a:ln>
            <a:effectLst/>
          </c:spPr>
          <c:cat>
            <c:numRef>
              <c:f>'RN and HCA Fill'!$V$62:$DQ$62</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Fill'!$J$63:$DQ$63</c:f>
              <c:numCache>
                <c:formatCode>General</c:formatCode>
                <c:ptCount val="28"/>
                <c:pt idx="0">
                  <c:v>1574</c:v>
                </c:pt>
                <c:pt idx="1">
                  <c:v>1512</c:v>
                </c:pt>
                <c:pt idx="2">
                  <c:v>1562</c:v>
                </c:pt>
                <c:pt idx="3">
                  <c:v>1690</c:v>
                </c:pt>
                <c:pt idx="4">
                  <c:v>1694</c:v>
                </c:pt>
                <c:pt idx="5">
                  <c:v>1756</c:v>
                </c:pt>
                <c:pt idx="6">
                  <c:v>1669</c:v>
                </c:pt>
                <c:pt idx="7">
                  <c:v>1618</c:v>
                </c:pt>
                <c:pt idx="8">
                  <c:v>1435</c:v>
                </c:pt>
                <c:pt idx="9">
                  <c:v>1274</c:v>
                </c:pt>
                <c:pt idx="10">
                  <c:v>1260</c:v>
                </c:pt>
                <c:pt idx="11">
                  <c:v>1588</c:v>
                </c:pt>
                <c:pt idx="12">
                  <c:v>1709</c:v>
                </c:pt>
                <c:pt idx="13">
                  <c:v>1712</c:v>
                </c:pt>
                <c:pt idx="14">
                  <c:v>1674</c:v>
                </c:pt>
                <c:pt idx="15">
                  <c:v>1758</c:v>
                </c:pt>
                <c:pt idx="16">
                  <c:v>1875</c:v>
                </c:pt>
                <c:pt idx="17">
                  <c:v>1810</c:v>
                </c:pt>
                <c:pt idx="18">
                  <c:v>1864</c:v>
                </c:pt>
                <c:pt idx="19">
                  <c:v>1864</c:v>
                </c:pt>
                <c:pt idx="20">
                  <c:v>1864</c:v>
                </c:pt>
                <c:pt idx="21">
                  <c:v>1864</c:v>
                </c:pt>
                <c:pt idx="22">
                  <c:v>1864</c:v>
                </c:pt>
                <c:pt idx="23">
                  <c:v>1864</c:v>
                </c:pt>
                <c:pt idx="24">
                  <c:v>1859</c:v>
                </c:pt>
                <c:pt idx="25">
                  <c:v>1867</c:v>
                </c:pt>
                <c:pt idx="26">
                  <c:v>1872</c:v>
                </c:pt>
                <c:pt idx="27">
                  <c:v>1907</c:v>
                </c:pt>
              </c:numCache>
            </c:numRef>
          </c:val>
          <c:extLst>
            <c:ext xmlns:c16="http://schemas.microsoft.com/office/drawing/2014/chart" uri="{C3380CC4-5D6E-409C-BE32-E72D297353CC}">
              <c16:uniqueId val="{00000000-318E-4421-990D-C39C5BEE66CF}"/>
            </c:ext>
          </c:extLst>
        </c:ser>
        <c:ser>
          <c:idx val="1"/>
          <c:order val="1"/>
          <c:tx>
            <c:strRef>
              <c:f>'RN and HCA Fill'!$A$64</c:f>
              <c:strCache>
                <c:ptCount val="1"/>
                <c:pt idx="0">
                  <c:v>Total requests</c:v>
                </c:pt>
              </c:strCache>
            </c:strRef>
          </c:tx>
          <c:spPr>
            <a:solidFill>
              <a:schemeClr val="accent4">
                <a:lumMod val="60000"/>
                <a:lumOff val="40000"/>
                <a:alpha val="94000"/>
              </a:schemeClr>
            </a:solidFill>
            <a:ln>
              <a:noFill/>
            </a:ln>
            <a:effectLst/>
          </c:spPr>
          <c:cat>
            <c:numRef>
              <c:f>'RN and HCA Fill'!$V$62:$DQ$62</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Fill'!$AB$64:$DQ$64</c:f>
              <c:numCache>
                <c:formatCode>General</c:formatCode>
                <c:ptCount val="28"/>
                <c:pt idx="0">
                  <c:v>2310</c:v>
                </c:pt>
                <c:pt idx="1">
                  <c:v>2358</c:v>
                </c:pt>
                <c:pt idx="2">
                  <c:v>2126</c:v>
                </c:pt>
                <c:pt idx="3">
                  <c:v>2167</c:v>
                </c:pt>
                <c:pt idx="4">
                  <c:v>2151</c:v>
                </c:pt>
                <c:pt idx="5">
                  <c:v>2282</c:v>
                </c:pt>
                <c:pt idx="6">
                  <c:v>2249</c:v>
                </c:pt>
                <c:pt idx="7">
                  <c:v>2342</c:v>
                </c:pt>
                <c:pt idx="8">
                  <c:v>2232</c:v>
                </c:pt>
                <c:pt idx="9">
                  <c:v>2095</c:v>
                </c:pt>
                <c:pt idx="10">
                  <c:v>1937</c:v>
                </c:pt>
                <c:pt idx="11">
                  <c:v>2220</c:v>
                </c:pt>
                <c:pt idx="12">
                  <c:v>2298</c:v>
                </c:pt>
                <c:pt idx="13">
                  <c:v>2388</c:v>
                </c:pt>
                <c:pt idx="14">
                  <c:v>2296</c:v>
                </c:pt>
                <c:pt idx="15">
                  <c:v>2312</c:v>
                </c:pt>
                <c:pt idx="16">
                  <c:v>2380</c:v>
                </c:pt>
                <c:pt idx="17">
                  <c:v>2467</c:v>
                </c:pt>
                <c:pt idx="18">
                  <c:v>2504</c:v>
                </c:pt>
                <c:pt idx="19">
                  <c:v>2532</c:v>
                </c:pt>
                <c:pt idx="20">
                  <c:v>2518</c:v>
                </c:pt>
                <c:pt idx="21">
                  <c:v>2521</c:v>
                </c:pt>
                <c:pt idx="22">
                  <c:v>2428</c:v>
                </c:pt>
                <c:pt idx="23">
                  <c:v>2392</c:v>
                </c:pt>
                <c:pt idx="24">
                  <c:v>2188</c:v>
                </c:pt>
                <c:pt idx="25">
                  <c:v>2294</c:v>
                </c:pt>
                <c:pt idx="26">
                  <c:v>2328</c:v>
                </c:pt>
                <c:pt idx="27">
                  <c:v>2501</c:v>
                </c:pt>
              </c:numCache>
            </c:numRef>
          </c:val>
          <c:extLst>
            <c:ext xmlns:c16="http://schemas.microsoft.com/office/drawing/2014/chart" uri="{C3380CC4-5D6E-409C-BE32-E72D297353CC}">
              <c16:uniqueId val="{00000001-318E-4421-990D-C39C5BEE66CF}"/>
            </c:ext>
          </c:extLst>
        </c:ser>
        <c:dLbls>
          <c:showLegendKey val="0"/>
          <c:showVal val="0"/>
          <c:showCatName val="0"/>
          <c:showSerName val="0"/>
          <c:showPercent val="0"/>
          <c:showBubbleSize val="0"/>
        </c:dLbls>
        <c:axId val="1457941327"/>
        <c:axId val="1457940079"/>
      </c:areaChart>
      <c:lineChart>
        <c:grouping val="standard"/>
        <c:varyColors val="0"/>
        <c:ser>
          <c:idx val="2"/>
          <c:order val="2"/>
          <c:tx>
            <c:strRef>
              <c:f>'RN and HCA Fill'!$A$65</c:f>
              <c:strCache>
                <c:ptCount val="1"/>
                <c:pt idx="0">
                  <c:v>Fill rate % (right scale)</c:v>
                </c:pt>
              </c:strCache>
            </c:strRef>
          </c:tx>
          <c:spPr>
            <a:ln w="38100" cap="rnd">
              <a:solidFill>
                <a:srgbClr val="FF0000"/>
              </a:solidFill>
              <a:round/>
            </a:ln>
            <a:effectLst/>
          </c:spPr>
          <c:marker>
            <c:symbol val="none"/>
          </c:marker>
          <c:cat>
            <c:numRef>
              <c:f>'RN and HCA Fill'!$W$62:$DQ$62</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Fill'!$AA$65:$DQ$65</c:f>
              <c:numCache>
                <c:formatCode>0.00%</c:formatCode>
                <c:ptCount val="28"/>
                <c:pt idx="0">
                  <c:v>0.68138528138528143</c:v>
                </c:pt>
                <c:pt idx="1">
                  <c:v>0.64122137404580148</c:v>
                </c:pt>
                <c:pt idx="2">
                  <c:v>0.7347130761994356</c:v>
                </c:pt>
                <c:pt idx="3">
                  <c:v>0.7798800184586987</c:v>
                </c:pt>
                <c:pt idx="4">
                  <c:v>0.78754067875406786</c:v>
                </c:pt>
                <c:pt idx="5">
                  <c:v>0.76950043821209468</c:v>
                </c:pt>
                <c:pt idx="6">
                  <c:v>0.74210760337927972</c:v>
                </c:pt>
                <c:pt idx="7">
                  <c:v>0.69086251067463711</c:v>
                </c:pt>
                <c:pt idx="8">
                  <c:v>0.64292114695340496</c:v>
                </c:pt>
                <c:pt idx="9">
                  <c:v>0.60811455847255369</c:v>
                </c:pt>
                <c:pt idx="10">
                  <c:v>0.65049044914816723</c:v>
                </c:pt>
                <c:pt idx="11">
                  <c:v>0.71531531531531534</c:v>
                </c:pt>
                <c:pt idx="12">
                  <c:v>0.7436901653611836</c:v>
                </c:pt>
                <c:pt idx="13">
                  <c:v>0.71691792294807366</c:v>
                </c:pt>
                <c:pt idx="14">
                  <c:v>0.72909407665505221</c:v>
                </c:pt>
                <c:pt idx="15">
                  <c:v>0.76038062283737029</c:v>
                </c:pt>
                <c:pt idx="16">
                  <c:v>0.78781512605042014</c:v>
                </c:pt>
                <c:pt idx="17">
                  <c:v>0.73368463721118771</c:v>
                </c:pt>
                <c:pt idx="18">
                  <c:v>0.74440894568690097</c:v>
                </c:pt>
                <c:pt idx="19">
                  <c:v>0.73617693522906791</c:v>
                </c:pt>
                <c:pt idx="20">
                  <c:v>0.74027005559968229</c:v>
                </c:pt>
                <c:pt idx="21">
                  <c:v>0.73938913129710437</c:v>
                </c:pt>
                <c:pt idx="22">
                  <c:v>0.76771004942339371</c:v>
                </c:pt>
                <c:pt idx="23">
                  <c:v>0.77926421404682278</c:v>
                </c:pt>
                <c:pt idx="24">
                  <c:v>0.84963436928702007</c:v>
                </c:pt>
                <c:pt idx="25">
                  <c:v>0.81386224934612028</c:v>
                </c:pt>
                <c:pt idx="26">
                  <c:v>0.80412371134020622</c:v>
                </c:pt>
                <c:pt idx="27">
                  <c:v>0.76249500199920028</c:v>
                </c:pt>
              </c:numCache>
            </c:numRef>
          </c:val>
          <c:smooth val="0"/>
          <c:extLst>
            <c:ext xmlns:c16="http://schemas.microsoft.com/office/drawing/2014/chart" uri="{C3380CC4-5D6E-409C-BE32-E72D297353CC}">
              <c16:uniqueId val="{00000002-318E-4421-990D-C39C5BEE66CF}"/>
            </c:ext>
          </c:extLst>
        </c:ser>
        <c:dLbls>
          <c:showLegendKey val="0"/>
          <c:showVal val="0"/>
          <c:showCatName val="0"/>
          <c:showSerName val="0"/>
          <c:showPercent val="0"/>
          <c:showBubbleSize val="0"/>
        </c:dLbls>
        <c:marker val="1"/>
        <c:smooth val="0"/>
        <c:axId val="1466876799"/>
        <c:axId val="1466877215"/>
      </c:lineChart>
      <c:dateAx>
        <c:axId val="145794132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57940079"/>
        <c:crosses val="autoZero"/>
        <c:auto val="1"/>
        <c:lblOffset val="100"/>
        <c:baseTimeUnit val="days"/>
        <c:majorUnit val="7"/>
        <c:majorTimeUnit val="days"/>
        <c:minorUnit val="7"/>
        <c:minorTimeUnit val="days"/>
      </c:dateAx>
      <c:valAx>
        <c:axId val="1457940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Number of shifts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57941327"/>
        <c:crosses val="autoZero"/>
        <c:crossBetween val="between"/>
      </c:valAx>
      <c:valAx>
        <c:axId val="1466877215"/>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66876799"/>
        <c:crosses val="max"/>
        <c:crossBetween val="between"/>
      </c:valAx>
      <c:dateAx>
        <c:axId val="1466876799"/>
        <c:scaling>
          <c:orientation val="minMax"/>
        </c:scaling>
        <c:delete val="1"/>
        <c:axPos val="b"/>
        <c:numFmt formatCode="m/d/yyyy" sourceLinked="1"/>
        <c:majorTickMark val="out"/>
        <c:minorTickMark val="none"/>
        <c:tickLblPos val="nextTo"/>
        <c:crossAx val="1466877215"/>
        <c:crosses val="autoZero"/>
        <c:auto val="1"/>
        <c:lblOffset val="100"/>
        <c:baseTimeUnit val="days"/>
      </c:dateAx>
      <c:spPr>
        <a:noFill/>
        <a:ln>
          <a:noFill/>
        </a:ln>
        <a:effectLst/>
      </c:spPr>
    </c:plotArea>
    <c:legend>
      <c:legendPos val="r"/>
      <c:layout>
        <c:manualLayout>
          <c:xMode val="edge"/>
          <c:yMode val="edge"/>
          <c:x val="0.25590460632358442"/>
          <c:y val="0.1016659889344818"/>
          <c:w val="0.57993120363374462"/>
          <c:h val="3.95159759959582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sz="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960" b="0" i="0" u="none" strike="noStrike" kern="1200" spc="0" baseline="0">
                <a:solidFill>
                  <a:schemeClr val="tx1">
                    <a:lumMod val="65000"/>
                    <a:lumOff val="35000"/>
                  </a:schemeClr>
                </a:solidFill>
                <a:latin typeface="+mn-lt"/>
                <a:ea typeface="+mn-ea"/>
                <a:cs typeface="+mn-cs"/>
              </a:defRPr>
            </a:pPr>
            <a:r>
              <a:rPr lang="en-US"/>
              <a:t>Bank HCA/MCA fill rate</a:t>
            </a:r>
          </a:p>
        </c:rich>
      </c:tx>
      <c:layout>
        <c:manualLayout>
          <c:xMode val="edge"/>
          <c:yMode val="edge"/>
          <c:x val="0.35546755554029286"/>
          <c:y val="0"/>
        </c:manualLayout>
      </c:layout>
      <c:overlay val="0"/>
      <c:spPr>
        <a:noFill/>
        <a:ln>
          <a:noFill/>
        </a:ln>
        <a:effectLst/>
      </c:spPr>
      <c:txPr>
        <a:bodyPr rot="0" spcFirstLastPara="1" vertOverflow="ellipsis" vert="horz" wrap="square" anchor="ctr" anchorCtr="1"/>
        <a:lstStyle/>
        <a:p>
          <a:pPr algn="ct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9602689069070827E-2"/>
          <c:y val="0.13205796458541277"/>
          <c:w val="0.818276302822742"/>
          <c:h val="0.69050706689832775"/>
        </c:manualLayout>
      </c:layout>
      <c:areaChart>
        <c:grouping val="stacked"/>
        <c:varyColors val="0"/>
        <c:ser>
          <c:idx val="0"/>
          <c:order val="0"/>
          <c:tx>
            <c:strRef>
              <c:f>'RN and HCA Fill'!$A$81</c:f>
              <c:strCache>
                <c:ptCount val="1"/>
                <c:pt idx="0">
                  <c:v>Filled</c:v>
                </c:pt>
              </c:strCache>
            </c:strRef>
          </c:tx>
          <c:spPr>
            <a:solidFill>
              <a:srgbClr val="92D050"/>
            </a:solidFill>
            <a:ln>
              <a:noFill/>
            </a:ln>
            <a:effectLst/>
          </c:spPr>
          <c:cat>
            <c:numRef>
              <c:f>'RN and HCA Fill'!$A$80:$DQ$80</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Fill'!$AG$81:$DQ$81</c:f>
              <c:numCache>
                <c:formatCode>General</c:formatCode>
                <c:ptCount val="28"/>
                <c:pt idx="0">
                  <c:v>1225</c:v>
                </c:pt>
                <c:pt idx="1">
                  <c:v>1275</c:v>
                </c:pt>
                <c:pt idx="2">
                  <c:v>1172</c:v>
                </c:pt>
                <c:pt idx="3">
                  <c:v>1265</c:v>
                </c:pt>
                <c:pt idx="4">
                  <c:v>1278</c:v>
                </c:pt>
                <c:pt idx="5">
                  <c:v>1176</c:v>
                </c:pt>
                <c:pt idx="6">
                  <c:v>1272</c:v>
                </c:pt>
                <c:pt idx="7">
                  <c:v>1191</c:v>
                </c:pt>
                <c:pt idx="8">
                  <c:v>1233</c:v>
                </c:pt>
                <c:pt idx="9">
                  <c:v>1389</c:v>
                </c:pt>
                <c:pt idx="10">
                  <c:v>1098</c:v>
                </c:pt>
                <c:pt idx="11">
                  <c:v>1046</c:v>
                </c:pt>
                <c:pt idx="12">
                  <c:v>1164</c:v>
                </c:pt>
                <c:pt idx="13">
                  <c:v>1267</c:v>
                </c:pt>
                <c:pt idx="14">
                  <c:v>1237</c:v>
                </c:pt>
                <c:pt idx="15">
                  <c:v>1363</c:v>
                </c:pt>
                <c:pt idx="16">
                  <c:v>1376</c:v>
                </c:pt>
                <c:pt idx="17">
                  <c:v>1326</c:v>
                </c:pt>
                <c:pt idx="18">
                  <c:v>1417</c:v>
                </c:pt>
                <c:pt idx="19">
                  <c:v>1326</c:v>
                </c:pt>
                <c:pt idx="20">
                  <c:v>1420</c:v>
                </c:pt>
                <c:pt idx="21">
                  <c:v>1220</c:v>
                </c:pt>
                <c:pt idx="22">
                  <c:v>1346</c:v>
                </c:pt>
                <c:pt idx="23">
                  <c:v>1318</c:v>
                </c:pt>
                <c:pt idx="24">
                  <c:v>1420</c:v>
                </c:pt>
                <c:pt idx="25">
                  <c:v>1470</c:v>
                </c:pt>
                <c:pt idx="26">
                  <c:v>1390</c:v>
                </c:pt>
                <c:pt idx="27">
                  <c:v>1418</c:v>
                </c:pt>
              </c:numCache>
            </c:numRef>
          </c:val>
          <c:extLst>
            <c:ext xmlns:c16="http://schemas.microsoft.com/office/drawing/2014/chart" uri="{C3380CC4-5D6E-409C-BE32-E72D297353CC}">
              <c16:uniqueId val="{00000000-F4CB-4885-AB33-0EBBD0A7A181}"/>
            </c:ext>
          </c:extLst>
        </c:ser>
        <c:ser>
          <c:idx val="1"/>
          <c:order val="1"/>
          <c:tx>
            <c:strRef>
              <c:f>'RN and HCA Fill'!$A$82</c:f>
              <c:strCache>
                <c:ptCount val="1"/>
                <c:pt idx="0">
                  <c:v>Total requests</c:v>
                </c:pt>
              </c:strCache>
            </c:strRef>
          </c:tx>
          <c:spPr>
            <a:solidFill>
              <a:schemeClr val="accent4">
                <a:lumMod val="60000"/>
                <a:lumOff val="40000"/>
                <a:alpha val="94000"/>
              </a:schemeClr>
            </a:solidFill>
            <a:ln>
              <a:noFill/>
            </a:ln>
            <a:effectLst/>
          </c:spPr>
          <c:cat>
            <c:numRef>
              <c:f>'RN and HCA Fill'!$A$80:$DQ$80</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Fill'!$AR$82:$DQ$82</c:f>
              <c:numCache>
                <c:formatCode>General</c:formatCode>
                <c:ptCount val="28"/>
                <c:pt idx="0">
                  <c:v>2102</c:v>
                </c:pt>
                <c:pt idx="1">
                  <c:v>2228</c:v>
                </c:pt>
                <c:pt idx="2">
                  <c:v>1899</c:v>
                </c:pt>
                <c:pt idx="3">
                  <c:v>1874</c:v>
                </c:pt>
                <c:pt idx="4">
                  <c:v>1881</c:v>
                </c:pt>
                <c:pt idx="5">
                  <c:v>2061</c:v>
                </c:pt>
                <c:pt idx="6">
                  <c:v>2026</c:v>
                </c:pt>
                <c:pt idx="7">
                  <c:v>2045</c:v>
                </c:pt>
                <c:pt idx="8">
                  <c:v>2123</c:v>
                </c:pt>
                <c:pt idx="9">
                  <c:v>2419</c:v>
                </c:pt>
                <c:pt idx="10">
                  <c:v>2122</c:v>
                </c:pt>
                <c:pt idx="11">
                  <c:v>2106</c:v>
                </c:pt>
                <c:pt idx="12">
                  <c:v>2161</c:v>
                </c:pt>
                <c:pt idx="13">
                  <c:v>2102</c:v>
                </c:pt>
                <c:pt idx="14">
                  <c:v>2034</c:v>
                </c:pt>
                <c:pt idx="15">
                  <c:v>2118</c:v>
                </c:pt>
                <c:pt idx="16">
                  <c:v>2148</c:v>
                </c:pt>
                <c:pt idx="17">
                  <c:v>2087</c:v>
                </c:pt>
                <c:pt idx="18">
                  <c:v>2242</c:v>
                </c:pt>
                <c:pt idx="19">
                  <c:v>1998</c:v>
                </c:pt>
                <c:pt idx="20">
                  <c:v>2017</c:v>
                </c:pt>
                <c:pt idx="21">
                  <c:v>1917</c:v>
                </c:pt>
                <c:pt idx="22">
                  <c:v>2029</c:v>
                </c:pt>
                <c:pt idx="23">
                  <c:v>2156</c:v>
                </c:pt>
                <c:pt idx="24">
                  <c:v>2127</c:v>
                </c:pt>
                <c:pt idx="25">
                  <c:v>2129</c:v>
                </c:pt>
                <c:pt idx="26">
                  <c:v>2065</c:v>
                </c:pt>
                <c:pt idx="27">
                  <c:v>1983</c:v>
                </c:pt>
              </c:numCache>
            </c:numRef>
          </c:val>
          <c:extLst>
            <c:ext xmlns:c16="http://schemas.microsoft.com/office/drawing/2014/chart" uri="{C3380CC4-5D6E-409C-BE32-E72D297353CC}">
              <c16:uniqueId val="{00000001-F4CB-4885-AB33-0EBBD0A7A181}"/>
            </c:ext>
          </c:extLst>
        </c:ser>
        <c:dLbls>
          <c:showLegendKey val="0"/>
          <c:showVal val="0"/>
          <c:showCatName val="0"/>
          <c:showSerName val="0"/>
          <c:showPercent val="0"/>
          <c:showBubbleSize val="0"/>
        </c:dLbls>
        <c:axId val="1457941327"/>
        <c:axId val="1457940079"/>
      </c:areaChart>
      <c:lineChart>
        <c:grouping val="standard"/>
        <c:varyColors val="0"/>
        <c:ser>
          <c:idx val="2"/>
          <c:order val="2"/>
          <c:tx>
            <c:strRef>
              <c:f>'RN and HCA Fill'!$A$83</c:f>
              <c:strCache>
                <c:ptCount val="1"/>
                <c:pt idx="0">
                  <c:v>Fill rate % (right scale)</c:v>
                </c:pt>
              </c:strCache>
            </c:strRef>
          </c:tx>
          <c:spPr>
            <a:ln w="38100" cap="rnd">
              <a:solidFill>
                <a:srgbClr val="FF0000"/>
              </a:solidFill>
              <a:round/>
            </a:ln>
            <a:effectLst/>
          </c:spPr>
          <c:marker>
            <c:symbol val="none"/>
          </c:marker>
          <c:cat>
            <c:numRef>
              <c:f>'RN and HCA Fill'!$T$80:$DQ$80</c:f>
              <c:numCache>
                <c:formatCode>m/d/yyyy</c:formatCode>
                <c:ptCount val="28"/>
                <c:pt idx="0">
                  <c:v>44851</c:v>
                </c:pt>
                <c:pt idx="1">
                  <c:v>44858</c:v>
                </c:pt>
                <c:pt idx="2">
                  <c:v>44865</c:v>
                </c:pt>
                <c:pt idx="3">
                  <c:v>44872</c:v>
                </c:pt>
                <c:pt idx="4">
                  <c:v>44879</c:v>
                </c:pt>
                <c:pt idx="5">
                  <c:v>44886</c:v>
                </c:pt>
                <c:pt idx="6">
                  <c:v>44893</c:v>
                </c:pt>
                <c:pt idx="7">
                  <c:v>44900</c:v>
                </c:pt>
                <c:pt idx="8">
                  <c:v>44907</c:v>
                </c:pt>
                <c:pt idx="9">
                  <c:v>44914</c:v>
                </c:pt>
                <c:pt idx="10">
                  <c:v>44921</c:v>
                </c:pt>
                <c:pt idx="11">
                  <c:v>44928</c:v>
                </c:pt>
                <c:pt idx="12">
                  <c:v>44935</c:v>
                </c:pt>
                <c:pt idx="13">
                  <c:v>44942</c:v>
                </c:pt>
                <c:pt idx="14">
                  <c:v>44949</c:v>
                </c:pt>
                <c:pt idx="15">
                  <c:v>44956</c:v>
                </c:pt>
                <c:pt idx="16">
                  <c:v>44963</c:v>
                </c:pt>
                <c:pt idx="17">
                  <c:v>44970</c:v>
                </c:pt>
                <c:pt idx="18">
                  <c:v>44977</c:v>
                </c:pt>
                <c:pt idx="19">
                  <c:v>44984</c:v>
                </c:pt>
                <c:pt idx="20">
                  <c:v>44991</c:v>
                </c:pt>
                <c:pt idx="21">
                  <c:v>44998</c:v>
                </c:pt>
                <c:pt idx="22">
                  <c:v>45005</c:v>
                </c:pt>
                <c:pt idx="23">
                  <c:v>45012</c:v>
                </c:pt>
                <c:pt idx="24">
                  <c:v>45019</c:v>
                </c:pt>
                <c:pt idx="25">
                  <c:v>45026</c:v>
                </c:pt>
                <c:pt idx="26">
                  <c:v>45033</c:v>
                </c:pt>
                <c:pt idx="27">
                  <c:v>45040</c:v>
                </c:pt>
              </c:numCache>
            </c:numRef>
          </c:cat>
          <c:val>
            <c:numRef>
              <c:f>'RN and HCA Fill'!$AA$83:$DQ$83</c:f>
              <c:numCache>
                <c:formatCode>0.00%</c:formatCode>
                <c:ptCount val="28"/>
                <c:pt idx="0">
                  <c:v>0.58277830637488104</c:v>
                </c:pt>
                <c:pt idx="1">
                  <c:v>0.57226211849192099</c:v>
                </c:pt>
                <c:pt idx="2">
                  <c:v>0.61716692996313849</c:v>
                </c:pt>
                <c:pt idx="3">
                  <c:v>0.6750266808964781</c:v>
                </c:pt>
                <c:pt idx="4">
                  <c:v>0.67942583732057416</c:v>
                </c:pt>
                <c:pt idx="5">
                  <c:v>0.57059679767103344</c:v>
                </c:pt>
                <c:pt idx="6">
                  <c:v>0.62783810463968415</c:v>
                </c:pt>
                <c:pt idx="7">
                  <c:v>0.58239608801955989</c:v>
                </c:pt>
                <c:pt idx="8">
                  <c:v>0.58078191238813004</c:v>
                </c:pt>
                <c:pt idx="9">
                  <c:v>0.57420421661843735</c:v>
                </c:pt>
                <c:pt idx="10">
                  <c:v>0.51743638077285581</c:v>
                </c:pt>
                <c:pt idx="11">
                  <c:v>0.49667616334282999</c:v>
                </c:pt>
                <c:pt idx="12">
                  <c:v>0.53863951874132343</c:v>
                </c:pt>
                <c:pt idx="13">
                  <c:v>0.60275927687916275</c:v>
                </c:pt>
                <c:pt idx="14">
                  <c:v>0.60816125860373649</c:v>
                </c:pt>
                <c:pt idx="15">
                  <c:v>0.64353163361661947</c:v>
                </c:pt>
                <c:pt idx="16">
                  <c:v>0.64059590316573556</c:v>
                </c:pt>
                <c:pt idx="17">
                  <c:v>0.63536176329659799</c:v>
                </c:pt>
                <c:pt idx="18">
                  <c:v>0.63202497769848354</c:v>
                </c:pt>
                <c:pt idx="19">
                  <c:v>0.66366366366366369</c:v>
                </c:pt>
                <c:pt idx="20">
                  <c:v>0.7040158651462568</c:v>
                </c:pt>
                <c:pt idx="21">
                  <c:v>0.63641105894627026</c:v>
                </c:pt>
                <c:pt idx="22">
                  <c:v>0.66338097585017253</c:v>
                </c:pt>
                <c:pt idx="23">
                  <c:v>0.61131725417439708</c:v>
                </c:pt>
                <c:pt idx="24">
                  <c:v>0.66760695815702864</c:v>
                </c:pt>
                <c:pt idx="25">
                  <c:v>0.69046500704556124</c:v>
                </c:pt>
                <c:pt idx="26">
                  <c:v>0.67312348668280875</c:v>
                </c:pt>
                <c:pt idx="27">
                  <c:v>0.7150781643973777</c:v>
                </c:pt>
              </c:numCache>
            </c:numRef>
          </c:val>
          <c:smooth val="0"/>
          <c:extLst>
            <c:ext xmlns:c16="http://schemas.microsoft.com/office/drawing/2014/chart" uri="{C3380CC4-5D6E-409C-BE32-E72D297353CC}">
              <c16:uniqueId val="{00000002-F4CB-4885-AB33-0EBBD0A7A181}"/>
            </c:ext>
          </c:extLst>
        </c:ser>
        <c:dLbls>
          <c:showLegendKey val="0"/>
          <c:showVal val="0"/>
          <c:showCatName val="0"/>
          <c:showSerName val="0"/>
          <c:showPercent val="0"/>
          <c:showBubbleSize val="0"/>
        </c:dLbls>
        <c:marker val="1"/>
        <c:smooth val="0"/>
        <c:axId val="1466876799"/>
        <c:axId val="1466877215"/>
      </c:lineChart>
      <c:dateAx>
        <c:axId val="1457941327"/>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57940079"/>
        <c:crosses val="autoZero"/>
        <c:auto val="1"/>
        <c:lblOffset val="100"/>
        <c:baseTimeUnit val="days"/>
        <c:majorUnit val="7"/>
        <c:majorTimeUnit val="days"/>
        <c:minorUnit val="7"/>
        <c:minorTimeUnit val="days"/>
      </c:dateAx>
      <c:valAx>
        <c:axId val="1457940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Number of shifts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57941327"/>
        <c:crosses val="autoZero"/>
        <c:crossBetween val="between"/>
      </c:valAx>
      <c:valAx>
        <c:axId val="1466877215"/>
        <c:scaling>
          <c:orientation val="minMax"/>
          <c:max val="1"/>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466876799"/>
        <c:crosses val="max"/>
        <c:crossBetween val="between"/>
      </c:valAx>
      <c:dateAx>
        <c:axId val="1466876799"/>
        <c:scaling>
          <c:orientation val="minMax"/>
        </c:scaling>
        <c:delete val="1"/>
        <c:axPos val="b"/>
        <c:numFmt formatCode="m/d/yyyy" sourceLinked="1"/>
        <c:majorTickMark val="out"/>
        <c:minorTickMark val="none"/>
        <c:tickLblPos val="nextTo"/>
        <c:crossAx val="1466877215"/>
        <c:crosses val="autoZero"/>
        <c:auto val="1"/>
        <c:lblOffset val="100"/>
        <c:baseTimeUnit val="days"/>
      </c:dateAx>
      <c:spPr>
        <a:noFill/>
        <a:ln>
          <a:noFill/>
        </a:ln>
        <a:effectLst/>
      </c:spPr>
    </c:plotArea>
    <c:legend>
      <c:legendPos val="r"/>
      <c:layout>
        <c:manualLayout>
          <c:xMode val="edge"/>
          <c:yMode val="edge"/>
          <c:x val="0.25590460632358442"/>
          <c:y val="0.1016659889344818"/>
          <c:w val="0.57993120363374462"/>
          <c:h val="3.95159759959582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ysClr val="windowText" lastClr="000000"/>
      </a:solidFill>
      <a:round/>
    </a:ln>
    <a:effectLst/>
  </c:spPr>
  <c:txPr>
    <a:bodyPr/>
    <a:lstStyle/>
    <a:p>
      <a:pPr>
        <a:defRPr sz="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fld id="{1E1129E1-D328-B746-9CC0-7B9EBF8223D7}" type="datetimeFigureOut">
              <a:t>6/5/2023</a:t>
            </a:fld>
            <a:endParaRPr lang="en-US"/>
          </a:p>
        </p:txBody>
      </p:sp>
      <p:sp>
        <p:nvSpPr>
          <p:cNvPr id="4" name="Footer Placeholder 3"/>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8E987601-8A91-7446-886B-751609DB2936}" type="slidenum">
              <a:t>‹#›</a:t>
            </a:fld>
            <a:endParaRPr lang="en-US"/>
          </a:p>
        </p:txBody>
      </p:sp>
    </p:spTree>
    <p:extLst>
      <p:ext uri="{BB962C8B-B14F-4D97-AF65-F5344CB8AC3E}">
        <p14:creationId xmlns:p14="http://schemas.microsoft.com/office/powerpoint/2010/main" val="5337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40B0DB40-3F96-CC4B-84D4-CD6F986D22BD}" type="datetimeFigureOut">
              <a:t>6/5/2023</a:t>
            </a:fld>
            <a:endParaRPr lang="en-US"/>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3E1EA6D-1D97-C245-97DB-427E6C7389DC}" type="slidenum">
              <a:t>‹#›</a:t>
            </a:fld>
            <a:endParaRPr lang="en-US"/>
          </a:p>
        </p:txBody>
      </p:sp>
    </p:spTree>
    <p:extLst>
      <p:ext uri="{BB962C8B-B14F-4D97-AF65-F5344CB8AC3E}">
        <p14:creationId xmlns:p14="http://schemas.microsoft.com/office/powerpoint/2010/main" val="16051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1</a:t>
            </a:fld>
            <a:endParaRPr lang="uk-UA"/>
          </a:p>
        </p:txBody>
      </p:sp>
    </p:spTree>
    <p:extLst>
      <p:ext uri="{BB962C8B-B14F-4D97-AF65-F5344CB8AC3E}">
        <p14:creationId xmlns:p14="http://schemas.microsoft.com/office/powerpoint/2010/main" val="82619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13</a:t>
            </a:fld>
            <a:endParaRPr lang="en-GB"/>
          </a:p>
        </p:txBody>
      </p:sp>
    </p:spTree>
    <p:extLst>
      <p:ext uri="{BB962C8B-B14F-4D97-AF65-F5344CB8AC3E}">
        <p14:creationId xmlns:p14="http://schemas.microsoft.com/office/powerpoint/2010/main" val="148691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2</a:t>
            </a:fld>
            <a:endParaRPr lang="uk-UA"/>
          </a:p>
        </p:txBody>
      </p:sp>
    </p:spTree>
    <p:extLst>
      <p:ext uri="{BB962C8B-B14F-4D97-AF65-F5344CB8AC3E}">
        <p14:creationId xmlns:p14="http://schemas.microsoft.com/office/powerpoint/2010/main" val="2449385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3</a:t>
            </a:fld>
            <a:endParaRPr lang="uk-UA"/>
          </a:p>
        </p:txBody>
      </p:sp>
    </p:spTree>
    <p:extLst>
      <p:ext uri="{BB962C8B-B14F-4D97-AF65-F5344CB8AC3E}">
        <p14:creationId xmlns:p14="http://schemas.microsoft.com/office/powerpoint/2010/main" val="365030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4</a:t>
            </a:fld>
            <a:endParaRPr lang="uk-UA"/>
          </a:p>
        </p:txBody>
      </p:sp>
    </p:spTree>
    <p:extLst>
      <p:ext uri="{BB962C8B-B14F-4D97-AF65-F5344CB8AC3E}">
        <p14:creationId xmlns:p14="http://schemas.microsoft.com/office/powerpoint/2010/main" val="2291228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E1EA6D-1D97-C245-97DB-427E6C7389DC}" type="slidenum">
              <a:rPr kumimoji="0" lang="uk-UA"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uk-U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12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E1EA6D-1D97-C245-97DB-427E6C7389DC}" type="slidenum">
              <a:rPr lang="uk-UA"/>
              <a:t>6</a:t>
            </a:fld>
            <a:endParaRPr lang="uk-UA"/>
          </a:p>
        </p:txBody>
      </p:sp>
    </p:spTree>
    <p:extLst>
      <p:ext uri="{BB962C8B-B14F-4D97-AF65-F5344CB8AC3E}">
        <p14:creationId xmlns:p14="http://schemas.microsoft.com/office/powerpoint/2010/main" val="370794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1EA6D-1D97-C245-97DB-427E6C7389DC}" type="slidenum">
              <a:rPr lang="uk-UA"/>
              <a:t>7</a:t>
            </a:fld>
            <a:endParaRPr lang="uk-UA"/>
          </a:p>
        </p:txBody>
      </p:sp>
    </p:spTree>
    <p:extLst>
      <p:ext uri="{BB962C8B-B14F-4D97-AF65-F5344CB8AC3E}">
        <p14:creationId xmlns:p14="http://schemas.microsoft.com/office/powerpoint/2010/main" val="19074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E1EA6D-1D97-C245-97DB-427E6C7389DC}" type="slidenum">
              <a:rPr lang="en-GB" smtClean="0"/>
              <a:t>8</a:t>
            </a:fld>
            <a:endParaRPr lang="en-GB"/>
          </a:p>
        </p:txBody>
      </p:sp>
    </p:spTree>
    <p:extLst>
      <p:ext uri="{BB962C8B-B14F-4D97-AF65-F5344CB8AC3E}">
        <p14:creationId xmlns:p14="http://schemas.microsoft.com/office/powerpoint/2010/main" val="78443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1EA6D-1D97-C245-97DB-427E6C7389DC}" type="slidenum">
              <a:rPr lang="en-GB" smtClean="0"/>
              <a:t>9</a:t>
            </a:fld>
            <a:endParaRPr lang="en-GB"/>
          </a:p>
        </p:txBody>
      </p:sp>
    </p:spTree>
    <p:extLst>
      <p:ext uri="{BB962C8B-B14F-4D97-AF65-F5344CB8AC3E}">
        <p14:creationId xmlns:p14="http://schemas.microsoft.com/office/powerpoint/2010/main" val="1692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Style 1">
    <p:spTree>
      <p:nvGrpSpPr>
        <p:cNvPr id="1" name=""/>
        <p:cNvGrpSpPr/>
        <p:nvPr/>
      </p:nvGrpSpPr>
      <p:grpSpPr>
        <a:xfrm>
          <a:off x="0" y="0"/>
          <a:ext cx="0" cy="0"/>
          <a:chOff x="0" y="0"/>
          <a:chExt cx="0" cy="0"/>
        </a:xfrm>
      </p:grpSpPr>
      <p:cxnSp>
        <p:nvCxnSpPr>
          <p:cNvPr id="26" name="Straight Connector 25"/>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sp>
        <p:nvSpPr>
          <p:cNvPr id="44" name="Content Placeholder 43"/>
          <p:cNvSpPr>
            <a:spLocks noGrp="1"/>
          </p:cNvSpPr>
          <p:nvPr>
            <p:ph sz="quarter" idx="13" hasCustomPrompt="1"/>
          </p:nvPr>
        </p:nvSpPr>
        <p:spPr>
          <a:xfrm>
            <a:off x="307497" y="411163"/>
            <a:ext cx="5818188" cy="3484181"/>
          </a:xfrm>
          <a:prstGeom prst="rect">
            <a:avLst/>
          </a:prstGeom>
        </p:spPr>
        <p:txBody>
          <a:bodyPr lIns="0" tIns="0" rIns="0" bIns="0"/>
          <a:lstStyle>
            <a:lvl1pPr marL="0" indent="0">
              <a:buNone/>
              <a:defRPr sz="7000" b="1" baseline="0">
                <a:latin typeface="Arial" charset="0"/>
                <a:ea typeface="Arial" charset="0"/>
                <a:cs typeface="Arial" charset="0"/>
              </a:defRPr>
            </a:lvl1pPr>
            <a:lvl2pPr>
              <a:defRPr sz="2000" b="1">
                <a:latin typeface="Arial" charset="0"/>
                <a:ea typeface="Arial" charset="0"/>
                <a:cs typeface="Arial" charset="0"/>
              </a:defRPr>
            </a:lvl2pPr>
            <a:lvl3pPr>
              <a:defRPr sz="2000">
                <a:latin typeface="Arial" charset="0"/>
                <a:ea typeface="Arial" charset="0"/>
                <a:cs typeface="Arial" charset="0"/>
              </a:defRPr>
            </a:lvl3pPr>
            <a:lvl4pPr>
              <a:defRPr sz="1600" b="1">
                <a:latin typeface="Arial" charset="0"/>
                <a:ea typeface="Arial" charset="0"/>
                <a:cs typeface="Arial" charset="0"/>
              </a:defRPr>
            </a:lvl4pPr>
            <a:lvl5pPr>
              <a:defRPr sz="1200">
                <a:latin typeface="Arial" charset="0"/>
                <a:ea typeface="Arial" charset="0"/>
                <a:cs typeface="Arial" charset="0"/>
              </a:defRPr>
            </a:lvl5pPr>
          </a:lstStyle>
          <a:p>
            <a:pPr lvl="0"/>
            <a:r>
              <a:rPr lang="en-US"/>
              <a:t>Add doc. heading here</a:t>
            </a:r>
          </a:p>
        </p:txBody>
      </p:sp>
      <p:sp>
        <p:nvSpPr>
          <p:cNvPr id="50" name="Content Placeholder 49"/>
          <p:cNvSpPr>
            <a:spLocks noGrp="1"/>
          </p:cNvSpPr>
          <p:nvPr>
            <p:ph sz="quarter" idx="15" hasCustomPrompt="1"/>
          </p:nvPr>
        </p:nvSpPr>
        <p:spPr>
          <a:xfrm>
            <a:off x="307975" y="6373801"/>
            <a:ext cx="4748213" cy="374471"/>
          </a:xfrm>
          <a:prstGeom prst="rect">
            <a:avLst/>
          </a:prstGeom>
        </p:spPr>
        <p:txBody>
          <a:bodyPr lIns="0" tIns="0" rIns="0" bIns="0"/>
          <a:lstStyle>
            <a:lvl1pPr marL="0" indent="0">
              <a:buNone/>
              <a:defRPr sz="1200" b="1" i="0">
                <a:latin typeface="Arial" charset="0"/>
                <a:ea typeface="Arial" charset="0"/>
                <a:cs typeface="Arial" charset="0"/>
              </a:defRPr>
            </a:lvl1pPr>
          </a:lstStyle>
          <a:p>
            <a:pPr lvl="0"/>
            <a:r>
              <a:rPr lang="en-US"/>
              <a:t>Add date here</a:t>
            </a:r>
          </a:p>
        </p:txBody>
      </p:sp>
      <p:sp>
        <p:nvSpPr>
          <p:cNvPr id="55" name="Content Placeholder 54"/>
          <p:cNvSpPr>
            <a:spLocks noGrp="1"/>
          </p:cNvSpPr>
          <p:nvPr>
            <p:ph sz="quarter" idx="16" hasCustomPrompt="1"/>
          </p:nvPr>
        </p:nvSpPr>
        <p:spPr>
          <a:xfrm>
            <a:off x="307975" y="4267200"/>
            <a:ext cx="5818188" cy="1604963"/>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12" name="Rectangle 11"/>
          <p:cNvSpPr/>
          <p:nvPr userDrawn="1"/>
        </p:nvSpPr>
        <p:spPr>
          <a:xfrm>
            <a:off x="6655125"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4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and quote slide">
    <p:spTree>
      <p:nvGrpSpPr>
        <p:cNvPr id="1" name=""/>
        <p:cNvGrpSpPr/>
        <p:nvPr/>
      </p:nvGrpSpPr>
      <p:grpSpPr>
        <a:xfrm>
          <a:off x="0" y="0"/>
          <a:ext cx="0" cy="0"/>
          <a:chOff x="0" y="0"/>
          <a:chExt cx="0" cy="0"/>
        </a:xfrm>
      </p:grpSpPr>
      <p:sp>
        <p:nvSpPr>
          <p:cNvPr id="10" name="Rectangle 9"/>
          <p:cNvSpPr/>
          <p:nvPr userDrawn="1"/>
        </p:nvSpPr>
        <p:spPr>
          <a:xfrm>
            <a:off x="5622925" y="0"/>
            <a:ext cx="6569075"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7" hasCustomPrompt="1"/>
          </p:nvPr>
        </p:nvSpPr>
        <p:spPr>
          <a:xfrm>
            <a:off x="6756400" y="506378"/>
            <a:ext cx="3382963" cy="4514130"/>
          </a:xfrm>
          <a:prstGeom prst="rect">
            <a:avLst/>
          </a:prstGeom>
        </p:spPr>
        <p:txBody>
          <a:bodyPr lIns="0" tIns="0" rIns="0" bIns="0" anchor="b"/>
          <a:lstStyle>
            <a:lvl1pPr marL="0" indent="0">
              <a:lnSpc>
                <a:spcPct val="100000"/>
              </a:lnSpc>
              <a:buNone/>
              <a:defRPr sz="2000" b="1" baseline="0">
                <a:solidFill>
                  <a:schemeClr val="tx1"/>
                </a:solidFill>
              </a:defRPr>
            </a:lvl1pPr>
            <a:lvl2pPr marL="12700" indent="0">
              <a:buNone/>
              <a:tabLst/>
              <a:defRPr sz="1600" b="1">
                <a:solidFill>
                  <a:srgbClr val="0070AD"/>
                </a:solidFill>
              </a:defRPr>
            </a:lvl2pPr>
            <a:lvl3pPr marL="914400" indent="0">
              <a:buNone/>
              <a:defRPr/>
            </a:lvl3pPr>
            <a:lvl4pPr marL="1371600" indent="0">
              <a:buNone/>
              <a:defRPr/>
            </a:lvl4pPr>
            <a:lvl5pPr marL="1828800" indent="0">
              <a:buNone/>
              <a:defRPr/>
            </a:lvl5pPr>
          </a:lstStyle>
          <a:p>
            <a:pPr lvl="0"/>
            <a:r>
              <a:rPr lang="en-US"/>
              <a:t>“Caption and/or quote text” on this page is Arial Bold 20pt</a:t>
            </a:r>
          </a:p>
        </p:txBody>
      </p:sp>
      <p:sp>
        <p:nvSpPr>
          <p:cNvPr id="14" name="Content Placeholder 15"/>
          <p:cNvSpPr>
            <a:spLocks noGrp="1"/>
          </p:cNvSpPr>
          <p:nvPr>
            <p:ph sz="quarter" idx="18" hasCustomPrompt="1"/>
          </p:nvPr>
        </p:nvSpPr>
        <p:spPr>
          <a:xfrm>
            <a:off x="6756399" y="5306932"/>
            <a:ext cx="3382963" cy="326251"/>
          </a:xfrm>
          <a:prstGeom prst="rect">
            <a:avLst/>
          </a:prstGeom>
        </p:spPr>
        <p:txBody>
          <a:bodyPr lIns="0" tIns="0" rIns="0" bIns="0"/>
          <a:lstStyle>
            <a:lvl1pPr marL="0" indent="0">
              <a:buNone/>
              <a:defRPr sz="1600" b="1" i="0">
                <a:solidFill>
                  <a:srgbClr val="0070AD"/>
                </a:solidFill>
                <a:latin typeface="Arial" charset="0"/>
                <a:ea typeface="Arial" charset="0"/>
                <a:cs typeface="Arial" charset="0"/>
              </a:defRPr>
            </a:lvl1pPr>
          </a:lstStyle>
          <a:p>
            <a:pPr lvl="0"/>
            <a:r>
              <a:rPr lang="en-US"/>
              <a:t>Add quote author’s name here</a:t>
            </a:r>
          </a:p>
        </p:txBody>
      </p:sp>
      <p:cxnSp>
        <p:nvCxnSpPr>
          <p:cNvPr id="16" name="Straight Connector 15"/>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slide">
    <p:spTree>
      <p:nvGrpSpPr>
        <p:cNvPr id="1" name=""/>
        <p:cNvGrpSpPr/>
        <p:nvPr/>
      </p:nvGrpSpPr>
      <p:grpSpPr>
        <a:xfrm>
          <a:off x="0" y="0"/>
          <a:ext cx="0" cy="0"/>
          <a:chOff x="0" y="0"/>
          <a:chExt cx="0" cy="0"/>
        </a:xfrm>
      </p:grpSpPr>
      <p:sp>
        <p:nvSpPr>
          <p:cNvPr id="3" name="Picture Placeholder 2"/>
          <p:cNvSpPr>
            <a:spLocks noGrp="1"/>
          </p:cNvSpPr>
          <p:nvPr>
            <p:ph type="pic" sz="quarter" idx="16" hasCustomPrompt="1"/>
          </p:nvPr>
        </p:nvSpPr>
        <p:spPr>
          <a:xfrm>
            <a:off x="0" y="0"/>
            <a:ext cx="12192000" cy="6023998"/>
          </a:xfrm>
          <a:prstGeom prst="rect">
            <a:avLst/>
          </a:prstGeom>
        </p:spPr>
        <p:txBody>
          <a:bodyPr/>
          <a:lstStyle>
            <a:lvl1pPr marL="0" indent="0">
              <a:buNone/>
              <a:defRPr sz="1000" baseline="0">
                <a:solidFill>
                  <a:schemeClr val="bg1">
                    <a:lumMod val="50000"/>
                  </a:schemeClr>
                </a:solidFill>
              </a:defRPr>
            </a:lvl1pPr>
          </a:lstStyle>
          <a:p>
            <a:r>
              <a:rPr lang="en-US"/>
              <a:t>Full width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br>
              <a:rPr lang="en-US"/>
            </a:br>
            <a:r>
              <a:rPr lang="en-US"/>
              <a:t/>
            </a:r>
            <a:br>
              <a:rPr lang="en-US"/>
            </a:br>
            <a:r>
              <a:rPr lang="en-US"/>
              <a:t/>
            </a:r>
            <a:br>
              <a:rPr lang="en-US"/>
            </a:br>
            <a:r>
              <a:rPr lang="en-US"/>
              <a:t>IMPORTANT:  When you place an image in this box it will overprint (and hide) the NHS logo top right. </a:t>
            </a:r>
            <a:br>
              <a:rPr lang="en-US"/>
            </a:br>
            <a:r>
              <a:rPr lang="en-US"/>
              <a:t>If you want the logo to show you have to make a copy of the logo from a master slide and then place it on this page after you have imported an image into the box.</a:t>
            </a:r>
            <a:br>
              <a:rPr lang="en-US"/>
            </a:br>
            <a:endParaRPr lang="en-US"/>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5908" y="176334"/>
            <a:ext cx="2958313" cy="1436232"/>
          </a:xfrm>
          <a:prstGeom prst="rect">
            <a:avLst/>
          </a:prstGeom>
        </p:spPr>
      </p:pic>
      <p:sp>
        <p:nvSpPr>
          <p:cNvPr id="18" name="Picture Placeholder 17"/>
          <p:cNvSpPr>
            <a:spLocks noGrp="1"/>
          </p:cNvSpPr>
          <p:nvPr>
            <p:ph type="pic" sz="quarter" idx="10" hasCustomPrompt="1"/>
          </p:nvPr>
        </p:nvSpPr>
        <p:spPr>
          <a:xfrm>
            <a:off x="0" y="0"/>
            <a:ext cx="6645275" cy="6858000"/>
          </a:xfrm>
          <a:prstGeom prst="rect">
            <a:avLst/>
          </a:prstGeom>
        </p:spPr>
        <p:txBody>
          <a:bodyPr/>
          <a:lstStyle>
            <a:lvl1pPr marL="0" marR="0" indent="0" algn="l" defTabSz="914400" rtl="0" eaLnBrk="1" fontAlgn="auto" latinLnBrk="0" hangingPunct="1">
              <a:lnSpc>
                <a:spcPct val="90000"/>
              </a:lnSpc>
              <a:spcBef>
                <a:spcPts val="1000"/>
              </a:spcBef>
              <a:spcAft>
                <a:spcPts val="600"/>
              </a:spcAft>
              <a:buClrTx/>
              <a:buSzTx/>
              <a:buFont typeface="Arial"/>
              <a:buNone/>
              <a:tabLst/>
              <a:defRPr sz="1000" baseline="0">
                <a:solidFill>
                  <a:schemeClr val="bg1">
                    <a:lumMod val="50000"/>
                  </a:schemeClr>
                </a:solidFill>
              </a:defRPr>
            </a:lvl1pPr>
          </a:lstStyle>
          <a:p>
            <a:r>
              <a:rPr lang="en-US"/>
              <a:t>Square picture placeholder box. Place picture in this box. Either drag it onto the picture box or click the icon in the centre of the image. Make sure it bleeds all round (no white space) and do not distort the image to fit. Note this text will disappear when the image is placed in this box.  Note the heading is white and will be revealed when you put an image in this placeholder box.</a:t>
            </a:r>
          </a:p>
        </p:txBody>
      </p:sp>
      <p:cxnSp>
        <p:nvCxnSpPr>
          <p:cNvPr id="10" name="Straight Connector 9"/>
          <p:cNvCxnSpPr/>
          <p:nvPr userDrawn="1"/>
        </p:nvCxnSpPr>
        <p:spPr>
          <a:xfrm>
            <a:off x="66456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sz="quarter" idx="11"/>
          </p:nvPr>
        </p:nvSpPr>
        <p:spPr>
          <a:xfrm>
            <a:off x="468592" y="797766"/>
            <a:ext cx="5528709" cy="2232306"/>
          </a:xfrm>
          <a:prstGeom prst="rect">
            <a:avLst/>
          </a:prstGeom>
        </p:spPr>
        <p:txBody>
          <a:bodyPr lIns="0" tIns="0" rIns="0" bIns="0"/>
          <a:lstStyle>
            <a:lvl1pPr marL="0" indent="0">
              <a:buNone/>
              <a:defRPr sz="7200" b="1" i="0">
                <a:solidFill>
                  <a:schemeClr val="bg1">
                    <a:lumMod val="95000"/>
                  </a:schemeClr>
                </a:solidFill>
                <a:latin typeface="Arial" charset="0"/>
                <a:ea typeface="Arial" charset="0"/>
                <a:cs typeface="Arial" charset="0"/>
              </a:defRPr>
            </a:lvl1pPr>
            <a:lvl2pPr>
              <a:defRPr sz="7200" b="1" i="0">
                <a:latin typeface="Arial" charset="0"/>
                <a:ea typeface="Arial" charset="0"/>
                <a:cs typeface="Arial" charset="0"/>
              </a:defRPr>
            </a:lvl2pPr>
            <a:lvl3pPr>
              <a:defRPr sz="7200" b="1" i="0">
                <a:latin typeface="Arial" charset="0"/>
                <a:ea typeface="Arial" charset="0"/>
                <a:cs typeface="Arial" charset="0"/>
              </a:defRPr>
            </a:lvl3pPr>
            <a:lvl4pPr>
              <a:defRPr sz="7200" b="1" i="0">
                <a:latin typeface="Arial" charset="0"/>
                <a:ea typeface="Arial" charset="0"/>
                <a:cs typeface="Arial" charset="0"/>
              </a:defRPr>
            </a:lvl4pPr>
            <a:lvl5pPr>
              <a:defRPr sz="7200" b="1" i="0">
                <a:latin typeface="Arial" charset="0"/>
                <a:ea typeface="Arial" charset="0"/>
                <a:cs typeface="Arial" charset="0"/>
              </a:defRPr>
            </a:lvl5pPr>
          </a:lstStyle>
          <a:p>
            <a:pPr lvl="0"/>
            <a:r>
              <a:rPr lang="en-US"/>
              <a:t>Click to edit Master text styles</a:t>
            </a:r>
          </a:p>
        </p:txBody>
      </p:sp>
      <p:sp>
        <p:nvSpPr>
          <p:cNvPr id="17" name="Rectangle 16"/>
          <p:cNvSpPr/>
          <p:nvPr userDrawn="1"/>
        </p:nvSpPr>
        <p:spPr>
          <a:xfrm>
            <a:off x="6656547" y="5562818"/>
            <a:ext cx="1284595" cy="1295182"/>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userDrawn="1"/>
        </p:nvSpPr>
        <p:spPr>
          <a:xfrm>
            <a:off x="7930195" y="5562818"/>
            <a:ext cx="4261805" cy="1295182"/>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6645600" y="5562818"/>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54"/>
          <p:cNvSpPr>
            <a:spLocks noGrp="1"/>
          </p:cNvSpPr>
          <p:nvPr>
            <p:ph sz="quarter" idx="16" hasCustomPrompt="1"/>
          </p:nvPr>
        </p:nvSpPr>
        <p:spPr>
          <a:xfrm>
            <a:off x="8217133" y="5731724"/>
            <a:ext cx="3627920" cy="957371"/>
          </a:xfrm>
          <a:prstGeom prst="rect">
            <a:avLst/>
          </a:prstGeom>
        </p:spPr>
        <p:txBody>
          <a:bodyPr lIns="0" tIns="0" rIns="0" bIns="0"/>
          <a:lstStyle>
            <a:lvl1pPr marL="0" indent="0">
              <a:lnSpc>
                <a:spcPct val="100000"/>
              </a:lnSpc>
              <a:spcAft>
                <a:spcPts val="0"/>
              </a:spcAft>
              <a:buNone/>
              <a:defRPr sz="2000" b="1" baseline="0">
                <a:latin typeface="Arial" charset="0"/>
                <a:ea typeface="Arial" charset="0"/>
                <a:cs typeface="Arial" charset="0"/>
              </a:defRPr>
            </a:lvl1pPr>
            <a:lvl2pPr marL="0" indent="0">
              <a:lnSpc>
                <a:spcPct val="100000"/>
              </a:lnSpc>
              <a:buNone/>
              <a:tabLst/>
              <a:defRPr sz="2000" baseline="0">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Add author’s name here</a:t>
            </a:r>
          </a:p>
          <a:p>
            <a:pPr lvl="1"/>
            <a:r>
              <a:rPr lang="en-US"/>
              <a:t>Add author’s title here</a:t>
            </a:r>
          </a:p>
        </p:txBody>
      </p:sp>
      <p:sp>
        <p:nvSpPr>
          <p:cNvPr id="24" name="TextBox 23"/>
          <p:cNvSpPr txBox="1"/>
          <p:nvPr userDrawn="1"/>
        </p:nvSpPr>
        <p:spPr>
          <a:xfrm>
            <a:off x="10615064" y="3961685"/>
            <a:ext cx="1229989" cy="1231106"/>
          </a:xfrm>
          <a:prstGeom prst="rect">
            <a:avLst/>
          </a:prstGeom>
          <a:noFill/>
        </p:spPr>
        <p:txBody>
          <a:bodyPr wrap="square" lIns="0" tIns="0" rIns="0" bIns="0" rtlCol="0">
            <a:spAutoFit/>
          </a:bodyPr>
          <a:lstStyle/>
          <a:p>
            <a:pPr algn="r"/>
            <a:r>
              <a:rPr lang="en-US" sz="2000" b="1">
                <a:solidFill>
                  <a:srgbClr val="0067A5"/>
                </a:solidFill>
                <a:latin typeface="Arial" charset="0"/>
                <a:ea typeface="Arial" charset="0"/>
                <a:cs typeface="Arial" charset="0"/>
              </a:rPr>
              <a:t>Together</a:t>
            </a:r>
          </a:p>
          <a:p>
            <a:pPr algn="r"/>
            <a:r>
              <a:rPr lang="en-US" sz="2000" b="1">
                <a:latin typeface="Arial" charset="0"/>
                <a:ea typeface="Arial" charset="0"/>
                <a:cs typeface="Arial" charset="0"/>
              </a:rPr>
              <a:t>Safe</a:t>
            </a:r>
          </a:p>
          <a:p>
            <a:pPr algn="r"/>
            <a:r>
              <a:rPr lang="en-US" sz="2000" b="1">
                <a:latin typeface="Arial" charset="0"/>
                <a:ea typeface="Arial" charset="0"/>
                <a:cs typeface="Arial" charset="0"/>
              </a:rPr>
              <a:t>Kind</a:t>
            </a:r>
          </a:p>
          <a:p>
            <a:pPr algn="r"/>
            <a:r>
              <a:rPr lang="en-US" sz="2000" b="1">
                <a:latin typeface="Arial" charset="0"/>
                <a:ea typeface="Arial" charset="0"/>
                <a:cs typeface="Arial" charset="0"/>
              </a:rPr>
              <a:t>Excellent</a:t>
            </a:r>
          </a:p>
        </p:txBody>
      </p:sp>
      <p:cxnSp>
        <p:nvCxnSpPr>
          <p:cNvPr id="3" name="Straight Connector 2"/>
          <p:cNvCxnSpPr/>
          <p:nvPr userDrawn="1"/>
        </p:nvCxnSpPr>
        <p:spPr>
          <a:xfrm>
            <a:off x="7930195" y="5562818"/>
            <a:ext cx="0" cy="1295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40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orduction Slide">
    <p:spTree>
      <p:nvGrpSpPr>
        <p:cNvPr id="1" name=""/>
        <p:cNvGrpSpPr/>
        <p:nvPr/>
      </p:nvGrpSpPr>
      <p:grpSpPr>
        <a:xfrm>
          <a:off x="0" y="0"/>
          <a:ext cx="0" cy="0"/>
          <a:chOff x="0" y="0"/>
          <a:chExt cx="0" cy="0"/>
        </a:xfrm>
      </p:grpSpPr>
      <p:cxnSp>
        <p:nvCxnSpPr>
          <p:cNvPr id="10" name="Straight Connector 9"/>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hasCustomPrompt="1"/>
          </p:nvPr>
        </p:nvSpPr>
        <p:spPr>
          <a:xfrm>
            <a:off x="307497" y="336551"/>
            <a:ext cx="8880849" cy="5420449"/>
          </a:xfrm>
          <a:prstGeom prst="rect">
            <a:avLst/>
          </a:prstGeom>
        </p:spPr>
        <p:txBody>
          <a:bodyPr lIns="0" tIns="0" rIns="0" bIns="0"/>
          <a:lstStyle>
            <a:lvl1pPr marL="0" indent="0">
              <a:buNone/>
              <a:defRPr sz="7200" b="1" i="0">
                <a:latin typeface="Arial" charset="0"/>
                <a:ea typeface="Arial" charset="0"/>
                <a:cs typeface="Arial" charset="0"/>
              </a:defRPr>
            </a:lvl1pPr>
          </a:lstStyle>
          <a:p>
            <a:pPr lvl="0"/>
            <a:r>
              <a:rPr lang="en-US"/>
              <a:t>This is a heading only page, add text here.</a:t>
            </a:r>
          </a:p>
        </p:txBody>
      </p:sp>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Rectangle 8"/>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5" name="Straight Connector 14"/>
          <p:cNvCxnSpPr/>
          <p:nvPr userDrawn="1"/>
        </p:nvCxnSpPr>
        <p:spPr>
          <a:xfrm>
            <a:off x="6645600" y="6023999"/>
            <a:ext cx="554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203558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1 column ">
    <p:spTree>
      <p:nvGrpSpPr>
        <p:cNvPr id="1" name=""/>
        <p:cNvGrpSpPr/>
        <p:nvPr/>
      </p:nvGrpSpPr>
      <p:grpSpPr>
        <a:xfrm>
          <a:off x="0" y="0"/>
          <a:ext cx="0" cy="0"/>
          <a:chOff x="0" y="0"/>
          <a:chExt cx="0" cy="0"/>
        </a:xfrm>
      </p:grpSpPr>
      <p:sp>
        <p:nvSpPr>
          <p:cNvPr id="16"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8"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9" name="Content Placeholder 15"/>
          <p:cNvSpPr>
            <a:spLocks noGrp="1"/>
          </p:cNvSpPr>
          <p:nvPr>
            <p:ph sz="quarter" idx="16" hasCustomPrompt="1"/>
          </p:nvPr>
        </p:nvSpPr>
        <p:spPr>
          <a:xfrm>
            <a:off x="307497" y="336551"/>
            <a:ext cx="2634486" cy="1677779"/>
          </a:xfrm>
          <a:prstGeom prst="rect">
            <a:avLst/>
          </a:prstGeom>
        </p:spPr>
        <p:txBody>
          <a:bodyPr lIns="0" tIns="0" rIns="0" bIns="0"/>
          <a:lstStyle>
            <a:lvl1pPr marL="0" indent="0">
              <a:buNone/>
              <a:defRPr sz="2400" b="1" i="0">
                <a:latin typeface="Arial" charset="0"/>
                <a:ea typeface="Arial" charset="0"/>
                <a:cs typeface="Arial" charset="0"/>
              </a:defRPr>
            </a:lvl1pPr>
          </a:lstStyle>
          <a:p>
            <a:pPr lvl="0"/>
            <a:r>
              <a:rPr lang="en-US"/>
              <a:t>Put slide heading here</a:t>
            </a:r>
          </a:p>
        </p:txBody>
      </p:sp>
      <p:sp>
        <p:nvSpPr>
          <p:cNvPr id="13" name="Content Placeholder 15"/>
          <p:cNvSpPr>
            <a:spLocks noGrp="1"/>
          </p:cNvSpPr>
          <p:nvPr>
            <p:ph sz="quarter" idx="18" hasCustomPrompt="1"/>
          </p:nvPr>
        </p:nvSpPr>
        <p:spPr>
          <a:xfrm>
            <a:off x="3225508" y="336550"/>
            <a:ext cx="7275951" cy="5401023"/>
          </a:xfrm>
          <a:prstGeom prst="rect">
            <a:avLst/>
          </a:prstGeom>
        </p:spPr>
        <p:txBody>
          <a:bodyPr lIns="0" tIns="0" rIns="0" bIns="0"/>
          <a:lstStyle>
            <a:lvl1pPr marL="0" indent="0">
              <a:lnSpc>
                <a:spcPct val="100000"/>
              </a:lnSpc>
              <a:spcAft>
                <a:spcPts val="800"/>
              </a:spcAft>
              <a:buNone/>
              <a:defRPr sz="2000" b="0" baseline="0"/>
            </a:lvl1pPr>
            <a:lvl2pPr marL="14288" indent="0" algn="l">
              <a:lnSpc>
                <a:spcPct val="15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This slide - Body copy should be Arial (body) 20pt. (level 1)</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1" name="Straight Connector 10"/>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2 column ">
    <p:spTree>
      <p:nvGrpSpPr>
        <p:cNvPr id="1" name=""/>
        <p:cNvGrpSpPr/>
        <p:nvPr/>
      </p:nvGrpSpPr>
      <p:grpSpPr>
        <a:xfrm>
          <a:off x="0" y="0"/>
          <a:ext cx="0" cy="0"/>
          <a:chOff x="0" y="0"/>
          <a:chExt cx="0" cy="0"/>
        </a:xfrm>
      </p:grpSpPr>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a:t>
            </a:r>
          </a:p>
        </p:txBody>
      </p:sp>
      <p:sp>
        <p:nvSpPr>
          <p:cNvPr id="16" name="Content Placeholder 15"/>
          <p:cNvSpPr>
            <a:spLocks noGrp="1"/>
          </p:cNvSpPr>
          <p:nvPr>
            <p:ph sz="quarter" idx="16" hasCustomPrompt="1"/>
          </p:nvPr>
        </p:nvSpPr>
        <p:spPr>
          <a:xfrm>
            <a:off x="307497" y="336551"/>
            <a:ext cx="10250524" cy="5160683"/>
          </a:xfrm>
          <a:prstGeom prst="rect">
            <a:avLst/>
          </a:prstGeom>
        </p:spPr>
        <p:txBody>
          <a:bodyPr lIns="0" tIns="0" rIns="0" bIns="0" numCol="2" spcCol="180000"/>
          <a:lstStyle>
            <a:lvl1pPr marL="0" indent="0">
              <a:lnSpc>
                <a:spcPct val="100000"/>
              </a:lnSpc>
              <a:spcAft>
                <a:spcPts val="1000"/>
              </a:spcAft>
              <a:buNone/>
              <a:defRPr sz="2400" b="1" baseline="0"/>
            </a:lvl1pPr>
            <a:lvl2pPr marL="14288" indent="0" algn="l">
              <a:lnSpc>
                <a:spcPct val="100000"/>
              </a:lnSpc>
              <a:buNone/>
              <a:tabLst/>
              <a:defRPr sz="200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a:lvl4pPr>
            <a:lvl5pPr marL="1828800" indent="0">
              <a:buNone/>
              <a:defRPr/>
            </a:lvl5pPr>
          </a:lstStyle>
          <a:p>
            <a:pPr lvl="0"/>
            <a:r>
              <a:rPr lang="en-US"/>
              <a:t>Headings are Arial Bold 24pt </a:t>
            </a:r>
            <a:br>
              <a:rPr lang="en-US"/>
            </a:br>
            <a:r>
              <a:rPr lang="en-US"/>
              <a:t>(level 1) </a:t>
            </a:r>
          </a:p>
          <a:p>
            <a:pPr lvl="1"/>
            <a:r>
              <a:rPr lang="en-US"/>
              <a:t>Body copy should be Arial (body) 20pt. (Level 2)</a:t>
            </a:r>
          </a:p>
          <a:p>
            <a:pPr lvl="0"/>
            <a:endParaRPr lang="en-US"/>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1" name="Rectangle 10"/>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8" name="Straight Connector 7"/>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18" y="0"/>
            <a:ext cx="5622925" cy="6023998"/>
          </a:xfrm>
          <a:prstGeom prst="rect">
            <a:avLst/>
          </a:prstGeom>
        </p:spPr>
        <p:txBody>
          <a:bodyPr/>
          <a:lstStyle>
            <a:lvl1pPr marL="0" indent="0">
              <a:buNone/>
              <a:defRPr sz="1000" baseline="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6" name="Content Placeholder 15"/>
          <p:cNvSpPr>
            <a:spLocks noGrp="1"/>
          </p:cNvSpPr>
          <p:nvPr>
            <p:ph sz="quarter" idx="16" hasCustomPrompt="1"/>
          </p:nvPr>
        </p:nvSpPr>
        <p:spPr>
          <a:xfrm>
            <a:off x="6704448" y="317025"/>
            <a:ext cx="3996063" cy="5468429"/>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Arial body copy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5" name="Rectangle 14"/>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extLst>
      <p:ext uri="{BB962C8B-B14F-4D97-AF65-F5344CB8AC3E}">
        <p14:creationId xmlns:p14="http://schemas.microsoft.com/office/powerpoint/2010/main" val="108470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y Question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307497" y="246900"/>
            <a:ext cx="9840550" cy="1107996"/>
          </a:xfrm>
          <a:prstGeom prst="rect">
            <a:avLst/>
          </a:prstGeom>
          <a:noFill/>
        </p:spPr>
        <p:txBody>
          <a:bodyPr wrap="square" lIns="0" tIns="0" rIns="0" bIns="0" rtlCol="0">
            <a:spAutoFit/>
          </a:bodyPr>
          <a:lstStyle/>
          <a:p>
            <a:pPr lvl="0"/>
            <a:r>
              <a:rPr lang="en-US" sz="7200" b="1"/>
              <a:t>Any questions?</a:t>
            </a:r>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Conclusion</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4" name="Rectangle 13"/>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details slide">
    <p:spTree>
      <p:nvGrpSpPr>
        <p:cNvPr id="1" name=""/>
        <p:cNvGrpSpPr/>
        <p:nvPr/>
      </p:nvGrpSpPr>
      <p:grpSpPr>
        <a:xfrm>
          <a:off x="0" y="0"/>
          <a:ext cx="0" cy="0"/>
          <a:chOff x="0" y="0"/>
          <a:chExt cx="0" cy="0"/>
        </a:xfrm>
      </p:grpSpPr>
      <p:sp>
        <p:nvSpPr>
          <p:cNvPr id="8" name="Rectangle 7"/>
          <p:cNvSpPr/>
          <p:nvPr userDrawn="1"/>
        </p:nvSpPr>
        <p:spPr>
          <a:xfrm>
            <a:off x="0" y="0"/>
            <a:ext cx="12192000" cy="6023998"/>
          </a:xfrm>
          <a:prstGeom prst="rect">
            <a:avLst/>
          </a:prstGeom>
          <a:solidFill>
            <a:srgbClr val="E7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307497" y="6262543"/>
            <a:ext cx="3896950" cy="276999"/>
          </a:xfrm>
          <a:prstGeom prst="rect">
            <a:avLst/>
          </a:prstGeom>
          <a:noFill/>
        </p:spPr>
        <p:txBody>
          <a:bodyPr wrap="square" lIns="0" tIns="0" rIns="0" bIns="0" rtlCol="0">
            <a:spAutoFit/>
          </a:bodyPr>
          <a:lstStyle/>
          <a:p>
            <a:pPr lvl="0"/>
            <a:r>
              <a:rPr lang="en-US" sz="1800" b="1"/>
              <a:t>Contact details</a:t>
            </a:r>
          </a:p>
        </p:txBody>
      </p:sp>
      <p:sp>
        <p:nvSpPr>
          <p:cNvPr id="9"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a:buNone/>
              <a:tabLst/>
              <a:defRPr sz="1600" b="0">
                <a:solidFill>
                  <a:srgbClr val="0070C0"/>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2" name="Rectangle 1"/>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cxnSp>
        <p:nvCxnSpPr>
          <p:cNvPr id="13" name="Straight Connector 12"/>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s and text slide">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622925" cy="6023998"/>
          </a:xfrm>
          <a:prstGeom prst="rect">
            <a:avLst/>
          </a:prstGeom>
        </p:spPr>
        <p:txBody>
          <a:bodyPr/>
          <a:lstStyle>
            <a:lvl1pPr marL="0" indent="0">
              <a:buNone/>
              <a:defRPr sz="1000">
                <a:solidFill>
                  <a:schemeClr val="bg1">
                    <a:lumMod val="50000"/>
                  </a:schemeClr>
                </a:solidFill>
              </a:defRPr>
            </a:lvl1pPr>
          </a:lstStyle>
          <a:p>
            <a:r>
              <a:rPr lang="en-US"/>
              <a:t>Square picture placeholder box.</a:t>
            </a:r>
            <a:br>
              <a:rPr lang="en-US"/>
            </a:br>
            <a:r>
              <a:rPr lang="en-US"/>
              <a:t>Place picture in this box. 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 </a:t>
            </a:r>
            <a:br>
              <a:rPr lang="en-US"/>
            </a:br>
            <a:endParaRPr lang="en-US"/>
          </a:p>
        </p:txBody>
      </p:sp>
      <p:sp>
        <p:nvSpPr>
          <p:cNvPr id="12" name="Content Placeholder 15"/>
          <p:cNvSpPr>
            <a:spLocks noGrp="1"/>
          </p:cNvSpPr>
          <p:nvPr>
            <p:ph sz="quarter" idx="11" hasCustomPrompt="1"/>
          </p:nvPr>
        </p:nvSpPr>
        <p:spPr>
          <a:xfrm>
            <a:off x="307497" y="6290997"/>
            <a:ext cx="4983162" cy="387350"/>
          </a:xfrm>
          <a:prstGeom prst="rect">
            <a:avLst/>
          </a:prstGeom>
        </p:spPr>
        <p:txBody>
          <a:bodyPr lIns="0" tIns="0" rIns="0" bIns="0"/>
          <a:lstStyle>
            <a:lvl1pPr marL="0" indent="0">
              <a:buNone/>
              <a:defRPr sz="1800" b="1" i="0">
                <a:latin typeface="Arial" charset="0"/>
                <a:ea typeface="Arial" charset="0"/>
                <a:cs typeface="Arial" charset="0"/>
              </a:defRPr>
            </a:lvl1pPr>
          </a:lstStyle>
          <a:p>
            <a:pPr lvl="0"/>
            <a:r>
              <a:rPr lang="en-US"/>
              <a:t>Add sub-heading here if needed</a:t>
            </a:r>
          </a:p>
        </p:txBody>
      </p:sp>
      <p:sp>
        <p:nvSpPr>
          <p:cNvPr id="15" name="Picture Placeholder 10"/>
          <p:cNvSpPr>
            <a:spLocks noGrp="1"/>
          </p:cNvSpPr>
          <p:nvPr>
            <p:ph type="pic" sz="quarter" idx="17" hasCustomPrompt="1"/>
          </p:nvPr>
        </p:nvSpPr>
        <p:spPr>
          <a:xfrm>
            <a:off x="5622924" y="3563332"/>
            <a:ext cx="2634955" cy="2460666"/>
          </a:xfrm>
          <a:prstGeom prst="rect">
            <a:avLst/>
          </a:prstGeom>
        </p:spPr>
        <p:txBody>
          <a:bodyPr/>
          <a:lstStyle>
            <a:lvl1pPr marL="0" indent="0">
              <a:buNone/>
              <a:defRPr sz="1000" baseline="0">
                <a:solidFill>
                  <a:schemeClr val="bg1">
                    <a:lumMod val="50000"/>
                  </a:schemeClr>
                </a:solidFill>
              </a:defRPr>
            </a:lvl1pPr>
          </a:lstStyle>
          <a:p>
            <a:r>
              <a:rPr lang="en-US"/>
              <a:t>Small square picture placeholder box. Place picture in this box. </a:t>
            </a:r>
            <a:br>
              <a:rPr lang="en-US"/>
            </a:br>
            <a:r>
              <a:rPr lang="en-US"/>
              <a:t>Either drag it onto the picture box or click the icon in the centre of the image. </a:t>
            </a:r>
            <a:br>
              <a:rPr lang="en-US"/>
            </a:br>
            <a:r>
              <a:rPr lang="en-US"/>
              <a:t>Make sure it bleeds all round (no white space) and do not distort the image to fit. </a:t>
            </a:r>
            <a:br>
              <a:rPr lang="en-US"/>
            </a:br>
            <a:r>
              <a:rPr lang="en-US"/>
              <a:t>Note this text will disappear when the image is placed in this box.</a:t>
            </a:r>
          </a:p>
        </p:txBody>
      </p:sp>
      <p:sp>
        <p:nvSpPr>
          <p:cNvPr id="10" name="Content Placeholder 19"/>
          <p:cNvSpPr>
            <a:spLocks noGrp="1"/>
          </p:cNvSpPr>
          <p:nvPr>
            <p:ph sz="quarter" idx="14" hasCustomPrompt="1"/>
          </p:nvPr>
        </p:nvSpPr>
        <p:spPr>
          <a:xfrm>
            <a:off x="6756400" y="6310423"/>
            <a:ext cx="4485341" cy="319431"/>
          </a:xfrm>
          <a:prstGeom prst="rect">
            <a:avLst/>
          </a:prstGeom>
        </p:spPr>
        <p:txBody>
          <a:bodyPr lIns="0" tIns="0" rIns="0" bIns="0"/>
          <a:lstStyle>
            <a:lvl1pPr marL="0" indent="0">
              <a:buNone/>
              <a:defRPr sz="1600" b="0">
                <a:solidFill>
                  <a:srgbClr val="0070AD"/>
                </a:solidFill>
                <a:latin typeface="Arial" charset="0"/>
                <a:ea typeface="Arial" charset="0"/>
                <a:cs typeface="Arial" charset="0"/>
              </a:defRPr>
            </a:lvl1pPr>
            <a:lvl2pPr>
              <a:defRPr sz="1800">
                <a:solidFill>
                  <a:srgbClr val="0070C0"/>
                </a:solidFill>
                <a:latin typeface="Arial" charset="0"/>
                <a:ea typeface="Arial" charset="0"/>
                <a:cs typeface="Arial" charset="0"/>
              </a:defRPr>
            </a:lvl2pPr>
            <a:lvl3pPr>
              <a:defRPr sz="1800">
                <a:solidFill>
                  <a:srgbClr val="0070C0"/>
                </a:solidFill>
                <a:latin typeface="Arial" charset="0"/>
                <a:ea typeface="Arial" charset="0"/>
                <a:cs typeface="Arial" charset="0"/>
              </a:defRPr>
            </a:lvl3pPr>
            <a:lvl4pPr>
              <a:defRPr sz="1800">
                <a:solidFill>
                  <a:srgbClr val="0070C0"/>
                </a:solidFill>
                <a:latin typeface="Arial" charset="0"/>
                <a:ea typeface="Arial" charset="0"/>
                <a:cs typeface="Arial" charset="0"/>
              </a:defRPr>
            </a:lvl4pPr>
            <a:lvl5pPr>
              <a:defRPr sz="1800">
                <a:solidFill>
                  <a:srgbClr val="0070C0"/>
                </a:solidFill>
                <a:latin typeface="Arial" charset="0"/>
                <a:ea typeface="Arial" charset="0"/>
                <a:cs typeface="Arial" charset="0"/>
              </a:defRPr>
            </a:lvl5pPr>
          </a:lstStyle>
          <a:p>
            <a:r>
              <a:rPr lang="en-US" sz="1600" dirty="0">
                <a:solidFill>
                  <a:srgbClr val="0070AD"/>
                </a:solidFill>
                <a:latin typeface="Arial" charset="0"/>
                <a:ea typeface="Arial" charset="0"/>
                <a:cs typeface="Arial" charset="0"/>
              </a:rPr>
              <a:t>Title of your presentation</a:t>
            </a:r>
          </a:p>
        </p:txBody>
      </p:sp>
      <p:sp>
        <p:nvSpPr>
          <p:cNvPr id="17" name="Rectangle 16"/>
          <p:cNvSpPr/>
          <p:nvPr userDrawn="1"/>
        </p:nvSpPr>
        <p:spPr>
          <a:xfrm>
            <a:off x="11504277" y="6262543"/>
            <a:ext cx="436337" cy="338554"/>
          </a:xfrm>
          <a:prstGeom prst="rect">
            <a:avLst/>
          </a:prstGeom>
        </p:spPr>
        <p:txBody>
          <a:bodyPr wrap="none">
            <a:spAutoFit/>
          </a:bodyPr>
          <a:lstStyle/>
          <a:p>
            <a:pPr algn="r"/>
            <a:fld id="{1AD08E07-D956-8D48-8346-99A336203F3B}" type="slidenum">
              <a:rPr lang="en-US" sz="1600" b="1">
                <a:solidFill>
                  <a:srgbClr val="0070AD"/>
                </a:solidFill>
              </a:rPr>
              <a:pPr algn="r"/>
              <a:t>‹#›</a:t>
            </a:fld>
            <a:endParaRPr lang="en-US" sz="1600"/>
          </a:p>
        </p:txBody>
      </p:sp>
      <p:sp>
        <p:nvSpPr>
          <p:cNvPr id="13" name="Content Placeholder 15"/>
          <p:cNvSpPr>
            <a:spLocks noGrp="1"/>
          </p:cNvSpPr>
          <p:nvPr>
            <p:ph sz="quarter" idx="16" hasCustomPrompt="1"/>
          </p:nvPr>
        </p:nvSpPr>
        <p:spPr>
          <a:xfrm>
            <a:off x="6704448" y="317026"/>
            <a:ext cx="3996063" cy="3095478"/>
          </a:xfrm>
          <a:prstGeom prst="rect">
            <a:avLst/>
          </a:prstGeom>
        </p:spPr>
        <p:txBody>
          <a:bodyPr lIns="0" tIns="0" rIns="0" bIns="0"/>
          <a:lstStyle>
            <a:lvl1pPr marL="0" indent="0">
              <a:lnSpc>
                <a:spcPct val="100000"/>
              </a:lnSpc>
              <a:spcAft>
                <a:spcPts val="1000"/>
              </a:spcAft>
              <a:buNone/>
              <a:defRPr sz="2400" b="1" baseline="0"/>
            </a:lvl1pPr>
            <a:lvl2pPr marL="14288" indent="0" algn="l">
              <a:lnSpc>
                <a:spcPct val="100000"/>
              </a:lnSpc>
              <a:spcAft>
                <a:spcPts val="600"/>
              </a:spcAft>
              <a:buNone/>
              <a:tabLst/>
              <a:defRPr sz="2000" baseline="0"/>
            </a:lvl2pPr>
            <a:lvl3pPr marL="404813" marR="0" indent="-219075" algn="l" defTabSz="914400" rtl="0" eaLnBrk="1" fontAlgn="auto" latinLnBrk="0" hangingPunct="1">
              <a:lnSpc>
                <a:spcPct val="90000"/>
              </a:lnSpc>
              <a:spcBef>
                <a:spcPts val="500"/>
              </a:spcBef>
              <a:spcAft>
                <a:spcPts val="0"/>
              </a:spcAft>
              <a:buClrTx/>
              <a:buSzTx/>
              <a:buFont typeface="Arial" charset="0"/>
              <a:buChar char="•"/>
              <a:tabLst/>
              <a:defRPr sz="2000"/>
            </a:lvl3pPr>
            <a:lvl4pPr marL="711200" marR="0" indent="-263525" algn="l" defTabSz="914400" rtl="0" eaLnBrk="1" fontAlgn="auto" latinLnBrk="0" hangingPunct="1">
              <a:lnSpc>
                <a:spcPct val="90000"/>
              </a:lnSpc>
              <a:spcBef>
                <a:spcPts val="500"/>
              </a:spcBef>
              <a:spcAft>
                <a:spcPts val="0"/>
              </a:spcAft>
              <a:buClrTx/>
              <a:buSzTx/>
              <a:buFont typeface="Arial" charset="0"/>
              <a:buChar char="•"/>
              <a:tabLst/>
              <a:defRPr sz="2000"/>
            </a:lvl4pPr>
            <a:lvl5pPr marL="1828800" indent="0">
              <a:buNone/>
              <a:defRPr/>
            </a:lvl5pPr>
          </a:lstStyle>
          <a:p>
            <a:pPr lvl="0"/>
            <a:r>
              <a:rPr lang="en-US"/>
              <a:t>Headings are Arial Bold 24pt (level 1)</a:t>
            </a:r>
          </a:p>
          <a:p>
            <a:pPr lvl="1"/>
            <a:r>
              <a:rPr lang="en-US"/>
              <a:t>Add text here 20pt (level 2)</a:t>
            </a:r>
          </a:p>
          <a:p>
            <a:pPr marL="404813" marR="0" lvl="2" indent="-219075" algn="l" defTabSz="914400" rtl="0" eaLnBrk="1" fontAlgn="auto" latinLnBrk="0" hangingPunct="1">
              <a:lnSpc>
                <a:spcPct val="90000"/>
              </a:lnSpc>
              <a:spcBef>
                <a:spcPts val="500"/>
              </a:spcBef>
              <a:spcAft>
                <a:spcPts val="0"/>
              </a:spcAft>
              <a:buClrTx/>
              <a:buSzTx/>
              <a:buFont typeface="Arial" charset="0"/>
              <a:buChar char="•"/>
              <a:tabLst/>
              <a:defRPr/>
            </a:pPr>
            <a:r>
              <a:rPr lang="en-US"/>
              <a:t>indented text (level 3)</a:t>
            </a:r>
          </a:p>
          <a:p>
            <a:pPr marL="711200" marR="0" lvl="3" indent="-263525" algn="l" defTabSz="914400" rtl="0" eaLnBrk="1" fontAlgn="auto" latinLnBrk="0" hangingPunct="1">
              <a:lnSpc>
                <a:spcPct val="90000"/>
              </a:lnSpc>
              <a:spcBef>
                <a:spcPts val="500"/>
              </a:spcBef>
              <a:spcAft>
                <a:spcPts val="0"/>
              </a:spcAft>
              <a:buClrTx/>
              <a:buSzTx/>
              <a:buFont typeface="Arial" charset="0"/>
              <a:buChar char="•"/>
              <a:tabLst/>
              <a:defRPr/>
            </a:pPr>
            <a:r>
              <a:rPr lang="en-US"/>
              <a:t>double indented text (level 4)</a:t>
            </a:r>
          </a:p>
        </p:txBody>
      </p:sp>
      <p:cxnSp>
        <p:nvCxnSpPr>
          <p:cNvPr id="14" name="Straight Connector 13"/>
          <p:cNvCxnSpPr/>
          <p:nvPr userDrawn="1"/>
        </p:nvCxnSpPr>
        <p:spPr>
          <a:xfrm>
            <a:off x="0" y="6023998"/>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3249" y="183999"/>
            <a:ext cx="890657" cy="89065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4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71" r:id="rId4"/>
    <p:sldLayoutId id="2147483659" r:id="rId5"/>
    <p:sldLayoutId id="2147483653" r:id="rId6"/>
    <p:sldLayoutId id="2147483657"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1371600" indent="-1362075" algn="l" defTabSz="914400" rtl="0" eaLnBrk="1" latinLnBrk="0" hangingPunct="1">
        <a:lnSpc>
          <a:spcPct val="90000"/>
        </a:lnSpc>
        <a:spcBef>
          <a:spcPts val="1000"/>
        </a:spcBef>
        <a:spcAft>
          <a:spcPts val="600"/>
        </a:spcAft>
        <a:buFont typeface="Arial"/>
        <a:buNone/>
        <a:tabLst/>
        <a:defRPr sz="2000" b="1" kern="1200">
          <a:solidFill>
            <a:schemeClr val="tx1"/>
          </a:solidFill>
          <a:latin typeface="+mn-lt"/>
          <a:ea typeface="+mn-ea"/>
          <a:cs typeface="+mn-cs"/>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7497" y="411163"/>
            <a:ext cx="6225188" cy="1989137"/>
          </a:xfrm>
        </p:spPr>
        <p:txBody>
          <a:bodyPr/>
          <a:lstStyle/>
          <a:p>
            <a:r>
              <a:rPr lang="en-GB" sz="3600" dirty="0"/>
              <a:t>Monthly Nurse Safe Staffing </a:t>
            </a:r>
          </a:p>
        </p:txBody>
      </p:sp>
      <p:sp>
        <p:nvSpPr>
          <p:cNvPr id="3" name="Content Placeholder 2"/>
          <p:cNvSpPr>
            <a:spLocks noGrp="1"/>
          </p:cNvSpPr>
          <p:nvPr>
            <p:ph sz="quarter" idx="15"/>
          </p:nvPr>
        </p:nvSpPr>
        <p:spPr>
          <a:xfrm>
            <a:off x="307975" y="6409593"/>
            <a:ext cx="4748213" cy="338680"/>
          </a:xfrm>
        </p:spPr>
        <p:txBody>
          <a:bodyPr anchor="ctr"/>
          <a:lstStyle/>
          <a:p>
            <a:pPr>
              <a:spcAft>
                <a:spcPts val="0"/>
              </a:spcAft>
            </a:pPr>
            <a:r>
              <a:rPr lang="en-US" dirty="0"/>
              <a:t>Board of Directors: </a:t>
            </a:r>
            <a:r>
              <a:rPr lang="en-US" dirty="0" smtClean="0"/>
              <a:t>14 June </a:t>
            </a:r>
            <a:r>
              <a:rPr lang="en-US" dirty="0" smtClean="0"/>
              <a:t>2023</a:t>
            </a:r>
            <a:endParaRPr lang="en-US" dirty="0"/>
          </a:p>
        </p:txBody>
      </p:sp>
      <p:sp>
        <p:nvSpPr>
          <p:cNvPr id="4" name="Content Placeholder 3"/>
          <p:cNvSpPr>
            <a:spLocks noGrp="1"/>
          </p:cNvSpPr>
          <p:nvPr>
            <p:ph sz="quarter" idx="16"/>
          </p:nvPr>
        </p:nvSpPr>
        <p:spPr>
          <a:xfrm>
            <a:off x="194661" y="4267200"/>
            <a:ext cx="6338023" cy="1604963"/>
          </a:xfrm>
        </p:spPr>
        <p:txBody>
          <a:bodyPr/>
          <a:lstStyle/>
          <a:p>
            <a:r>
              <a:rPr lang="en-US" sz="1600" dirty="0"/>
              <a:t>Sponsoring executive director: Lorraine Szeremeta Chief Nurse</a:t>
            </a:r>
          </a:p>
          <a:p>
            <a:r>
              <a:rPr lang="en-US" sz="1600" dirty="0"/>
              <a:t>Amanda Small Deputy Chief Nurse</a:t>
            </a:r>
          </a:p>
          <a:p>
            <a:r>
              <a:rPr lang="en-US" sz="1600" dirty="0"/>
              <a:t>Sarah Raper Project Lead Nurse safe </a:t>
            </a:r>
            <a:r>
              <a:rPr lang="en-US" sz="1600" dirty="0" smtClean="0"/>
              <a:t>staffing</a:t>
            </a:r>
            <a:endParaRPr lang="en-US" sz="1600" dirty="0"/>
          </a:p>
        </p:txBody>
      </p:sp>
    </p:spTree>
    <p:extLst>
      <p:ext uri="{BB962C8B-B14F-4D97-AF65-F5344CB8AC3E}">
        <p14:creationId xmlns:p14="http://schemas.microsoft.com/office/powerpoint/2010/main" val="90447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p:cNvSpPr>
            <a:spLocks noGrp="1"/>
          </p:cNvSpPr>
          <p:nvPr>
            <p:ph sz="quarter" idx="16"/>
          </p:nvPr>
        </p:nvSpPr>
        <p:spPr>
          <a:xfrm>
            <a:off x="307496" y="336551"/>
            <a:ext cx="6216396" cy="340457"/>
          </a:xfrm>
        </p:spPr>
        <p:txBody>
          <a:bodyPr/>
          <a:lstStyle/>
          <a:p>
            <a:r>
              <a:rPr lang="en-GB" sz="2000" dirty="0"/>
              <a:t>Bank Fill Rate and Agency Usage</a:t>
            </a:r>
          </a:p>
        </p:txBody>
      </p:sp>
      <p:sp>
        <p:nvSpPr>
          <p:cNvPr id="11" name="TextBox 10"/>
          <p:cNvSpPr txBox="1"/>
          <p:nvPr/>
        </p:nvSpPr>
        <p:spPr>
          <a:xfrm>
            <a:off x="5313594" y="793863"/>
            <a:ext cx="5704066" cy="4339650"/>
          </a:xfrm>
          <a:prstGeom prst="rect">
            <a:avLst/>
          </a:prstGeom>
          <a:noFill/>
        </p:spPr>
        <p:txBody>
          <a:bodyPr wrap="square" rtlCol="0">
            <a:spAutoFit/>
          </a:bodyPr>
          <a:lstStyle/>
          <a:p>
            <a:r>
              <a:rPr lang="en-GB" sz="1200" b="1" dirty="0"/>
              <a:t>Bank fill rate</a:t>
            </a:r>
          </a:p>
          <a:p>
            <a:endParaRPr lang="en-GB" sz="1200" dirty="0"/>
          </a:p>
          <a:p>
            <a:r>
              <a:rPr lang="en-GB" sz="1200" dirty="0"/>
              <a:t>The Trust’s Staff Bank continues to support the clinical areas with achieving safe staffing levels. Graph 14 and 15 illustrate the trends in bank shift fill rate per week. Overall we have seen an increase in bank shift requests for registered staff over the last 6 months to mitigate those areas who have less than a rota fill of 90</a:t>
            </a:r>
            <a:r>
              <a:rPr lang="en-GB" sz="1200" dirty="0" smtClean="0"/>
              <a:t>% or to cover an unmet </a:t>
            </a:r>
            <a:r>
              <a:rPr lang="en-GB" sz="1200" dirty="0" err="1" smtClean="0"/>
              <a:t>specialling</a:t>
            </a:r>
            <a:r>
              <a:rPr lang="en-GB" sz="1200" dirty="0" smtClean="0"/>
              <a:t> need.  </a:t>
            </a:r>
            <a:r>
              <a:rPr lang="en-GB" sz="1200" dirty="0"/>
              <a:t>The number of requests for registered staff is an average of </a:t>
            </a:r>
            <a:r>
              <a:rPr lang="en-GB" sz="1200" dirty="0" smtClean="0"/>
              <a:t>2327 </a:t>
            </a:r>
            <a:r>
              <a:rPr lang="en-GB" sz="1200" dirty="0"/>
              <a:t>shifts per week requested and an average bank fill rate of </a:t>
            </a:r>
            <a:r>
              <a:rPr lang="en-GB" sz="1200" dirty="0" smtClean="0"/>
              <a:t>80.6%.  </a:t>
            </a:r>
            <a:endParaRPr lang="en-GB" sz="1200" dirty="0"/>
          </a:p>
          <a:p>
            <a:endParaRPr lang="en-GB" sz="1200" dirty="0"/>
          </a:p>
          <a:p>
            <a:r>
              <a:rPr lang="en-GB" sz="1200" dirty="0"/>
              <a:t>The number of requests for Health care support workers and Maternity support workers remains high with an average of </a:t>
            </a:r>
            <a:r>
              <a:rPr lang="en-GB" sz="1200" dirty="0" smtClean="0"/>
              <a:t>2076 </a:t>
            </a:r>
            <a:r>
              <a:rPr lang="en-GB" sz="1200" dirty="0"/>
              <a:t>shifts per week requested and an average bank fill rate of </a:t>
            </a:r>
            <a:r>
              <a:rPr lang="en-GB" sz="1200" dirty="0" smtClean="0"/>
              <a:t>68.6%.</a:t>
            </a:r>
            <a:endParaRPr lang="en-GB" sz="1200" dirty="0"/>
          </a:p>
          <a:p>
            <a:endParaRPr lang="en-GB" sz="1200" dirty="0"/>
          </a:p>
          <a:p>
            <a:r>
              <a:rPr lang="en-GB" sz="1200" dirty="0"/>
              <a:t>In addition to bank workers we have the equivalent of </a:t>
            </a:r>
            <a:r>
              <a:rPr lang="en-GB" sz="1200" dirty="0" smtClean="0"/>
              <a:t>37.4 </a:t>
            </a:r>
            <a:r>
              <a:rPr lang="en-GB" sz="1200" dirty="0"/>
              <a:t>WTE agency workers working across the divisions to support staffing challenges in the short term. </a:t>
            </a:r>
            <a:endParaRPr lang="en-GB" sz="1200" dirty="0" smtClean="0"/>
          </a:p>
          <a:p>
            <a:endParaRPr lang="en-GB" sz="1200" dirty="0"/>
          </a:p>
          <a:p>
            <a:r>
              <a:rPr lang="en-GB" sz="1200" dirty="0"/>
              <a:t>Short term pay enhancements for bank shifts have been put in place in areas where we are looking to encourage a higher uptake of shifts.  These bank enhancements are reviewed regularly (at least on a 6 weekly basis) through the weekly bank enhancement meeting and are for fixed periods of time.</a:t>
            </a:r>
          </a:p>
          <a:p>
            <a:endParaRPr lang="en-GB" sz="1200" dirty="0">
              <a:solidFill>
                <a:srgbClr val="FF0000"/>
              </a:solidFill>
            </a:endParaRPr>
          </a:p>
          <a:p>
            <a:endParaRPr lang="en-GB" sz="1200" dirty="0">
              <a:solidFill>
                <a:srgbClr val="FF0000"/>
              </a:solidFill>
            </a:endParaRPr>
          </a:p>
        </p:txBody>
      </p:sp>
      <p:sp>
        <p:nvSpPr>
          <p:cNvPr id="15" name="TextBox 14"/>
          <p:cNvSpPr txBox="1"/>
          <p:nvPr/>
        </p:nvSpPr>
        <p:spPr>
          <a:xfrm>
            <a:off x="223106" y="655364"/>
            <a:ext cx="4094893" cy="276999"/>
          </a:xfrm>
          <a:prstGeom prst="rect">
            <a:avLst/>
          </a:prstGeom>
          <a:noFill/>
        </p:spPr>
        <p:txBody>
          <a:bodyPr wrap="square" rtlCol="0">
            <a:spAutoFit/>
          </a:bodyPr>
          <a:lstStyle/>
          <a:p>
            <a:r>
              <a:rPr lang="en-GB" sz="1200" b="1" dirty="0"/>
              <a:t>Graph 14 Registered RN/RM Bank fill rate per week </a:t>
            </a:r>
          </a:p>
        </p:txBody>
      </p:sp>
      <p:sp>
        <p:nvSpPr>
          <p:cNvPr id="17" name="TextBox 16"/>
          <p:cNvSpPr txBox="1"/>
          <p:nvPr/>
        </p:nvSpPr>
        <p:spPr>
          <a:xfrm>
            <a:off x="280812" y="3290501"/>
            <a:ext cx="3643548" cy="276999"/>
          </a:xfrm>
          <a:prstGeom prst="rect">
            <a:avLst/>
          </a:prstGeom>
          <a:noFill/>
        </p:spPr>
        <p:txBody>
          <a:bodyPr wrap="square" rtlCol="0">
            <a:spAutoFit/>
          </a:bodyPr>
          <a:lstStyle/>
          <a:p>
            <a:r>
              <a:rPr lang="en-GB" sz="1200" b="1" dirty="0"/>
              <a:t>Graph 15 HCSW/MSW bank fill rate per week</a:t>
            </a:r>
          </a:p>
        </p:txBody>
      </p:sp>
      <p:graphicFrame>
        <p:nvGraphicFramePr>
          <p:cNvPr id="9" name="Chart 8"/>
          <p:cNvGraphicFramePr>
            <a:graphicFrameLocks/>
          </p:cNvGraphicFramePr>
          <p:nvPr>
            <p:extLst>
              <p:ext uri="{D42A27DB-BD31-4B8C-83A1-F6EECF244321}">
                <p14:modId xmlns:p14="http://schemas.microsoft.com/office/powerpoint/2010/main" val="3655382436"/>
              </p:ext>
            </p:extLst>
          </p:nvPr>
        </p:nvGraphicFramePr>
        <p:xfrm>
          <a:off x="299893" y="906367"/>
          <a:ext cx="4297540" cy="23841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874820182"/>
              </p:ext>
            </p:extLst>
          </p:nvPr>
        </p:nvGraphicFramePr>
        <p:xfrm>
          <a:off x="305230" y="3519861"/>
          <a:ext cx="4292203" cy="2405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67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8406198" cy="340457"/>
          </a:xfrm>
        </p:spPr>
        <p:txBody>
          <a:bodyPr/>
          <a:lstStyle/>
          <a:p>
            <a:r>
              <a:rPr lang="en-GB" sz="2000" dirty="0"/>
              <a:t>Appendix </a:t>
            </a:r>
            <a:r>
              <a:rPr lang="en-GB" sz="2000" dirty="0" smtClean="0"/>
              <a:t>1: </a:t>
            </a:r>
            <a:r>
              <a:rPr lang="en-GB" sz="2000" dirty="0"/>
              <a:t>Exception report by </a:t>
            </a:r>
            <a:r>
              <a:rPr lang="en-GB" sz="2000" dirty="0" smtClean="0"/>
              <a:t>Division </a:t>
            </a:r>
            <a:endParaRPr lang="en-GB" sz="2000" dirty="0"/>
          </a:p>
          <a:p>
            <a:endParaRPr lang="en-GB" sz="2000" dirty="0"/>
          </a:p>
        </p:txBody>
      </p:sp>
      <p:graphicFrame>
        <p:nvGraphicFramePr>
          <p:cNvPr id="2" name="Table 1"/>
          <p:cNvGraphicFramePr>
            <a:graphicFrameLocks noGrp="1"/>
          </p:cNvGraphicFramePr>
          <p:nvPr>
            <p:extLst>
              <p:ext uri="{D42A27DB-BD31-4B8C-83A1-F6EECF244321}">
                <p14:modId xmlns:p14="http://schemas.microsoft.com/office/powerpoint/2010/main" val="1702290470"/>
              </p:ext>
            </p:extLst>
          </p:nvPr>
        </p:nvGraphicFramePr>
        <p:xfrm>
          <a:off x="307496" y="807549"/>
          <a:ext cx="10311620" cy="5145852"/>
        </p:xfrm>
        <a:graphic>
          <a:graphicData uri="http://schemas.openxmlformats.org/drawingml/2006/table">
            <a:tbl>
              <a:tblPr/>
              <a:tblGrid>
                <a:gridCol w="884589">
                  <a:extLst>
                    <a:ext uri="{9D8B030D-6E8A-4147-A177-3AD203B41FA5}">
                      <a16:colId xmlns:a16="http://schemas.microsoft.com/office/drawing/2014/main" val="2630942974"/>
                    </a:ext>
                  </a:extLst>
                </a:gridCol>
                <a:gridCol w="778667">
                  <a:extLst>
                    <a:ext uri="{9D8B030D-6E8A-4147-A177-3AD203B41FA5}">
                      <a16:colId xmlns:a16="http://schemas.microsoft.com/office/drawing/2014/main" val="3790018435"/>
                    </a:ext>
                  </a:extLst>
                </a:gridCol>
                <a:gridCol w="778667">
                  <a:extLst>
                    <a:ext uri="{9D8B030D-6E8A-4147-A177-3AD203B41FA5}">
                      <a16:colId xmlns:a16="http://schemas.microsoft.com/office/drawing/2014/main" val="3357409764"/>
                    </a:ext>
                  </a:extLst>
                </a:gridCol>
                <a:gridCol w="778667">
                  <a:extLst>
                    <a:ext uri="{9D8B030D-6E8A-4147-A177-3AD203B41FA5}">
                      <a16:colId xmlns:a16="http://schemas.microsoft.com/office/drawing/2014/main" val="576890128"/>
                    </a:ext>
                  </a:extLst>
                </a:gridCol>
                <a:gridCol w="618353">
                  <a:extLst>
                    <a:ext uri="{9D8B030D-6E8A-4147-A177-3AD203B41FA5}">
                      <a16:colId xmlns:a16="http://schemas.microsoft.com/office/drawing/2014/main" val="903052022"/>
                    </a:ext>
                  </a:extLst>
                </a:gridCol>
                <a:gridCol w="2187141">
                  <a:extLst>
                    <a:ext uri="{9D8B030D-6E8A-4147-A177-3AD203B41FA5}">
                      <a16:colId xmlns:a16="http://schemas.microsoft.com/office/drawing/2014/main" val="1762684710"/>
                    </a:ext>
                  </a:extLst>
                </a:gridCol>
                <a:gridCol w="2026827">
                  <a:extLst>
                    <a:ext uri="{9D8B030D-6E8A-4147-A177-3AD203B41FA5}">
                      <a16:colId xmlns:a16="http://schemas.microsoft.com/office/drawing/2014/main" val="1009012662"/>
                    </a:ext>
                  </a:extLst>
                </a:gridCol>
                <a:gridCol w="2258709">
                  <a:extLst>
                    <a:ext uri="{9D8B030D-6E8A-4147-A177-3AD203B41FA5}">
                      <a16:colId xmlns:a16="http://schemas.microsoft.com/office/drawing/2014/main" val="104517673"/>
                    </a:ext>
                  </a:extLst>
                </a:gridCol>
              </a:tblGrid>
              <a:tr h="220506">
                <a:tc>
                  <a:txBody>
                    <a:bodyPr/>
                    <a:lstStyle/>
                    <a:p>
                      <a:pPr algn="l" fontAlgn="t"/>
                      <a:r>
                        <a:rPr lang="en-GB" sz="800" b="1" i="0" u="none" strike="noStrike">
                          <a:solidFill>
                            <a:srgbClr val="000000"/>
                          </a:solidFill>
                          <a:effectLst/>
                          <a:latin typeface="Calibri" panose="020F0502020204030204" pitchFamily="34" charset="0"/>
                        </a:rPr>
                        <a:t>Division  A</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registered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 fill care staff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Overall filled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91283314"/>
                  </a:ext>
                </a:extLst>
              </a:tr>
              <a:tr h="660418">
                <a:tc>
                  <a:txBody>
                    <a:bodyPr/>
                    <a:lstStyle/>
                    <a:p>
                      <a:pPr algn="ctr" fontAlgn="ctr"/>
                      <a:r>
                        <a:rPr lang="en-GB" sz="800" b="0" i="0" u="none" strike="noStrike">
                          <a:solidFill>
                            <a:srgbClr val="000000"/>
                          </a:solidFill>
                          <a:effectLst/>
                          <a:latin typeface="Calibri" panose="020F0502020204030204" pitchFamily="34" charset="0"/>
                        </a:rPr>
                        <a:t>L2 overnight stay</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60%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74%</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15.90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Sickness in B5 &amp; 6 team with x2 B6 also leaving as promoted within trust. X3 HCAs off also.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Increased nursing and HCA workload, ability to discharge quickly could be impacted.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08:15 nursing bronze to allocate staffign resource safely. Band 7 also worked clinically. Supprt form HR regaridng sickness management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 Not used as contigency (not required), post Jr Dr strike</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351088"/>
                  </a:ext>
                </a:extLst>
              </a:tr>
              <a:tr h="440278">
                <a:tc>
                  <a:txBody>
                    <a:bodyPr/>
                    <a:lstStyle/>
                    <a:p>
                      <a:pPr algn="ctr" fontAlgn="ctr"/>
                      <a:r>
                        <a:rPr lang="en-GB" sz="800" b="0" i="0" u="none" strike="noStrike">
                          <a:solidFill>
                            <a:srgbClr val="000000"/>
                          </a:solidFill>
                          <a:effectLst/>
                          <a:latin typeface="Calibri" panose="020F0502020204030204" pitchFamily="34" charset="0"/>
                        </a:rPr>
                        <a:t>D4</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104%</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88%</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22.47</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Limited GPIC breaches- lowest since start of 2023, low acuity with a high number number of L2s. Bed capacity increased to 54 beds from 52</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t"/>
                      <a:r>
                        <a:rPr lang="en-US" sz="800" b="0" i="0" u="none" strike="noStrike">
                          <a:solidFill>
                            <a:srgbClr val="000000"/>
                          </a:solidFill>
                          <a:effectLst/>
                          <a:latin typeface="Calibri" panose="020F0502020204030204" pitchFamily="34" charset="0"/>
                        </a:rPr>
                        <a:t>GPIC breaches (though number this months has been lowest since start of 2023</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Impact on nurse workload and quality of care provided when breaching.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n-US" sz="800" b="0" i="0" u="none" strike="noStrike">
                          <a:solidFill>
                            <a:srgbClr val="000000"/>
                          </a:solidFill>
                          <a:effectLst/>
                          <a:latin typeface="Calibri" panose="020F0502020204030204" pitchFamily="34" charset="0"/>
                        </a:rPr>
                        <a:t>Discuss at 08:15 and mitigated within units first and if required. Could pull from PD or Crit Care CNSs but does not appear that this was required. </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Need to cancel shift out to bank if not required- will request matron retrospective review</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0180549"/>
                  </a:ext>
                </a:extLst>
              </a:tr>
              <a:tr h="440278">
                <a:tc>
                  <a:txBody>
                    <a:bodyPr/>
                    <a:lstStyle/>
                    <a:p>
                      <a:pPr algn="ctr" fontAlgn="ctr"/>
                      <a:r>
                        <a:rPr lang="en-GB" sz="800" b="0" i="0" u="none" strike="noStrike">
                          <a:solidFill>
                            <a:srgbClr val="000000"/>
                          </a:solidFill>
                          <a:effectLst/>
                          <a:latin typeface="Calibri" panose="020F0502020204030204" pitchFamily="34" charset="0"/>
                        </a:rPr>
                        <a:t>JOHN FARMAN ICU</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90%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88%</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27.23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Limited GPIC breaches- lowest since start of 2023, low acuity with a high number number of L2. Bed capacity increased to 54 beds from 52</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01450376"/>
                  </a:ext>
                </a:extLst>
              </a:tr>
              <a:tr h="440278">
                <a:tc>
                  <a:txBody>
                    <a:bodyPr/>
                    <a:lstStyle/>
                    <a:p>
                      <a:pPr algn="ctr" fontAlgn="ctr"/>
                      <a:r>
                        <a:rPr lang="en-GB" sz="800" b="0" i="0" u="none" strike="noStrike">
                          <a:solidFill>
                            <a:srgbClr val="000000"/>
                          </a:solidFill>
                          <a:effectLst/>
                          <a:latin typeface="Calibri" panose="020F0502020204030204" pitchFamily="34" charset="0"/>
                        </a:rPr>
                        <a:t>NCCU</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94%</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27.53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Limited GPIC breaches- lowest since start of 2023, low acuity with a high number number of L2s. Bed capacity increased to 54 beds from 52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93116303"/>
                  </a:ext>
                </a:extLst>
              </a:tr>
              <a:tr h="660418">
                <a:tc>
                  <a:txBody>
                    <a:bodyPr/>
                    <a:lstStyle/>
                    <a:p>
                      <a:pPr algn="ctr" fontAlgn="ctr"/>
                      <a:r>
                        <a:rPr lang="en-GB" sz="800" b="0" i="0" u="none" strike="noStrike">
                          <a:solidFill>
                            <a:srgbClr val="000000"/>
                          </a:solidFill>
                          <a:effectLst/>
                          <a:latin typeface="Calibri" panose="020F0502020204030204" pitchFamily="34" charset="0"/>
                        </a:rPr>
                        <a:t>OIR</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89%</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panose="020F0502020204030204" pitchFamily="34" charset="0"/>
                        </a:rPr>
                        <a:t>97%</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90%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31.12</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Highest CHPPD delivered Trust wide. Jr doctor strike 11-15th April so reduction in elective work- need to cancel shifts that week if not required ? This affected calc</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Ability to care for post op elective patients, affect on RN workload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Reviewed early by Theatre matrons. Allocation of OIR cases adjusted if required and as a last resort. Support form recovery team, request support from Crit Care (with RN  skills or level 2 beds if anticpated) +/- Ops centre if requried</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402794"/>
                  </a:ext>
                </a:extLst>
              </a:tr>
              <a:tr h="268915">
                <a:tc>
                  <a:txBody>
                    <a:bodyPr/>
                    <a:lstStyle/>
                    <a:p>
                      <a:pPr algn="ctr" fontAlgn="t"/>
                      <a:r>
                        <a:rPr lang="en-GB" sz="800" b="1" i="0" u="none" strike="noStrike">
                          <a:solidFill>
                            <a:srgbClr val="000000"/>
                          </a:solidFill>
                          <a:effectLst/>
                          <a:latin typeface="Calibri" panose="020F0502020204030204" pitchFamily="34" charset="0"/>
                        </a:rPr>
                        <a:t>Division E</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registered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 fill care staff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0" i="0" u="none" strike="noStrike">
                          <a:solidFill>
                            <a:srgbClr val="000000"/>
                          </a:solidFill>
                          <a:effectLst/>
                          <a:latin typeface="Calibri" panose="020F0502020204030204" pitchFamily="34" charset="0"/>
                        </a:rPr>
                        <a:t>Overall filled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GB" sz="800" b="1" i="0" u="none" strike="noStrike">
                          <a:solidFill>
                            <a:srgbClr val="000000"/>
                          </a:solidFill>
                          <a:effectLst/>
                          <a:latin typeface="Calibri" panose="020F0502020204030204" pitchFamily="34" charset="0"/>
                        </a:rPr>
                        <a:t>CHPPD delivered</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Analysis of gaps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Impact on Quality / outcomes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GB" sz="800" b="1" i="0" u="none" strike="noStrike">
                          <a:solidFill>
                            <a:srgbClr val="000000"/>
                          </a:solidFill>
                          <a:effectLst/>
                          <a:latin typeface="Calibri" panose="020F0502020204030204" pitchFamily="34" charset="0"/>
                        </a:rPr>
                        <a:t>Actions in place</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37580650"/>
                  </a:ext>
                </a:extLst>
              </a:tr>
              <a:tr h="440278">
                <a:tc>
                  <a:txBody>
                    <a:bodyPr/>
                    <a:lstStyle/>
                    <a:p>
                      <a:pPr algn="ctr" fontAlgn="ctr"/>
                      <a:r>
                        <a:rPr lang="en-GB" sz="800" b="0" i="0" u="none" strike="noStrike">
                          <a:solidFill>
                            <a:srgbClr val="000000"/>
                          </a:solidFill>
                          <a:effectLst/>
                          <a:latin typeface="Calibri" panose="020F0502020204030204" pitchFamily="34" charset="0"/>
                        </a:rPr>
                        <a:t>C2</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87%</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95%</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88%</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11.08</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Calibri" panose="020F0502020204030204" pitchFamily="34" charset="0"/>
                        </a:rPr>
                        <a:t>Current shortfall of  9.37  WTE  RN vacancy , 2.04 WTE band 6 vacancy and 7.33 WTE band 5 vacancy.   10 WTE pipeline in.  0 WTE pipeline out. Net positon 0.63 WTE RN</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no impact on NQM ,patient experience feedback. Impact on staff wellbeing as reported by senior team. Skill concerns due to chemotherapy competence.</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Three times review a day  of occupancy and staffing. Support from CPFand PD ,  CPF supported to be supernumary to support new starters.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101739"/>
                  </a:ext>
                </a:extLst>
              </a:tr>
              <a:tr h="880556">
                <a:tc>
                  <a:txBody>
                    <a:bodyPr/>
                    <a:lstStyle/>
                    <a:p>
                      <a:pPr algn="ctr" fontAlgn="ctr"/>
                      <a:r>
                        <a:rPr lang="en-GB" sz="800" b="0" i="0" u="none" strike="noStrike">
                          <a:solidFill>
                            <a:srgbClr val="000000"/>
                          </a:solidFill>
                          <a:effectLst/>
                          <a:latin typeface="Calibri" panose="020F0502020204030204" pitchFamily="34" charset="0"/>
                        </a:rPr>
                        <a:t>PICU</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70%</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88%</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71%</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000000"/>
                          </a:solidFill>
                          <a:effectLst/>
                          <a:latin typeface="Calibri" panose="020F0502020204030204" pitchFamily="34" charset="0"/>
                        </a:rPr>
                        <a:t>32.36</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Calibri" panose="020F0502020204030204" pitchFamily="34" charset="0"/>
                        </a:rPr>
                        <a:t>Current shortfall of  21.52  WTE  RN vacancy , 3.95 WTE band 7 vacancy, 8.17 WTE band 6 vacancy and 9.40 WTE band 5 vacancy.   10 WTE pipeline in.  0 WTE pipeline out. Net positon 11.52 WTE RN</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Increased pressure on QIS staff to support junior team.  Unit has had a normal occupancy level for April. Positive patient experience feedback. Psychological support for team maintained with plan to increase psychology in PICU. X2 newly appointed band 7's - newly designed roles.</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  Three times review a day  of occupancy and staffing.  Rate 3 for all staff. </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364776"/>
                  </a:ext>
                </a:extLst>
              </a:tr>
              <a:tr h="640993">
                <a:tc>
                  <a:txBody>
                    <a:bodyPr/>
                    <a:lstStyle/>
                    <a:p>
                      <a:pPr algn="ctr" fontAlgn="ctr"/>
                      <a:r>
                        <a:rPr lang="en-GB" sz="800" b="0" i="0" u="none" strike="noStrike">
                          <a:solidFill>
                            <a:srgbClr val="000000"/>
                          </a:solidFill>
                          <a:effectLst/>
                          <a:latin typeface="Calibri" panose="020F0502020204030204" pitchFamily="34" charset="0"/>
                        </a:rPr>
                        <a:t>Rosie Birth Centre</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1" i="0" u="none" strike="noStrike">
                          <a:solidFill>
                            <a:srgbClr val="FF0000"/>
                          </a:solidFill>
                          <a:effectLst/>
                          <a:latin typeface="Calibri" panose="020F0502020204030204" pitchFamily="34" charset="0"/>
                        </a:rPr>
                        <a:t>81%</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800" b="0" i="0" u="none" strike="noStrike">
                          <a:solidFill>
                            <a:srgbClr val="000000"/>
                          </a:solidFill>
                          <a:effectLst/>
                          <a:latin typeface="Calibri" panose="020F0502020204030204" pitchFamily="34" charset="0"/>
                        </a:rPr>
                        <a:t>92%</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0000"/>
                          </a:solidFill>
                          <a:effectLst/>
                          <a:latin typeface="Calibri" panose="020F0502020204030204" pitchFamily="34" charset="0"/>
                        </a:rPr>
                        <a:t>83%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a:solidFill>
                            <a:srgbClr val="000000"/>
                          </a:solidFill>
                          <a:effectLst/>
                          <a:latin typeface="Calibri" panose="020F0502020204030204" pitchFamily="34" charset="0"/>
                        </a:rPr>
                        <a:t>20.03</a:t>
                      </a:r>
                    </a:p>
                  </a:txBody>
                  <a:tcPr marL="5532" marR="5532" marT="55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Current Vacancy 2 WTE RM and  0.95 WTE MCA due to secondment.</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Calibri" panose="020F0502020204030204" pitchFamily="34" charset="0"/>
                        </a:rPr>
                        <a:t>Staffing reviewed to ensure safe care, Staff moved within service to provide  safe staffing.</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effectLst/>
                          <a:latin typeface="Calibri" panose="020F0502020204030204" pitchFamily="34" charset="0"/>
                        </a:rPr>
                        <a:t>Regular assessment by manager of the day &amp; matron to ensure service requirements are met.</a:t>
                      </a:r>
                    </a:p>
                  </a:txBody>
                  <a:tcPr marL="5532" marR="5532" marT="5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646826"/>
                  </a:ext>
                </a:extLst>
              </a:tr>
            </a:tbl>
          </a:graphicData>
        </a:graphic>
      </p:graphicFrame>
    </p:spTree>
    <p:extLst>
      <p:ext uri="{BB962C8B-B14F-4D97-AF65-F5344CB8AC3E}">
        <p14:creationId xmlns:p14="http://schemas.microsoft.com/office/powerpoint/2010/main" val="110829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sz="quarter" idx="16"/>
          </p:nvPr>
        </p:nvSpPr>
        <p:spPr>
          <a:xfrm>
            <a:off x="307496" y="336551"/>
            <a:ext cx="7826854" cy="340457"/>
          </a:xfrm>
        </p:spPr>
        <p:txBody>
          <a:bodyPr/>
          <a:lstStyle/>
          <a:p>
            <a:r>
              <a:rPr lang="en-GB" sz="2000" dirty="0"/>
              <a:t>Appendix </a:t>
            </a:r>
            <a:r>
              <a:rPr lang="en-GB" sz="2000" dirty="0" smtClean="0"/>
              <a:t>2: </a:t>
            </a:r>
            <a:r>
              <a:rPr lang="en-GB" sz="2000" dirty="0"/>
              <a:t>Adult RN Recruitment pipeline</a:t>
            </a:r>
          </a:p>
        </p:txBody>
      </p:sp>
      <p:graphicFrame>
        <p:nvGraphicFramePr>
          <p:cNvPr id="2" name="Table 1"/>
          <p:cNvGraphicFramePr>
            <a:graphicFrameLocks noGrp="1"/>
          </p:cNvGraphicFramePr>
          <p:nvPr>
            <p:extLst>
              <p:ext uri="{D42A27DB-BD31-4B8C-83A1-F6EECF244321}">
                <p14:modId xmlns:p14="http://schemas.microsoft.com/office/powerpoint/2010/main" val="428563724"/>
              </p:ext>
            </p:extLst>
          </p:nvPr>
        </p:nvGraphicFramePr>
        <p:xfrm>
          <a:off x="307496" y="847261"/>
          <a:ext cx="10337502" cy="4742654"/>
        </p:xfrm>
        <a:graphic>
          <a:graphicData uri="http://schemas.openxmlformats.org/drawingml/2006/table">
            <a:tbl>
              <a:tblPr/>
              <a:tblGrid>
                <a:gridCol w="738393">
                  <a:extLst>
                    <a:ext uri="{9D8B030D-6E8A-4147-A177-3AD203B41FA5}">
                      <a16:colId xmlns:a16="http://schemas.microsoft.com/office/drawing/2014/main" val="3976693297"/>
                    </a:ext>
                  </a:extLst>
                </a:gridCol>
                <a:gridCol w="738393">
                  <a:extLst>
                    <a:ext uri="{9D8B030D-6E8A-4147-A177-3AD203B41FA5}">
                      <a16:colId xmlns:a16="http://schemas.microsoft.com/office/drawing/2014/main" val="2499643855"/>
                    </a:ext>
                  </a:extLst>
                </a:gridCol>
                <a:gridCol w="738393">
                  <a:extLst>
                    <a:ext uri="{9D8B030D-6E8A-4147-A177-3AD203B41FA5}">
                      <a16:colId xmlns:a16="http://schemas.microsoft.com/office/drawing/2014/main" val="3685364278"/>
                    </a:ext>
                  </a:extLst>
                </a:gridCol>
                <a:gridCol w="738393">
                  <a:extLst>
                    <a:ext uri="{9D8B030D-6E8A-4147-A177-3AD203B41FA5}">
                      <a16:colId xmlns:a16="http://schemas.microsoft.com/office/drawing/2014/main" val="1450026360"/>
                    </a:ext>
                  </a:extLst>
                </a:gridCol>
                <a:gridCol w="738393">
                  <a:extLst>
                    <a:ext uri="{9D8B030D-6E8A-4147-A177-3AD203B41FA5}">
                      <a16:colId xmlns:a16="http://schemas.microsoft.com/office/drawing/2014/main" val="2267641009"/>
                    </a:ext>
                  </a:extLst>
                </a:gridCol>
                <a:gridCol w="738393">
                  <a:extLst>
                    <a:ext uri="{9D8B030D-6E8A-4147-A177-3AD203B41FA5}">
                      <a16:colId xmlns:a16="http://schemas.microsoft.com/office/drawing/2014/main" val="2680828748"/>
                    </a:ext>
                  </a:extLst>
                </a:gridCol>
                <a:gridCol w="738393">
                  <a:extLst>
                    <a:ext uri="{9D8B030D-6E8A-4147-A177-3AD203B41FA5}">
                      <a16:colId xmlns:a16="http://schemas.microsoft.com/office/drawing/2014/main" val="2306281534"/>
                    </a:ext>
                  </a:extLst>
                </a:gridCol>
                <a:gridCol w="738393">
                  <a:extLst>
                    <a:ext uri="{9D8B030D-6E8A-4147-A177-3AD203B41FA5}">
                      <a16:colId xmlns:a16="http://schemas.microsoft.com/office/drawing/2014/main" val="4290180345"/>
                    </a:ext>
                  </a:extLst>
                </a:gridCol>
                <a:gridCol w="738393">
                  <a:extLst>
                    <a:ext uri="{9D8B030D-6E8A-4147-A177-3AD203B41FA5}">
                      <a16:colId xmlns:a16="http://schemas.microsoft.com/office/drawing/2014/main" val="3040182691"/>
                    </a:ext>
                  </a:extLst>
                </a:gridCol>
                <a:gridCol w="738393">
                  <a:extLst>
                    <a:ext uri="{9D8B030D-6E8A-4147-A177-3AD203B41FA5}">
                      <a16:colId xmlns:a16="http://schemas.microsoft.com/office/drawing/2014/main" val="175762625"/>
                    </a:ext>
                  </a:extLst>
                </a:gridCol>
                <a:gridCol w="738393">
                  <a:extLst>
                    <a:ext uri="{9D8B030D-6E8A-4147-A177-3AD203B41FA5}">
                      <a16:colId xmlns:a16="http://schemas.microsoft.com/office/drawing/2014/main" val="672005746"/>
                    </a:ext>
                  </a:extLst>
                </a:gridCol>
                <a:gridCol w="738393">
                  <a:extLst>
                    <a:ext uri="{9D8B030D-6E8A-4147-A177-3AD203B41FA5}">
                      <a16:colId xmlns:a16="http://schemas.microsoft.com/office/drawing/2014/main" val="1299324622"/>
                    </a:ext>
                  </a:extLst>
                </a:gridCol>
                <a:gridCol w="738393">
                  <a:extLst>
                    <a:ext uri="{9D8B030D-6E8A-4147-A177-3AD203B41FA5}">
                      <a16:colId xmlns:a16="http://schemas.microsoft.com/office/drawing/2014/main" val="403266352"/>
                    </a:ext>
                  </a:extLst>
                </a:gridCol>
                <a:gridCol w="738393">
                  <a:extLst>
                    <a:ext uri="{9D8B030D-6E8A-4147-A177-3AD203B41FA5}">
                      <a16:colId xmlns:a16="http://schemas.microsoft.com/office/drawing/2014/main" val="3901548510"/>
                    </a:ext>
                  </a:extLst>
                </a:gridCol>
              </a:tblGrid>
              <a:tr h="251504">
                <a:tc gridSpan="14">
                  <a:txBody>
                    <a:bodyPr/>
                    <a:lstStyle/>
                    <a:p>
                      <a:pPr algn="ctr" fontAlgn="b"/>
                      <a:r>
                        <a:rPr lang="en-US" sz="1100" b="1" i="0" u="none" strike="noStrike">
                          <a:solidFill>
                            <a:srgbClr val="000000"/>
                          </a:solidFill>
                          <a:effectLst/>
                          <a:latin typeface="Calibri" panose="020F0502020204030204" pitchFamily="34" charset="0"/>
                        </a:rPr>
                        <a:t>Adult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6738041"/>
                  </a:ext>
                </a:extLst>
              </a:tr>
              <a:tr h="1353334">
                <a:tc>
                  <a:txBody>
                    <a:bodyPr/>
                    <a:lstStyle/>
                    <a:p>
                      <a:pPr algn="ctr" fontAlgn="ctr"/>
                      <a:r>
                        <a:rPr lang="en-GB" sz="9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UK based exp. applicants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Anglia Ruskin NQ (60% of graduates)</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Other NQ</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NAP</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Overseas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Total New Starters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Leavers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Staff in post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900" b="1" i="0" u="none" strike="noStrike">
                          <a:solidFill>
                            <a:srgbClr val="000000"/>
                          </a:solidFill>
                          <a:effectLst/>
                          <a:latin typeface="Calibri" panose="020F0502020204030204" pitchFamily="34" charset="0"/>
                        </a:rPr>
                        <a:t>ESR Establishment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900" b="1" i="0" u="none" strike="noStrike">
                          <a:solidFill>
                            <a:srgbClr val="000000"/>
                          </a:solidFill>
                          <a:effectLst/>
                          <a:latin typeface="Calibri" panose="020F0502020204030204" pitchFamily="34" charset="0"/>
                        </a:rPr>
                        <a:t>Vacancy rate based on established FTE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900" b="1" i="0" u="none" strike="noStrike">
                          <a:solidFill>
                            <a:srgbClr val="000000"/>
                          </a:solidFill>
                          <a:effectLst/>
                          <a:latin typeface="Calibri" panose="020F0502020204030204" pitchFamily="34" charset="0"/>
                        </a:rPr>
                        <a:t>No. of vacancies based on established FTE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900" b="1" i="0" u="none" strike="noStrike">
                          <a:solidFill>
                            <a:srgbClr val="000000"/>
                          </a:solidFill>
                          <a:effectLst/>
                          <a:latin typeface="Calibri" panose="020F0502020204030204" pitchFamily="34" charset="0"/>
                        </a:rPr>
                        <a:t>Starter leaver variance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006431193"/>
                  </a:ext>
                </a:extLst>
              </a:tr>
              <a:tr h="239528">
                <a:tc>
                  <a:txBody>
                    <a:bodyPr/>
                    <a:lstStyle/>
                    <a:p>
                      <a:pPr algn="r" fontAlgn="b"/>
                      <a:r>
                        <a:rPr lang="en-GB" sz="1100" b="0" i="1" u="none" strike="noStrike">
                          <a:solidFill>
                            <a:srgbClr val="000000"/>
                          </a:solidFill>
                          <a:effectLst/>
                          <a:latin typeface="Calibri" panose="020F0502020204030204" pitchFamily="34" charset="0"/>
                        </a:rPr>
                        <a:t>Apr-23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164.87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822234"/>
                  </a:ext>
                </a:extLst>
              </a:tr>
              <a:tr h="239528">
                <a:tc>
                  <a:txBody>
                    <a:bodyPr/>
                    <a:lstStyle/>
                    <a:p>
                      <a:pPr algn="r" fontAlgn="b"/>
                      <a:r>
                        <a:rPr lang="en-GB" sz="1100" b="0" i="1" u="none" strike="noStrike">
                          <a:solidFill>
                            <a:srgbClr val="00B050"/>
                          </a:solidFill>
                          <a:effectLst/>
                          <a:latin typeface="Calibri" panose="020F0502020204030204" pitchFamily="34" charset="0"/>
                        </a:rPr>
                        <a:t>May-23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26733"/>
                  </a:ext>
                </a:extLst>
              </a:tr>
              <a:tr h="239528">
                <a:tc>
                  <a:txBody>
                    <a:bodyPr/>
                    <a:lstStyle/>
                    <a:p>
                      <a:pPr algn="r" fontAlgn="b"/>
                      <a:r>
                        <a:rPr lang="en-GB" sz="1100" b="0" i="1" u="none" strike="noStrike">
                          <a:solidFill>
                            <a:srgbClr val="00B050"/>
                          </a:solidFill>
                          <a:effectLst/>
                          <a:latin typeface="Calibri" panose="020F0502020204030204" pitchFamily="34" charset="0"/>
                        </a:rPr>
                        <a:t>Jun-23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408413"/>
                  </a:ext>
                </a:extLst>
              </a:tr>
              <a:tr h="239528">
                <a:tc>
                  <a:txBody>
                    <a:bodyPr/>
                    <a:lstStyle/>
                    <a:p>
                      <a:pPr algn="r" fontAlgn="b"/>
                      <a:r>
                        <a:rPr lang="en-GB" sz="1100" b="0" i="1" u="none" strike="noStrike">
                          <a:solidFill>
                            <a:srgbClr val="00B050"/>
                          </a:solidFill>
                          <a:effectLst/>
                          <a:latin typeface="Calibri" panose="020F0502020204030204" pitchFamily="34" charset="0"/>
                        </a:rPr>
                        <a:t>Jul-23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291.57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624024"/>
                  </a:ext>
                </a:extLst>
              </a:tr>
              <a:tr h="239528">
                <a:tc>
                  <a:txBody>
                    <a:bodyPr/>
                    <a:lstStyle/>
                    <a:p>
                      <a:pPr algn="r" fontAlgn="b"/>
                      <a:r>
                        <a:rPr lang="en-GB" sz="1100" b="0" i="1" u="none" strike="noStrike">
                          <a:solidFill>
                            <a:srgbClr val="00B050"/>
                          </a:solidFill>
                          <a:effectLst/>
                          <a:latin typeface="Calibri" panose="020F0502020204030204" pitchFamily="34" charset="0"/>
                        </a:rPr>
                        <a:t>Aug-23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285.57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514798"/>
                  </a:ext>
                </a:extLst>
              </a:tr>
              <a:tr h="239528">
                <a:tc>
                  <a:txBody>
                    <a:bodyPr/>
                    <a:lstStyle/>
                    <a:p>
                      <a:pPr algn="r" fontAlgn="b"/>
                      <a:r>
                        <a:rPr lang="en-GB" sz="1100" b="0" i="1" u="none" strike="noStrike">
                          <a:solidFill>
                            <a:srgbClr val="00B050"/>
                          </a:solidFill>
                          <a:effectLst/>
                          <a:latin typeface="Calibri" panose="020F0502020204030204" pitchFamily="34" charset="0"/>
                        </a:rPr>
                        <a:t>Sep-23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309.57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3630"/>
                  </a:ext>
                </a:extLst>
              </a:tr>
              <a:tr h="239528">
                <a:tc>
                  <a:txBody>
                    <a:bodyPr/>
                    <a:lstStyle/>
                    <a:p>
                      <a:pPr algn="r" fontAlgn="b"/>
                      <a:r>
                        <a:rPr lang="en-GB" sz="1100" b="0" i="1" u="none" strike="noStrike">
                          <a:solidFill>
                            <a:srgbClr val="00B050"/>
                          </a:solidFill>
                          <a:effectLst/>
                          <a:latin typeface="Calibri" panose="020F0502020204030204" pitchFamily="34" charset="0"/>
                        </a:rPr>
                        <a:t>Oct-23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285.57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160272"/>
                  </a:ext>
                </a:extLst>
              </a:tr>
              <a:tr h="239528">
                <a:tc>
                  <a:txBody>
                    <a:bodyPr/>
                    <a:lstStyle/>
                    <a:p>
                      <a:pPr algn="r" fontAlgn="b"/>
                      <a:r>
                        <a:rPr lang="en-GB" sz="1100" b="0" i="1" u="none" strike="noStrike">
                          <a:solidFill>
                            <a:srgbClr val="00B050"/>
                          </a:solidFill>
                          <a:effectLst/>
                          <a:latin typeface="Calibri" panose="020F0502020204030204" pitchFamily="34" charset="0"/>
                        </a:rPr>
                        <a:t>Nov-23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263.57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806544"/>
                  </a:ext>
                </a:extLst>
              </a:tr>
              <a:tr h="239528">
                <a:tc>
                  <a:txBody>
                    <a:bodyPr/>
                    <a:lstStyle/>
                    <a:p>
                      <a:pPr algn="r" fontAlgn="b"/>
                      <a:r>
                        <a:rPr lang="en-GB" sz="1100" b="0" i="1" u="none" strike="noStrike">
                          <a:solidFill>
                            <a:srgbClr val="00B050"/>
                          </a:solidFill>
                          <a:effectLst/>
                          <a:latin typeface="Calibri" panose="020F0502020204030204" pitchFamily="34" charset="0"/>
                        </a:rPr>
                        <a:t>Dec-23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254.57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491466"/>
                  </a:ext>
                </a:extLst>
              </a:tr>
              <a:tr h="239528">
                <a:tc>
                  <a:txBody>
                    <a:bodyPr/>
                    <a:lstStyle/>
                    <a:p>
                      <a:pPr algn="r" fontAlgn="b"/>
                      <a:r>
                        <a:rPr lang="en-GB" sz="1100" b="0" i="1" u="none" strike="noStrike">
                          <a:solidFill>
                            <a:srgbClr val="00B050"/>
                          </a:solidFill>
                          <a:effectLst/>
                          <a:latin typeface="Calibri" panose="020F0502020204030204" pitchFamily="34" charset="0"/>
                        </a:rPr>
                        <a:t>Jan-24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301728"/>
                  </a:ext>
                </a:extLst>
              </a:tr>
              <a:tr h="239528">
                <a:tc>
                  <a:txBody>
                    <a:bodyPr/>
                    <a:lstStyle/>
                    <a:p>
                      <a:pPr algn="r" fontAlgn="b"/>
                      <a:r>
                        <a:rPr lang="en-GB" sz="1100" b="0" i="1" u="none" strike="noStrike">
                          <a:solidFill>
                            <a:srgbClr val="00B050"/>
                          </a:solidFill>
                          <a:effectLst/>
                          <a:latin typeface="Calibri" panose="020F0502020204030204" pitchFamily="34" charset="0"/>
                        </a:rPr>
                        <a:t>Feb-24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242.57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716413"/>
                  </a:ext>
                </a:extLst>
              </a:tr>
              <a:tr h="251504">
                <a:tc>
                  <a:txBody>
                    <a:bodyPr/>
                    <a:lstStyle/>
                    <a:p>
                      <a:pPr algn="r" fontAlgn="b"/>
                      <a:r>
                        <a:rPr lang="en-GB" sz="1100" b="0" i="1" u="none" strike="noStrike">
                          <a:solidFill>
                            <a:srgbClr val="00B050"/>
                          </a:solidFill>
                          <a:effectLst/>
                          <a:latin typeface="Calibri" panose="020F0502020204030204" pitchFamily="34" charset="0"/>
                        </a:rPr>
                        <a:t>Mar-24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0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11.69%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213.57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0" i="0" u="none" strike="noStrike">
                          <a:solidFill>
                            <a:srgbClr val="00B05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561090"/>
                  </a:ext>
                </a:extLst>
              </a:tr>
              <a:tr h="251504">
                <a:tc>
                  <a:txBody>
                    <a:bodyPr/>
                    <a:lstStyle/>
                    <a:p>
                      <a:pPr algn="l" fontAlgn="b"/>
                      <a:r>
                        <a:rPr lang="en-GB" sz="110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448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204.4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1613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1826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11.69%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a:solidFill>
                            <a:srgbClr val="FF0000"/>
                          </a:solidFill>
                          <a:effectLst/>
                          <a:latin typeface="Arial" panose="020B0604020202020204" pitchFamily="34" charset="0"/>
                        </a:rPr>
                        <a:t>213.57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000" b="1" i="0" u="none" strike="noStrike" dirty="0">
                          <a:solidFill>
                            <a:srgbClr val="FF0000"/>
                          </a:solidFill>
                          <a:effectLst/>
                          <a:latin typeface="Arial" panose="020B0604020202020204" pitchFamily="34" charset="0"/>
                        </a:rPr>
                        <a:t>243.6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842211"/>
                  </a:ext>
                </a:extLst>
              </a:tr>
            </a:tbl>
          </a:graphicData>
        </a:graphic>
      </p:graphicFrame>
    </p:spTree>
    <p:extLst>
      <p:ext uri="{BB962C8B-B14F-4D97-AF65-F5344CB8AC3E}">
        <p14:creationId xmlns:p14="http://schemas.microsoft.com/office/powerpoint/2010/main" val="1079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sz="quarter" idx="16"/>
          </p:nvPr>
        </p:nvSpPr>
        <p:spPr>
          <a:xfrm>
            <a:off x="307496" y="336552"/>
            <a:ext cx="9402111" cy="398740"/>
          </a:xfrm>
        </p:spPr>
        <p:txBody>
          <a:bodyPr/>
          <a:lstStyle/>
          <a:p>
            <a:r>
              <a:rPr lang="en-GB" sz="2000" dirty="0"/>
              <a:t>Appendix </a:t>
            </a:r>
            <a:r>
              <a:rPr lang="en-GB" sz="2000" dirty="0" smtClean="0"/>
              <a:t>3: </a:t>
            </a:r>
            <a:r>
              <a:rPr lang="en-GB" sz="2000" dirty="0"/>
              <a:t>Paediatric RN </a:t>
            </a:r>
            <a:r>
              <a:rPr lang="en-GB" sz="2000" dirty="0" smtClean="0"/>
              <a:t>and Band 2 HCSW Recruitment </a:t>
            </a:r>
            <a:r>
              <a:rPr lang="en-GB" sz="2000" dirty="0"/>
              <a:t>pipeline</a:t>
            </a:r>
          </a:p>
        </p:txBody>
      </p:sp>
      <p:graphicFrame>
        <p:nvGraphicFramePr>
          <p:cNvPr id="2" name="Table 1"/>
          <p:cNvGraphicFramePr>
            <a:graphicFrameLocks noGrp="1"/>
          </p:cNvGraphicFramePr>
          <p:nvPr>
            <p:extLst>
              <p:ext uri="{D42A27DB-BD31-4B8C-83A1-F6EECF244321}">
                <p14:modId xmlns:p14="http://schemas.microsoft.com/office/powerpoint/2010/main" val="3795227420"/>
              </p:ext>
            </p:extLst>
          </p:nvPr>
        </p:nvGraphicFramePr>
        <p:xfrm>
          <a:off x="307496" y="754417"/>
          <a:ext cx="6645392" cy="3213735"/>
        </p:xfrm>
        <a:graphic>
          <a:graphicData uri="http://schemas.openxmlformats.org/drawingml/2006/table">
            <a:tbl>
              <a:tblPr/>
              <a:tblGrid>
                <a:gridCol w="511184">
                  <a:extLst>
                    <a:ext uri="{9D8B030D-6E8A-4147-A177-3AD203B41FA5}">
                      <a16:colId xmlns:a16="http://schemas.microsoft.com/office/drawing/2014/main" val="1292766839"/>
                    </a:ext>
                  </a:extLst>
                </a:gridCol>
                <a:gridCol w="511184">
                  <a:extLst>
                    <a:ext uri="{9D8B030D-6E8A-4147-A177-3AD203B41FA5}">
                      <a16:colId xmlns:a16="http://schemas.microsoft.com/office/drawing/2014/main" val="4132350243"/>
                    </a:ext>
                  </a:extLst>
                </a:gridCol>
                <a:gridCol w="511184">
                  <a:extLst>
                    <a:ext uri="{9D8B030D-6E8A-4147-A177-3AD203B41FA5}">
                      <a16:colId xmlns:a16="http://schemas.microsoft.com/office/drawing/2014/main" val="866564919"/>
                    </a:ext>
                  </a:extLst>
                </a:gridCol>
                <a:gridCol w="511184">
                  <a:extLst>
                    <a:ext uri="{9D8B030D-6E8A-4147-A177-3AD203B41FA5}">
                      <a16:colId xmlns:a16="http://schemas.microsoft.com/office/drawing/2014/main" val="3036875441"/>
                    </a:ext>
                  </a:extLst>
                </a:gridCol>
                <a:gridCol w="511184">
                  <a:extLst>
                    <a:ext uri="{9D8B030D-6E8A-4147-A177-3AD203B41FA5}">
                      <a16:colId xmlns:a16="http://schemas.microsoft.com/office/drawing/2014/main" val="976714975"/>
                    </a:ext>
                  </a:extLst>
                </a:gridCol>
                <a:gridCol w="511184">
                  <a:extLst>
                    <a:ext uri="{9D8B030D-6E8A-4147-A177-3AD203B41FA5}">
                      <a16:colId xmlns:a16="http://schemas.microsoft.com/office/drawing/2014/main" val="3463422091"/>
                    </a:ext>
                  </a:extLst>
                </a:gridCol>
                <a:gridCol w="511184">
                  <a:extLst>
                    <a:ext uri="{9D8B030D-6E8A-4147-A177-3AD203B41FA5}">
                      <a16:colId xmlns:a16="http://schemas.microsoft.com/office/drawing/2014/main" val="1011794303"/>
                    </a:ext>
                  </a:extLst>
                </a:gridCol>
                <a:gridCol w="511184">
                  <a:extLst>
                    <a:ext uri="{9D8B030D-6E8A-4147-A177-3AD203B41FA5}">
                      <a16:colId xmlns:a16="http://schemas.microsoft.com/office/drawing/2014/main" val="825992501"/>
                    </a:ext>
                  </a:extLst>
                </a:gridCol>
                <a:gridCol w="511184">
                  <a:extLst>
                    <a:ext uri="{9D8B030D-6E8A-4147-A177-3AD203B41FA5}">
                      <a16:colId xmlns:a16="http://schemas.microsoft.com/office/drawing/2014/main" val="696869593"/>
                    </a:ext>
                  </a:extLst>
                </a:gridCol>
                <a:gridCol w="511184">
                  <a:extLst>
                    <a:ext uri="{9D8B030D-6E8A-4147-A177-3AD203B41FA5}">
                      <a16:colId xmlns:a16="http://schemas.microsoft.com/office/drawing/2014/main" val="250075618"/>
                    </a:ext>
                  </a:extLst>
                </a:gridCol>
                <a:gridCol w="511184">
                  <a:extLst>
                    <a:ext uri="{9D8B030D-6E8A-4147-A177-3AD203B41FA5}">
                      <a16:colId xmlns:a16="http://schemas.microsoft.com/office/drawing/2014/main" val="3554891978"/>
                    </a:ext>
                  </a:extLst>
                </a:gridCol>
                <a:gridCol w="511184">
                  <a:extLst>
                    <a:ext uri="{9D8B030D-6E8A-4147-A177-3AD203B41FA5}">
                      <a16:colId xmlns:a16="http://schemas.microsoft.com/office/drawing/2014/main" val="2551234025"/>
                    </a:ext>
                  </a:extLst>
                </a:gridCol>
                <a:gridCol w="511184">
                  <a:extLst>
                    <a:ext uri="{9D8B030D-6E8A-4147-A177-3AD203B41FA5}">
                      <a16:colId xmlns:a16="http://schemas.microsoft.com/office/drawing/2014/main" val="38980040"/>
                    </a:ext>
                  </a:extLst>
                </a:gridCol>
              </a:tblGrid>
              <a:tr h="170425">
                <a:tc gridSpan="13">
                  <a:txBody>
                    <a:bodyPr/>
                    <a:lstStyle/>
                    <a:p>
                      <a:pPr algn="ctr" fontAlgn="b"/>
                      <a:r>
                        <a:rPr lang="en-US" sz="1050" b="1" i="0" u="none" strike="noStrike">
                          <a:solidFill>
                            <a:srgbClr val="000000"/>
                          </a:solidFill>
                          <a:effectLst/>
                          <a:latin typeface="Calibri" panose="020F0502020204030204" pitchFamily="34" charset="0"/>
                        </a:rPr>
                        <a:t>Paediatric band 5 RN position based on predictions and established FTE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22089751"/>
                  </a:ext>
                </a:extLst>
              </a:tr>
              <a:tr h="917050">
                <a:tc>
                  <a:txBody>
                    <a:bodyPr/>
                    <a:lstStyle/>
                    <a:p>
                      <a:pPr algn="ctr" fontAlgn="ctr"/>
                      <a:r>
                        <a:rPr lang="en-GB" sz="8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UK based exp.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Anglia Ruskin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Other NQ</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Overseas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1" i="0" u="none" strike="noStrike">
                          <a:solidFill>
                            <a:srgbClr val="000000"/>
                          </a:solidFill>
                          <a:effectLst/>
                          <a:latin typeface="Calibri" panose="020F0502020204030204" pitchFamily="34" charset="0"/>
                        </a:rPr>
                        <a:t>Leavers FTE (based on leavers in the last 12 months)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1" i="0" u="none" strike="noStrike">
                          <a:solidFill>
                            <a:srgbClr val="000000"/>
                          </a:solidFill>
                          <a:effectLst/>
                          <a:latin typeface="Calibri" panose="020F0502020204030204" pitchFamily="34" charset="0"/>
                        </a:rPr>
                        <a:t>Promotions and transfer out of scope- retained by the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8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800" b="1" i="0" u="none" strike="noStrike">
                          <a:solidFill>
                            <a:srgbClr val="000000"/>
                          </a:solidFill>
                          <a:effectLst/>
                          <a:latin typeface="Calibri" panose="020F0502020204030204" pitchFamily="34" charset="0"/>
                        </a:rPr>
                        <a:t>Starter leaver variance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29531066"/>
                  </a:ext>
                </a:extLst>
              </a:tr>
              <a:tr h="162310">
                <a:tc>
                  <a:txBody>
                    <a:bodyPr/>
                    <a:lstStyle/>
                    <a:p>
                      <a:pPr algn="r" fontAlgn="b"/>
                      <a:r>
                        <a:rPr lang="en-GB" sz="1050" b="0" i="0" u="none" strike="noStrike">
                          <a:solidFill>
                            <a:srgbClr val="00B050"/>
                          </a:solidFill>
                          <a:effectLst/>
                          <a:latin typeface="Calibri" panose="020F0502020204030204" pitchFamily="34" charset="0"/>
                        </a:rPr>
                        <a:t>Apr-23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164.39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23.09%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49.34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05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0964962"/>
                  </a:ext>
                </a:extLst>
              </a:tr>
              <a:tr h="162310">
                <a:tc>
                  <a:txBody>
                    <a:bodyPr/>
                    <a:lstStyle/>
                    <a:p>
                      <a:pPr algn="r" fontAlgn="b"/>
                      <a:r>
                        <a:rPr lang="en-GB" sz="1050" b="0" i="0" u="none" strike="noStrike">
                          <a:solidFill>
                            <a:srgbClr val="00B050"/>
                          </a:solidFill>
                          <a:effectLst/>
                          <a:latin typeface="Calibri" panose="020F0502020204030204" pitchFamily="34" charset="0"/>
                        </a:rPr>
                        <a:t>May-23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473316"/>
                  </a:ext>
                </a:extLst>
              </a:tr>
              <a:tr h="162310">
                <a:tc>
                  <a:txBody>
                    <a:bodyPr/>
                    <a:lstStyle/>
                    <a:p>
                      <a:pPr algn="r" fontAlgn="b"/>
                      <a:r>
                        <a:rPr lang="en-GB" sz="1050" b="0" i="0" u="none" strike="noStrike">
                          <a:solidFill>
                            <a:srgbClr val="00B050"/>
                          </a:solidFill>
                          <a:effectLst/>
                          <a:latin typeface="Calibri" panose="020F0502020204030204" pitchFamily="34" charset="0"/>
                        </a:rPr>
                        <a:t>Jun-23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24.02%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51.34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900269"/>
                  </a:ext>
                </a:extLst>
              </a:tr>
              <a:tr h="162310">
                <a:tc>
                  <a:txBody>
                    <a:bodyPr/>
                    <a:lstStyle/>
                    <a:p>
                      <a:pPr algn="r" fontAlgn="b"/>
                      <a:r>
                        <a:rPr lang="en-GB" sz="1050" b="0" i="0" u="none" strike="noStrike">
                          <a:solidFill>
                            <a:srgbClr val="00B050"/>
                          </a:solidFill>
                          <a:effectLst/>
                          <a:latin typeface="Calibri" panose="020F0502020204030204" pitchFamily="34" charset="0"/>
                        </a:rPr>
                        <a:t>Jul-23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24.49%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52.34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238792"/>
                  </a:ext>
                </a:extLst>
              </a:tr>
              <a:tr h="162310">
                <a:tc>
                  <a:txBody>
                    <a:bodyPr/>
                    <a:lstStyle/>
                    <a:p>
                      <a:pPr algn="r" fontAlgn="b"/>
                      <a:r>
                        <a:rPr lang="en-GB" sz="1050" b="0" i="0" u="none" strike="noStrike">
                          <a:solidFill>
                            <a:srgbClr val="00B050"/>
                          </a:solidFill>
                          <a:effectLst/>
                          <a:latin typeface="Calibri" panose="020F0502020204030204" pitchFamily="34" charset="0"/>
                        </a:rPr>
                        <a:t>Aug-23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24.74%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242624"/>
                  </a:ext>
                </a:extLst>
              </a:tr>
              <a:tr h="162310">
                <a:tc>
                  <a:txBody>
                    <a:bodyPr/>
                    <a:lstStyle/>
                    <a:p>
                      <a:pPr algn="r" fontAlgn="b"/>
                      <a:r>
                        <a:rPr lang="en-GB" sz="1050" b="0" i="0" u="none" strike="noStrike">
                          <a:solidFill>
                            <a:srgbClr val="00B050"/>
                          </a:solidFill>
                          <a:effectLst/>
                          <a:latin typeface="Calibri" panose="020F0502020204030204" pitchFamily="34" charset="0"/>
                        </a:rPr>
                        <a:t>Sep-23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24.27%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51.87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869483"/>
                  </a:ext>
                </a:extLst>
              </a:tr>
              <a:tr h="162310">
                <a:tc>
                  <a:txBody>
                    <a:bodyPr/>
                    <a:lstStyle/>
                    <a:p>
                      <a:pPr algn="r" fontAlgn="b"/>
                      <a:r>
                        <a:rPr lang="en-GB" sz="1050" b="0" i="0" u="none" strike="noStrike">
                          <a:solidFill>
                            <a:srgbClr val="00B050"/>
                          </a:solidFill>
                          <a:effectLst/>
                          <a:latin typeface="Calibri" panose="020F0502020204030204" pitchFamily="34" charset="0"/>
                        </a:rPr>
                        <a:t>Oct-23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905070"/>
                  </a:ext>
                </a:extLst>
              </a:tr>
              <a:tr h="162310">
                <a:tc>
                  <a:txBody>
                    <a:bodyPr/>
                    <a:lstStyle/>
                    <a:p>
                      <a:pPr algn="r" fontAlgn="b"/>
                      <a:r>
                        <a:rPr lang="en-GB" sz="1050" b="0" i="0" u="none" strike="noStrike">
                          <a:solidFill>
                            <a:srgbClr val="00B050"/>
                          </a:solidFill>
                          <a:effectLst/>
                          <a:latin typeface="Calibri" panose="020F0502020204030204" pitchFamily="34" charset="0"/>
                        </a:rPr>
                        <a:t>Nov-23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182.86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14.44%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892691"/>
                  </a:ext>
                </a:extLst>
              </a:tr>
              <a:tr h="162310">
                <a:tc>
                  <a:txBody>
                    <a:bodyPr/>
                    <a:lstStyle/>
                    <a:p>
                      <a:pPr algn="r" fontAlgn="b"/>
                      <a:r>
                        <a:rPr lang="en-GB" sz="1050" b="0" i="0" u="none" strike="noStrike">
                          <a:solidFill>
                            <a:srgbClr val="00B050"/>
                          </a:solidFill>
                          <a:effectLst/>
                          <a:latin typeface="Calibri" panose="020F0502020204030204" pitchFamily="34" charset="0"/>
                        </a:rPr>
                        <a:t>Dec-23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176.86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36.87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158812"/>
                  </a:ext>
                </a:extLst>
              </a:tr>
              <a:tr h="162310">
                <a:tc>
                  <a:txBody>
                    <a:bodyPr/>
                    <a:lstStyle/>
                    <a:p>
                      <a:pPr algn="r" fontAlgn="b"/>
                      <a:r>
                        <a:rPr lang="en-GB" sz="1050" b="0" i="0" u="none" strike="noStrike">
                          <a:solidFill>
                            <a:srgbClr val="00B050"/>
                          </a:solidFill>
                          <a:effectLst/>
                          <a:latin typeface="Calibri" panose="020F0502020204030204" pitchFamily="34" charset="0"/>
                        </a:rPr>
                        <a:t>Jan-24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18.19%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959460"/>
                  </a:ext>
                </a:extLst>
              </a:tr>
              <a:tr h="162310">
                <a:tc>
                  <a:txBody>
                    <a:bodyPr/>
                    <a:lstStyle/>
                    <a:p>
                      <a:pPr algn="r" fontAlgn="b"/>
                      <a:r>
                        <a:rPr lang="en-GB" sz="1050" b="0" i="0" u="none" strike="noStrike">
                          <a:solidFill>
                            <a:srgbClr val="00B050"/>
                          </a:solidFill>
                          <a:effectLst/>
                          <a:latin typeface="Calibri" panose="020F0502020204030204" pitchFamily="34" charset="0"/>
                        </a:rPr>
                        <a:t>Feb-24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695450"/>
                  </a:ext>
                </a:extLst>
              </a:tr>
              <a:tr h="170425">
                <a:tc>
                  <a:txBody>
                    <a:bodyPr/>
                    <a:lstStyle/>
                    <a:p>
                      <a:pPr algn="r" fontAlgn="b"/>
                      <a:r>
                        <a:rPr lang="en-GB" sz="1050" b="0" i="0" u="none" strike="noStrike">
                          <a:solidFill>
                            <a:srgbClr val="00B050"/>
                          </a:solidFill>
                          <a:effectLst/>
                          <a:latin typeface="Calibri" panose="020F0502020204030204" pitchFamily="34" charset="0"/>
                        </a:rPr>
                        <a:t>Mar-24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52117"/>
                  </a:ext>
                </a:extLst>
              </a:tr>
              <a:tr h="170425">
                <a:tc>
                  <a:txBody>
                    <a:bodyPr/>
                    <a:lstStyle/>
                    <a:p>
                      <a:pPr algn="l" fontAlgn="b"/>
                      <a:r>
                        <a:rPr lang="en-GB" sz="105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39.53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172.86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213.73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19.12%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40.87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dirty="0">
                          <a:solidFill>
                            <a:srgbClr val="FF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450557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11735349"/>
              </p:ext>
            </p:extLst>
          </p:nvPr>
        </p:nvGraphicFramePr>
        <p:xfrm>
          <a:off x="7056404" y="2501663"/>
          <a:ext cx="4940064" cy="3353951"/>
        </p:xfrm>
        <a:graphic>
          <a:graphicData uri="http://schemas.openxmlformats.org/drawingml/2006/table">
            <a:tbl>
              <a:tblPr/>
              <a:tblGrid>
                <a:gridCol w="548896">
                  <a:extLst>
                    <a:ext uri="{9D8B030D-6E8A-4147-A177-3AD203B41FA5}">
                      <a16:colId xmlns:a16="http://schemas.microsoft.com/office/drawing/2014/main" val="3173745412"/>
                    </a:ext>
                  </a:extLst>
                </a:gridCol>
                <a:gridCol w="548896">
                  <a:extLst>
                    <a:ext uri="{9D8B030D-6E8A-4147-A177-3AD203B41FA5}">
                      <a16:colId xmlns:a16="http://schemas.microsoft.com/office/drawing/2014/main" val="67305367"/>
                    </a:ext>
                  </a:extLst>
                </a:gridCol>
                <a:gridCol w="548896">
                  <a:extLst>
                    <a:ext uri="{9D8B030D-6E8A-4147-A177-3AD203B41FA5}">
                      <a16:colId xmlns:a16="http://schemas.microsoft.com/office/drawing/2014/main" val="2224273141"/>
                    </a:ext>
                  </a:extLst>
                </a:gridCol>
                <a:gridCol w="548896">
                  <a:extLst>
                    <a:ext uri="{9D8B030D-6E8A-4147-A177-3AD203B41FA5}">
                      <a16:colId xmlns:a16="http://schemas.microsoft.com/office/drawing/2014/main" val="4009875590"/>
                    </a:ext>
                  </a:extLst>
                </a:gridCol>
                <a:gridCol w="548896">
                  <a:extLst>
                    <a:ext uri="{9D8B030D-6E8A-4147-A177-3AD203B41FA5}">
                      <a16:colId xmlns:a16="http://schemas.microsoft.com/office/drawing/2014/main" val="1698004498"/>
                    </a:ext>
                  </a:extLst>
                </a:gridCol>
                <a:gridCol w="548896">
                  <a:extLst>
                    <a:ext uri="{9D8B030D-6E8A-4147-A177-3AD203B41FA5}">
                      <a16:colId xmlns:a16="http://schemas.microsoft.com/office/drawing/2014/main" val="3430060056"/>
                    </a:ext>
                  </a:extLst>
                </a:gridCol>
                <a:gridCol w="548896">
                  <a:extLst>
                    <a:ext uri="{9D8B030D-6E8A-4147-A177-3AD203B41FA5}">
                      <a16:colId xmlns:a16="http://schemas.microsoft.com/office/drawing/2014/main" val="1404957122"/>
                    </a:ext>
                  </a:extLst>
                </a:gridCol>
                <a:gridCol w="548896">
                  <a:extLst>
                    <a:ext uri="{9D8B030D-6E8A-4147-A177-3AD203B41FA5}">
                      <a16:colId xmlns:a16="http://schemas.microsoft.com/office/drawing/2014/main" val="3453125192"/>
                    </a:ext>
                  </a:extLst>
                </a:gridCol>
                <a:gridCol w="548896">
                  <a:extLst>
                    <a:ext uri="{9D8B030D-6E8A-4147-A177-3AD203B41FA5}">
                      <a16:colId xmlns:a16="http://schemas.microsoft.com/office/drawing/2014/main" val="54408522"/>
                    </a:ext>
                  </a:extLst>
                </a:gridCol>
              </a:tblGrid>
              <a:tr h="193497">
                <a:tc gridSpan="9">
                  <a:txBody>
                    <a:bodyPr/>
                    <a:lstStyle/>
                    <a:p>
                      <a:pPr algn="ctr" fontAlgn="b"/>
                      <a:r>
                        <a:rPr lang="en-US" sz="1050" b="1" i="0" u="none" strike="noStrike">
                          <a:solidFill>
                            <a:srgbClr val="000000"/>
                          </a:solidFill>
                          <a:effectLst/>
                          <a:latin typeface="Calibri" panose="020F0502020204030204" pitchFamily="34" charset="0"/>
                        </a:rPr>
                        <a:t>Band 2 HCSW position based on predictions and established FTE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0528589"/>
                  </a:ext>
                </a:extLst>
              </a:tr>
              <a:tr h="746347">
                <a:tc>
                  <a:txBody>
                    <a:bodyPr/>
                    <a:lstStyle/>
                    <a:p>
                      <a:pPr algn="ctr" fontAlgn="ctr"/>
                      <a:r>
                        <a:rPr lang="en-GB" sz="800" b="1" i="0" u="none" strike="noStrike">
                          <a:solidFill>
                            <a:srgbClr val="000000"/>
                          </a:solidFill>
                          <a:effectLst/>
                          <a:latin typeface="Calibri" panose="020F0502020204030204" pitchFamily="34" charset="0"/>
                        </a:rPr>
                        <a:t>Month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UK based applicants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Apprenticeship (direct entry)</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Total New Starters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Leavers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Staff in post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GB" sz="800" b="1" i="0" u="none" strike="noStrike">
                          <a:solidFill>
                            <a:srgbClr val="000000"/>
                          </a:solidFill>
                          <a:effectLst/>
                          <a:latin typeface="Calibri" panose="020F0502020204030204" pitchFamily="34" charset="0"/>
                        </a:rPr>
                        <a:t>ESR Establishment FTE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algn="ctr" fontAlgn="ctr"/>
                      <a:r>
                        <a:rPr lang="en-US" sz="800" b="1" i="0" u="none" strike="noStrike">
                          <a:solidFill>
                            <a:srgbClr val="000000"/>
                          </a:solidFill>
                          <a:effectLst/>
                          <a:latin typeface="Calibri" panose="020F0502020204030204" pitchFamily="34" charset="0"/>
                        </a:rPr>
                        <a:t>Vacancy rate based on established FTE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800" b="1" i="0" u="none" strike="noStrike">
                          <a:solidFill>
                            <a:srgbClr val="000000"/>
                          </a:solidFill>
                          <a:effectLst/>
                          <a:latin typeface="Calibri" panose="020F0502020204030204" pitchFamily="34" charset="0"/>
                        </a:rPr>
                        <a:t>No. of vacancies based on established FTE</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1373553"/>
                  </a:ext>
                </a:extLst>
              </a:tr>
              <a:tr h="184283">
                <a:tc>
                  <a:txBody>
                    <a:bodyPr/>
                    <a:lstStyle/>
                    <a:p>
                      <a:pPr algn="r" fontAlgn="b"/>
                      <a:r>
                        <a:rPr lang="en-GB" sz="1050" b="0" i="0" u="none" strike="noStrike">
                          <a:solidFill>
                            <a:srgbClr val="000000"/>
                          </a:solidFill>
                          <a:effectLst/>
                          <a:latin typeface="Calibri" panose="020F0502020204030204" pitchFamily="34" charset="0"/>
                        </a:rPr>
                        <a:t>Apr-23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0000"/>
                          </a:solidFill>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214286"/>
                  </a:ext>
                </a:extLst>
              </a:tr>
              <a:tr h="184283">
                <a:tc>
                  <a:txBody>
                    <a:bodyPr/>
                    <a:lstStyle/>
                    <a:p>
                      <a:pPr algn="r" fontAlgn="b"/>
                      <a:r>
                        <a:rPr lang="en-GB" sz="1050" b="0" i="0" u="none" strike="noStrike">
                          <a:solidFill>
                            <a:srgbClr val="00B050"/>
                          </a:solidFill>
                          <a:effectLst/>
                          <a:latin typeface="Calibri" panose="020F0502020204030204" pitchFamily="34" charset="0"/>
                        </a:rPr>
                        <a:t>May-23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768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09565"/>
                  </a:ext>
                </a:extLst>
              </a:tr>
              <a:tr h="184283">
                <a:tc>
                  <a:txBody>
                    <a:bodyPr/>
                    <a:lstStyle/>
                    <a:p>
                      <a:pPr algn="r" fontAlgn="b"/>
                      <a:r>
                        <a:rPr lang="en-GB" sz="1050" b="0" i="0" u="none" strike="noStrike">
                          <a:solidFill>
                            <a:srgbClr val="00B050"/>
                          </a:solidFill>
                          <a:effectLst/>
                          <a:latin typeface="Calibri" panose="020F0502020204030204" pitchFamily="34" charset="0"/>
                        </a:rPr>
                        <a:t>Jun-23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773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620014"/>
                  </a:ext>
                </a:extLst>
              </a:tr>
              <a:tr h="184283">
                <a:tc>
                  <a:txBody>
                    <a:bodyPr/>
                    <a:lstStyle/>
                    <a:p>
                      <a:pPr algn="r" fontAlgn="b"/>
                      <a:r>
                        <a:rPr lang="en-GB" sz="1050" b="0" i="0" u="none" strike="noStrike">
                          <a:solidFill>
                            <a:srgbClr val="00B050"/>
                          </a:solidFill>
                          <a:effectLst/>
                          <a:latin typeface="Calibri" panose="020F0502020204030204" pitchFamily="34" charset="0"/>
                        </a:rPr>
                        <a:t>Jul-23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5504003"/>
                  </a:ext>
                </a:extLst>
              </a:tr>
              <a:tr h="184283">
                <a:tc>
                  <a:txBody>
                    <a:bodyPr/>
                    <a:lstStyle/>
                    <a:p>
                      <a:pPr algn="r" fontAlgn="b"/>
                      <a:r>
                        <a:rPr lang="en-GB" sz="1050" b="0" i="0" u="none" strike="noStrike">
                          <a:solidFill>
                            <a:srgbClr val="00B050"/>
                          </a:solidFill>
                          <a:effectLst/>
                          <a:latin typeface="Calibri" panose="020F0502020204030204" pitchFamily="34" charset="0"/>
                        </a:rPr>
                        <a:t>Aug-23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16.34%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909502"/>
                  </a:ext>
                </a:extLst>
              </a:tr>
              <a:tr h="184283">
                <a:tc>
                  <a:txBody>
                    <a:bodyPr/>
                    <a:lstStyle/>
                    <a:p>
                      <a:pPr algn="r" fontAlgn="b"/>
                      <a:r>
                        <a:rPr lang="en-GB" sz="1050" b="0" i="0" u="none" strike="noStrike">
                          <a:solidFill>
                            <a:srgbClr val="00B050"/>
                          </a:solidFill>
                          <a:effectLst/>
                          <a:latin typeface="Calibri" panose="020F0502020204030204" pitchFamily="34" charset="0"/>
                        </a:rPr>
                        <a:t>Sep-23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529071"/>
                  </a:ext>
                </a:extLst>
              </a:tr>
              <a:tr h="184283">
                <a:tc>
                  <a:txBody>
                    <a:bodyPr/>
                    <a:lstStyle/>
                    <a:p>
                      <a:pPr algn="r" fontAlgn="b"/>
                      <a:r>
                        <a:rPr lang="en-GB" sz="1050" b="0" i="0" u="none" strike="noStrike">
                          <a:solidFill>
                            <a:srgbClr val="00B050"/>
                          </a:solidFill>
                          <a:effectLst/>
                          <a:latin typeface="Calibri" panose="020F0502020204030204" pitchFamily="34" charset="0"/>
                        </a:rPr>
                        <a:t>Oct-23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12.66%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52283"/>
                  </a:ext>
                </a:extLst>
              </a:tr>
              <a:tr h="184283">
                <a:tc>
                  <a:txBody>
                    <a:bodyPr/>
                    <a:lstStyle/>
                    <a:p>
                      <a:pPr algn="r" fontAlgn="b"/>
                      <a:r>
                        <a:rPr lang="en-GB" sz="1050" b="0" i="0" u="none" strike="noStrike">
                          <a:solidFill>
                            <a:srgbClr val="00B050"/>
                          </a:solidFill>
                          <a:effectLst/>
                          <a:latin typeface="Calibri" panose="020F0502020204030204" pitchFamily="34" charset="0"/>
                        </a:rPr>
                        <a:t>Nov-23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429950"/>
                  </a:ext>
                </a:extLst>
              </a:tr>
              <a:tr h="184283">
                <a:tc>
                  <a:txBody>
                    <a:bodyPr/>
                    <a:lstStyle/>
                    <a:p>
                      <a:pPr algn="r" fontAlgn="b"/>
                      <a:r>
                        <a:rPr lang="en-GB" sz="1050" b="0" i="0" u="none" strike="noStrike">
                          <a:solidFill>
                            <a:srgbClr val="00B050"/>
                          </a:solidFill>
                          <a:effectLst/>
                          <a:latin typeface="Calibri" panose="020F0502020204030204" pitchFamily="34" charset="0"/>
                        </a:rPr>
                        <a:t>Dec-23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13406"/>
                  </a:ext>
                </a:extLst>
              </a:tr>
              <a:tr h="184283">
                <a:tc>
                  <a:txBody>
                    <a:bodyPr/>
                    <a:lstStyle/>
                    <a:p>
                      <a:pPr algn="r" fontAlgn="b"/>
                      <a:r>
                        <a:rPr lang="en-GB" sz="1050" b="0" i="0" u="none" strike="noStrike">
                          <a:solidFill>
                            <a:srgbClr val="00B050"/>
                          </a:solidFill>
                          <a:effectLst/>
                          <a:latin typeface="Calibri" panose="020F0502020204030204" pitchFamily="34" charset="0"/>
                        </a:rPr>
                        <a:t>Jan-24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220245"/>
                  </a:ext>
                </a:extLst>
              </a:tr>
              <a:tr h="184283">
                <a:tc>
                  <a:txBody>
                    <a:bodyPr/>
                    <a:lstStyle/>
                    <a:p>
                      <a:pPr algn="r" fontAlgn="b"/>
                      <a:r>
                        <a:rPr lang="en-GB" sz="1050" b="0" i="0" u="none" strike="noStrike">
                          <a:solidFill>
                            <a:srgbClr val="00B050"/>
                          </a:solidFill>
                          <a:effectLst/>
                          <a:latin typeface="Calibri" panose="020F0502020204030204" pitchFamily="34" charset="0"/>
                        </a:rPr>
                        <a:t>Feb-24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6.77%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483246"/>
                  </a:ext>
                </a:extLst>
              </a:tr>
              <a:tr h="193497">
                <a:tc>
                  <a:txBody>
                    <a:bodyPr/>
                    <a:lstStyle/>
                    <a:p>
                      <a:pPr algn="r" fontAlgn="b"/>
                      <a:r>
                        <a:rPr lang="en-GB" sz="1050" b="0" i="0" u="none" strike="noStrike">
                          <a:solidFill>
                            <a:srgbClr val="00B050"/>
                          </a:solidFill>
                          <a:effectLst/>
                          <a:latin typeface="Calibri" panose="020F0502020204030204" pitchFamily="34" charset="0"/>
                        </a:rPr>
                        <a:t>Mar-24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900" b="0" i="0" u="none" strike="noStrike">
                          <a:solidFill>
                            <a:srgbClr val="00B05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968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0" i="0" u="none" strike="noStrike">
                          <a:solidFill>
                            <a:srgbClr val="00B050"/>
                          </a:solidFill>
                          <a:effectLst/>
                          <a:latin typeface="Arial" panose="020B060402020202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946463"/>
                  </a:ext>
                </a:extLst>
              </a:tr>
              <a:tr h="193497">
                <a:tc>
                  <a:txBody>
                    <a:bodyPr/>
                    <a:lstStyle/>
                    <a:p>
                      <a:pPr algn="l" fontAlgn="b"/>
                      <a:r>
                        <a:rPr lang="en-GB" sz="1050" b="1" i="0" u="none" strike="noStrike">
                          <a:solidFill>
                            <a:srgbClr val="FF0000"/>
                          </a:solidFill>
                          <a:effectLst/>
                          <a:latin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917.84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968.4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a:solidFill>
                            <a:srgbClr val="FF0000"/>
                          </a:solidFill>
                          <a:effectLst/>
                          <a:latin typeface="Arial" panose="020B0604020202020204" pitchFamily="34" charset="0"/>
                        </a:rPr>
                        <a:t>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900" b="1" i="0" u="none" strike="noStrike" dirty="0">
                          <a:solidFill>
                            <a:srgbClr val="FF0000"/>
                          </a:solidFill>
                          <a:effectLst/>
                          <a:latin typeface="Arial" panose="020B0604020202020204" pitchFamily="34" charset="0"/>
                        </a:rPr>
                        <a:t>50.56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480148"/>
                  </a:ext>
                </a:extLst>
              </a:tr>
            </a:tbl>
          </a:graphicData>
        </a:graphic>
      </p:graphicFrame>
    </p:spTree>
    <p:extLst>
      <p:ext uri="{BB962C8B-B14F-4D97-AF65-F5344CB8AC3E}">
        <p14:creationId xmlns:p14="http://schemas.microsoft.com/office/powerpoint/2010/main" val="405566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336552"/>
            <a:ext cx="5504218" cy="358040"/>
          </a:xfrm>
        </p:spPr>
        <p:txBody>
          <a:bodyPr/>
          <a:lstStyle/>
          <a:p>
            <a:r>
              <a:rPr lang="en-GB" sz="2000" dirty="0"/>
              <a:t>Executive Summary </a:t>
            </a:r>
            <a:endParaRPr lang="en-GB" sz="2000" dirty="0">
              <a:solidFill>
                <a:srgbClr val="FF0000"/>
              </a:solidFill>
            </a:endParaRPr>
          </a:p>
        </p:txBody>
      </p:sp>
      <p:sp>
        <p:nvSpPr>
          <p:cNvPr id="5" name="Content Placeholder 4"/>
          <p:cNvSpPr>
            <a:spLocks noGrp="1"/>
          </p:cNvSpPr>
          <p:nvPr>
            <p:ph sz="quarter" idx="18"/>
          </p:nvPr>
        </p:nvSpPr>
        <p:spPr>
          <a:xfrm>
            <a:off x="333757" y="694592"/>
            <a:ext cx="11623549" cy="5136865"/>
          </a:xfrm>
        </p:spPr>
        <p:txBody>
          <a:bodyPr/>
          <a:lstStyle/>
          <a:p>
            <a:r>
              <a:rPr lang="en-GB" sz="1200" dirty="0"/>
              <a:t>This slide set provides an overview of the Nursing and Midwifery staffing position </a:t>
            </a:r>
            <a:r>
              <a:rPr lang="en-GB" sz="1200" dirty="0" smtClean="0"/>
              <a:t>for April 2023. </a:t>
            </a:r>
            <a:endParaRPr lang="en-GB" sz="1200" dirty="0"/>
          </a:p>
          <a:p>
            <a:r>
              <a:rPr lang="en-US" sz="1200" dirty="0" smtClean="0"/>
              <a:t>The vacancy position in April has remained relatively static for </a:t>
            </a:r>
            <a:r>
              <a:rPr lang="en-US" sz="1200" dirty="0"/>
              <a:t>r</a:t>
            </a:r>
            <a:r>
              <a:rPr lang="en-US" sz="1200" dirty="0" smtClean="0"/>
              <a:t>egistered </a:t>
            </a:r>
            <a:r>
              <a:rPr lang="en-US" sz="1200" dirty="0"/>
              <a:t>n</a:t>
            </a:r>
            <a:r>
              <a:rPr lang="en-US" sz="1200" dirty="0" smtClean="0"/>
              <a:t>urses </a:t>
            </a:r>
            <a:r>
              <a:rPr lang="en-US" sz="1200" dirty="0"/>
              <a:t>(</a:t>
            </a:r>
            <a:r>
              <a:rPr lang="en-US" sz="1200" dirty="0" smtClean="0"/>
              <a:t>RNs</a:t>
            </a:r>
            <a:r>
              <a:rPr lang="en-US" sz="1200" dirty="0" smtClean="0"/>
              <a:t>) at 9.3</a:t>
            </a:r>
            <a:r>
              <a:rPr lang="en-US" sz="1200" dirty="0"/>
              <a:t>%, registered children's nurses (</a:t>
            </a:r>
            <a:r>
              <a:rPr lang="en-US" sz="1200" dirty="0" smtClean="0"/>
              <a:t>RSCNs</a:t>
            </a:r>
            <a:r>
              <a:rPr lang="en-US" sz="1200" dirty="0"/>
              <a:t>) </a:t>
            </a:r>
            <a:r>
              <a:rPr lang="en-US" sz="1200" dirty="0" smtClean="0"/>
              <a:t>at 20.4% from 20.2% in March and Registered </a:t>
            </a:r>
            <a:r>
              <a:rPr lang="en-US" sz="1200" dirty="0"/>
              <a:t>Midwifes (</a:t>
            </a:r>
            <a:r>
              <a:rPr lang="en-US" sz="1200" dirty="0" smtClean="0"/>
              <a:t>RMs</a:t>
            </a:r>
            <a:r>
              <a:rPr lang="en-US" sz="1200" dirty="0" smtClean="0"/>
              <a:t>) at 2.12% from </a:t>
            </a:r>
            <a:r>
              <a:rPr lang="en-US" sz="1200" dirty="0"/>
              <a:t>1.74</a:t>
            </a:r>
            <a:r>
              <a:rPr lang="en-US" sz="1200" dirty="0" smtClean="0"/>
              <a:t>% in March. </a:t>
            </a:r>
            <a:r>
              <a:rPr lang="en-US" sz="1200" dirty="0"/>
              <a:t>Conversely, the vacancy position </a:t>
            </a:r>
            <a:r>
              <a:rPr lang="en-US" sz="1200" dirty="0" smtClean="0"/>
              <a:t>has increased for </a:t>
            </a:r>
            <a:r>
              <a:rPr lang="en-US" sz="1200" dirty="0"/>
              <a:t>Health Care Support Workers (</a:t>
            </a:r>
            <a:r>
              <a:rPr lang="en-US" sz="1200" dirty="0" smtClean="0"/>
              <a:t>HCSWs</a:t>
            </a:r>
            <a:r>
              <a:rPr lang="en-US" sz="1200" dirty="0"/>
              <a:t>) </a:t>
            </a:r>
            <a:r>
              <a:rPr lang="en-US" sz="1200" dirty="0" smtClean="0"/>
              <a:t>to 14.9% from 13.7</a:t>
            </a:r>
            <a:r>
              <a:rPr lang="en-US" sz="1200" dirty="0"/>
              <a:t>% </a:t>
            </a:r>
            <a:r>
              <a:rPr lang="en-US" sz="1200" dirty="0" smtClean="0"/>
              <a:t>in March and </a:t>
            </a:r>
            <a:r>
              <a:rPr lang="en-US" sz="1200" dirty="0"/>
              <a:t>maternity care assistants (</a:t>
            </a:r>
            <a:r>
              <a:rPr lang="en-US" sz="1200" dirty="0" smtClean="0"/>
              <a:t>MCAs</a:t>
            </a:r>
            <a:r>
              <a:rPr lang="en-US" sz="1200" dirty="0"/>
              <a:t>) to </a:t>
            </a:r>
            <a:r>
              <a:rPr lang="en-US" sz="1200" dirty="0" smtClean="0"/>
              <a:t>21.9% from 18.8</a:t>
            </a:r>
            <a:r>
              <a:rPr lang="en-US" sz="1200" dirty="0"/>
              <a:t>% in </a:t>
            </a:r>
            <a:r>
              <a:rPr lang="en-US" sz="1200" dirty="0" smtClean="0"/>
              <a:t>March.  </a:t>
            </a:r>
            <a:r>
              <a:rPr lang="en-GB" sz="1200" dirty="0" smtClean="0"/>
              <a:t>Turnover </a:t>
            </a:r>
            <a:r>
              <a:rPr lang="en-GB" sz="1200" dirty="0"/>
              <a:t>rate remains high at </a:t>
            </a:r>
            <a:r>
              <a:rPr lang="en-GB" sz="1200" dirty="0" smtClean="0"/>
              <a:t>12.5</a:t>
            </a:r>
            <a:r>
              <a:rPr lang="en-US" sz="1200" dirty="0" smtClean="0"/>
              <a:t>% </a:t>
            </a:r>
            <a:r>
              <a:rPr lang="en-US" sz="1200" dirty="0"/>
              <a:t>for </a:t>
            </a:r>
            <a:r>
              <a:rPr lang="en-US" sz="1200" dirty="0" smtClean="0"/>
              <a:t>RNs</a:t>
            </a:r>
            <a:r>
              <a:rPr lang="en-US" sz="1200" dirty="0"/>
              <a:t>, </a:t>
            </a:r>
            <a:r>
              <a:rPr lang="en-US" sz="1200" dirty="0" smtClean="0"/>
              <a:t>12.0% </a:t>
            </a:r>
            <a:r>
              <a:rPr lang="en-US" sz="1200" dirty="0"/>
              <a:t>for </a:t>
            </a:r>
            <a:r>
              <a:rPr lang="en-US" sz="1200" dirty="0" smtClean="0"/>
              <a:t>RMs</a:t>
            </a:r>
            <a:r>
              <a:rPr lang="en-US" sz="1200" dirty="0"/>
              <a:t>, </a:t>
            </a:r>
            <a:r>
              <a:rPr lang="en-US" sz="1200" dirty="0" smtClean="0"/>
              <a:t>15.4% </a:t>
            </a:r>
            <a:r>
              <a:rPr lang="en-US" sz="1200" dirty="0"/>
              <a:t>for </a:t>
            </a:r>
            <a:r>
              <a:rPr lang="en-US" sz="1200" dirty="0" smtClean="0"/>
              <a:t>RSCNs </a:t>
            </a:r>
            <a:r>
              <a:rPr lang="en-US" sz="1200" dirty="0" smtClean="0"/>
              <a:t>and 18.4% </a:t>
            </a:r>
            <a:r>
              <a:rPr lang="en-US" sz="1200" dirty="0"/>
              <a:t>for </a:t>
            </a:r>
            <a:r>
              <a:rPr lang="en-US" sz="1200" dirty="0" smtClean="0"/>
              <a:t>HCSWs</a:t>
            </a:r>
            <a:r>
              <a:rPr lang="en-US" sz="1200" dirty="0"/>
              <a:t>. The main reason for leaving for </a:t>
            </a:r>
            <a:r>
              <a:rPr lang="en-US" sz="1200" dirty="0" smtClean="0"/>
              <a:t>RNs</a:t>
            </a:r>
            <a:r>
              <a:rPr lang="en-US" sz="1200" dirty="0"/>
              <a:t>, </a:t>
            </a:r>
            <a:r>
              <a:rPr lang="en-US" sz="1200" dirty="0" smtClean="0"/>
              <a:t>RMs </a:t>
            </a:r>
            <a:r>
              <a:rPr lang="en-US" sz="1200" dirty="0" smtClean="0"/>
              <a:t>and </a:t>
            </a:r>
            <a:r>
              <a:rPr lang="en-US" sz="1200" dirty="0" smtClean="0"/>
              <a:t>RSCNs </a:t>
            </a:r>
            <a:r>
              <a:rPr lang="en-US" sz="1200" dirty="0"/>
              <a:t>is voluntary resignation – relocation </a:t>
            </a:r>
            <a:r>
              <a:rPr lang="en-US" sz="1200" dirty="0" smtClean="0"/>
              <a:t>whereas for </a:t>
            </a:r>
            <a:r>
              <a:rPr lang="en-US" sz="1200" dirty="0" smtClean="0"/>
              <a:t>HCSWs </a:t>
            </a:r>
            <a:r>
              <a:rPr lang="en-US" sz="1200" dirty="0" smtClean="0"/>
              <a:t>it is voluntary resignation – work life balance. </a:t>
            </a:r>
            <a:endParaRPr lang="en-GB" sz="1200" dirty="0"/>
          </a:p>
          <a:p>
            <a:r>
              <a:rPr lang="en-GB" sz="1200" dirty="0"/>
              <a:t>The planned versus actual staffing report demonstrates that </a:t>
            </a:r>
            <a:r>
              <a:rPr lang="en-GB" sz="1200" dirty="0" smtClean="0"/>
              <a:t>12 </a:t>
            </a:r>
            <a:r>
              <a:rPr lang="en-GB" sz="1200" dirty="0"/>
              <a:t>clinical areas reported &lt;90</a:t>
            </a:r>
            <a:r>
              <a:rPr lang="en-GB" sz="1200" dirty="0" smtClean="0"/>
              <a:t>% overall </a:t>
            </a:r>
            <a:r>
              <a:rPr lang="en-GB" sz="1200" dirty="0"/>
              <a:t>rota fill in </a:t>
            </a:r>
            <a:r>
              <a:rPr lang="en-GB" sz="1200" dirty="0" smtClean="0"/>
              <a:t>April (18 in March). </a:t>
            </a:r>
            <a:r>
              <a:rPr lang="en-GB" sz="1200" dirty="0"/>
              <a:t>The overall </a:t>
            </a:r>
            <a:r>
              <a:rPr lang="en-US" sz="1200" dirty="0"/>
              <a:t>fill rate for maternity </a:t>
            </a:r>
            <a:r>
              <a:rPr lang="en-GB" sz="1200" dirty="0" smtClean="0"/>
              <a:t>has increased in April to 93.7% compared to 88.3% in March.  </a:t>
            </a:r>
            <a:r>
              <a:rPr lang="en-US" sz="1200" dirty="0" smtClean="0"/>
              <a:t>The </a:t>
            </a:r>
            <a:r>
              <a:rPr lang="en-US" sz="1200" dirty="0"/>
              <a:t>total unavailability of the workforce working time </a:t>
            </a:r>
            <a:r>
              <a:rPr lang="en-US" sz="1200" dirty="0" smtClean="0"/>
              <a:t>in April has remained static at 30.3%. T</a:t>
            </a:r>
            <a:r>
              <a:rPr lang="en-GB" sz="1200" dirty="0"/>
              <a:t>he majority of unavailability </a:t>
            </a:r>
            <a:r>
              <a:rPr lang="en-GB" sz="1200" dirty="0" smtClean="0"/>
              <a:t>(18%) </a:t>
            </a:r>
            <a:r>
              <a:rPr lang="en-GB" sz="1200" dirty="0"/>
              <a:t>is due to planned annual leave, sickness absence has reduced slightly to 6.9% from 7.8% in </a:t>
            </a:r>
            <a:r>
              <a:rPr lang="en-GB" sz="1200" dirty="0" smtClean="0"/>
              <a:t>March. </a:t>
            </a:r>
            <a:r>
              <a:rPr lang="en-GB" sz="1200" dirty="0"/>
              <a:t>Additionally, 1.3% of working time was unavailable due to other leave, 2.4% was due to study leave and 1.7% was due to supernumerary time.       </a:t>
            </a:r>
          </a:p>
          <a:p>
            <a:r>
              <a:rPr lang="en-GB" sz="1200" dirty="0" smtClean="0"/>
              <a:t>In </a:t>
            </a:r>
            <a:r>
              <a:rPr lang="en-GB" sz="1200" dirty="0"/>
              <a:t>order to mitigate staffing risks, the </a:t>
            </a:r>
            <a:r>
              <a:rPr lang="en-US" sz="1200" dirty="0"/>
              <a:t>number of requests for bank workers remains high with an average of </a:t>
            </a:r>
            <a:r>
              <a:rPr lang="en-US" sz="1200" dirty="0" smtClean="0"/>
              <a:t> </a:t>
            </a:r>
            <a:r>
              <a:rPr lang="en-GB" sz="1200" dirty="0"/>
              <a:t>2327 </a:t>
            </a:r>
            <a:r>
              <a:rPr lang="en-US" sz="1200" dirty="0" smtClean="0"/>
              <a:t>shifts </a:t>
            </a:r>
            <a:r>
              <a:rPr lang="en-US" sz="1200" dirty="0"/>
              <a:t>per week requested for registered staff and </a:t>
            </a:r>
            <a:r>
              <a:rPr lang="en-GB" sz="1200" dirty="0"/>
              <a:t>2076 </a:t>
            </a:r>
            <a:r>
              <a:rPr lang="en-US" sz="1200" dirty="0" smtClean="0"/>
              <a:t>shifts </a:t>
            </a:r>
            <a:r>
              <a:rPr lang="en-US" sz="1200" dirty="0"/>
              <a:t>requested for Health care support workers and Maternity support workers per week with an average bank fill rate of </a:t>
            </a:r>
            <a:r>
              <a:rPr lang="en-GB" sz="1200" dirty="0" smtClean="0"/>
              <a:t>80.6% </a:t>
            </a:r>
            <a:r>
              <a:rPr lang="en-US" sz="1200" dirty="0" smtClean="0"/>
              <a:t>for </a:t>
            </a:r>
            <a:r>
              <a:rPr lang="en-US" sz="1200" dirty="0"/>
              <a:t>registered staff and </a:t>
            </a:r>
            <a:r>
              <a:rPr lang="en-GB" sz="1200" dirty="0"/>
              <a:t>68.6</a:t>
            </a:r>
            <a:r>
              <a:rPr lang="en-GB" sz="1200" dirty="0" smtClean="0"/>
              <a:t>%</a:t>
            </a:r>
            <a:r>
              <a:rPr lang="en-US" sz="1200" dirty="0" smtClean="0"/>
              <a:t> </a:t>
            </a:r>
            <a:r>
              <a:rPr lang="en-US" sz="1200" dirty="0"/>
              <a:t>for Health Care Support workers. In addition, the equivalent of </a:t>
            </a:r>
            <a:r>
              <a:rPr lang="en-US" sz="1200" dirty="0" smtClean="0"/>
              <a:t>37.4 WTE </a:t>
            </a:r>
            <a:r>
              <a:rPr lang="en-US" sz="1200" dirty="0"/>
              <a:t>agency workers are working across the divisions.  Despite this, redeployment of nurses and midwives has remained necessary due to staff unavailability, with an average of </a:t>
            </a:r>
            <a:r>
              <a:rPr lang="en-US" sz="1200" dirty="0" smtClean="0"/>
              <a:t>258 </a:t>
            </a:r>
            <a:r>
              <a:rPr lang="en-US" sz="1200" dirty="0"/>
              <a:t>working hours being redeployed each day of which </a:t>
            </a:r>
            <a:r>
              <a:rPr lang="en-US" sz="1200" dirty="0" smtClean="0"/>
              <a:t>all of </a:t>
            </a:r>
            <a:r>
              <a:rPr lang="en-US" sz="1200" dirty="0"/>
              <a:t>the redeployed hours have been within </a:t>
            </a:r>
            <a:r>
              <a:rPr lang="en-US" sz="1200" dirty="0" smtClean="0"/>
              <a:t>the staff members own division</a:t>
            </a:r>
            <a:r>
              <a:rPr lang="en-US" sz="1200" dirty="0"/>
              <a:t>.  </a:t>
            </a:r>
            <a:endParaRPr lang="en-US" sz="1200" dirty="0" smtClean="0"/>
          </a:p>
          <a:p>
            <a:r>
              <a:rPr lang="en-US" sz="1200" dirty="0" smtClean="0"/>
              <a:t>The number of occasions that 1 critical care nurse has needed to care for more than 1 level 3 patient has decreased in April to 20 occasions compared with 54 in March.  Additionally there have been 89 occasions in April where there has been no side room </a:t>
            </a:r>
            <a:r>
              <a:rPr lang="en-US" sz="1200" dirty="0" err="1" smtClean="0"/>
              <a:t>co-ordinator</a:t>
            </a:r>
            <a:r>
              <a:rPr lang="en-US" sz="1200" dirty="0" smtClean="0"/>
              <a:t> (174 in March). Any concerns with regards to critical care staffing are escalated through the senior nurse of the day.  Staffing has been supported through the use of temporary workers (agency and bank), bank enhancements and registered staff (non critical care trained) are redeployed from the operational pool and clinical areas on a shift by shift basis. Critical care have opened 3 of the beds that were closed due to staffing resulting in 55 open beds rather than 59 beds.  Recruitment is ongoing to the vacant positions with a plan to open the remaining 5 beds by September 2023.</a:t>
            </a:r>
            <a:endParaRPr lang="en-GB" sz="1200" dirty="0" smtClean="0"/>
          </a:p>
          <a:p>
            <a:endParaRPr lang="en-US" sz="1200" dirty="0" smtClean="0">
              <a:solidFill>
                <a:srgbClr val="FF0000"/>
              </a:solidFill>
            </a:endParaRPr>
          </a:p>
          <a:p>
            <a:endParaRPr lang="en-US" sz="1200" dirty="0" smtClean="0">
              <a:solidFill>
                <a:srgbClr val="FF0000"/>
              </a:solidFill>
            </a:endParaRPr>
          </a:p>
        </p:txBody>
      </p:sp>
      <p:sp>
        <p:nvSpPr>
          <p:cNvPr id="13" name="Content Placeholder 3">
            <a:extLst>
              <a:ext uri="{FF2B5EF4-FFF2-40B4-BE49-F238E27FC236}">
                <a16:creationId xmlns:a16="http://schemas.microsoft.com/office/drawing/2014/main" id="{0C25E097-5567-4197-87FC-731CD6380B3B}"/>
              </a:ext>
            </a:extLst>
          </p:cNvPr>
          <p:cNvSpPr txBox="1">
            <a:spLocks/>
          </p:cNvSpPr>
          <p:nvPr/>
        </p:nvSpPr>
        <p:spPr>
          <a:xfrm>
            <a:off x="333757" y="3646808"/>
            <a:ext cx="6216395" cy="34045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sz="2000" dirty="0"/>
          </a:p>
        </p:txBody>
      </p:sp>
    </p:spTree>
    <p:extLst>
      <p:ext uri="{BB962C8B-B14F-4D97-AF65-F5344CB8AC3E}">
        <p14:creationId xmlns:p14="http://schemas.microsoft.com/office/powerpoint/2010/main" val="409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8525005" cy="358040"/>
          </a:xfrm>
        </p:spPr>
        <p:txBody>
          <a:bodyPr/>
          <a:lstStyle/>
          <a:p>
            <a:r>
              <a:rPr lang="en-GB" sz="2000" dirty="0"/>
              <a:t>Combined Nursing and Midwifery Staffing Position Vacancy Rates </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592932" y="905242"/>
            <a:ext cx="6019948" cy="3385542"/>
          </a:xfrm>
          <a:prstGeom prst="rect">
            <a:avLst/>
          </a:prstGeom>
          <a:noFill/>
        </p:spPr>
        <p:txBody>
          <a:bodyPr wrap="square" rtlCol="0">
            <a:spAutoFit/>
          </a:bodyPr>
          <a:lstStyle/>
          <a:p>
            <a:r>
              <a:rPr lang="en-GB" sz="1200" b="1" dirty="0"/>
              <a:t>Vacancy position</a:t>
            </a:r>
          </a:p>
          <a:p>
            <a:endParaRPr lang="en-GB" sz="1200" dirty="0">
              <a:solidFill>
                <a:srgbClr val="FF0000"/>
              </a:solidFill>
            </a:endParaRPr>
          </a:p>
          <a:p>
            <a:r>
              <a:rPr lang="en-US" sz="1200" dirty="0"/>
              <a:t>The combined vacancy rate for Registered Nurses (</a:t>
            </a:r>
            <a:r>
              <a:rPr lang="en-US" sz="1200" dirty="0" smtClean="0"/>
              <a:t>RNs</a:t>
            </a:r>
            <a:r>
              <a:rPr lang="en-US" sz="1200" dirty="0"/>
              <a:t>) and Registered Midwives (</a:t>
            </a:r>
            <a:r>
              <a:rPr lang="en-US" sz="1200" dirty="0" smtClean="0"/>
              <a:t>RMs</a:t>
            </a:r>
            <a:r>
              <a:rPr lang="en-US" sz="1200" dirty="0"/>
              <a:t>) has </a:t>
            </a:r>
            <a:r>
              <a:rPr lang="en-US" sz="1200" dirty="0" smtClean="0"/>
              <a:t>remained static over the last 3 months at 8.8%. The </a:t>
            </a:r>
            <a:r>
              <a:rPr lang="en-US" sz="1200" dirty="0"/>
              <a:t>vacancy rate for Health care support workers (</a:t>
            </a:r>
            <a:r>
              <a:rPr lang="en-US" sz="1200" dirty="0" smtClean="0"/>
              <a:t>HCSWs</a:t>
            </a:r>
            <a:r>
              <a:rPr lang="en-US" sz="1200" dirty="0"/>
              <a:t>) (including Maternity Care Assistants (</a:t>
            </a:r>
            <a:r>
              <a:rPr lang="en-US" sz="1200" dirty="0" smtClean="0"/>
              <a:t>MCAs</a:t>
            </a:r>
            <a:r>
              <a:rPr lang="en-US" sz="1200" dirty="0"/>
              <a:t>) </a:t>
            </a:r>
            <a:r>
              <a:rPr lang="en-US" sz="1200" dirty="0" smtClean="0"/>
              <a:t>has increased slightly to 15.2% from 14.3% in March.</a:t>
            </a:r>
            <a:r>
              <a:rPr lang="en-US" sz="1200" dirty="0" smtClean="0">
                <a:solidFill>
                  <a:srgbClr val="FF0000"/>
                </a:solidFill>
              </a:rPr>
              <a:t>  </a:t>
            </a:r>
            <a:r>
              <a:rPr lang="en-US" sz="1200" dirty="0"/>
              <a:t>When broken down further into Nursing and Midwifery specific vacancies, the MCA workforce vacancy rate </a:t>
            </a:r>
            <a:r>
              <a:rPr lang="en-US" sz="1200" dirty="0" smtClean="0"/>
              <a:t>has increased from 18.8% in March to 21.9% in April.  </a:t>
            </a:r>
            <a:r>
              <a:rPr lang="en-US" sz="1200" dirty="0"/>
              <a:t>T</a:t>
            </a:r>
            <a:r>
              <a:rPr lang="en-US" sz="1200" dirty="0" smtClean="0"/>
              <a:t>he </a:t>
            </a:r>
            <a:r>
              <a:rPr lang="en-US" sz="1200" dirty="0"/>
              <a:t>HCSW vacancy rate (</a:t>
            </a:r>
            <a:r>
              <a:rPr lang="en-US" sz="1200" dirty="0" err="1"/>
              <a:t>excl</a:t>
            </a:r>
            <a:r>
              <a:rPr lang="en-US" sz="1200" dirty="0"/>
              <a:t> MCA</a:t>
            </a:r>
            <a:r>
              <a:rPr lang="en-US" sz="1200" dirty="0" smtClean="0"/>
              <a:t>) has also increased to 14.9% from 13.7% in March.  </a:t>
            </a:r>
            <a:endParaRPr lang="en-US" sz="1200" dirty="0"/>
          </a:p>
          <a:p>
            <a:endParaRPr lang="en-US" sz="1200" dirty="0">
              <a:solidFill>
                <a:srgbClr val="FF0000"/>
              </a:solidFill>
            </a:endParaRPr>
          </a:p>
          <a:p>
            <a:r>
              <a:rPr lang="en-US" sz="1200" dirty="0"/>
              <a:t>The HCSW (including </a:t>
            </a:r>
            <a:r>
              <a:rPr lang="en-US" sz="1200" dirty="0" smtClean="0"/>
              <a:t>MCAs</a:t>
            </a:r>
            <a:r>
              <a:rPr lang="en-US" sz="1200" dirty="0"/>
              <a:t>) turnover rate remains high </a:t>
            </a:r>
            <a:r>
              <a:rPr lang="en-US" sz="1200" dirty="0" smtClean="0"/>
              <a:t>at 18.4%.  </a:t>
            </a:r>
            <a:r>
              <a:rPr lang="en-US" sz="1200" dirty="0"/>
              <a:t>The main reason for HCSWs leaving </a:t>
            </a:r>
            <a:r>
              <a:rPr lang="en-US" sz="1200" dirty="0" smtClean="0"/>
              <a:t>is </a:t>
            </a:r>
            <a:r>
              <a:rPr lang="en-US" sz="1200" dirty="0"/>
              <a:t>voluntary resignation – work life balance (27.6</a:t>
            </a:r>
            <a:r>
              <a:rPr lang="en-US" sz="1200" dirty="0" smtClean="0"/>
              <a:t>%) </a:t>
            </a:r>
            <a:r>
              <a:rPr lang="en-US" sz="1200" dirty="0"/>
              <a:t>and the next highest reason </a:t>
            </a:r>
            <a:r>
              <a:rPr lang="en-US" sz="1200" dirty="0" smtClean="0"/>
              <a:t>is</a:t>
            </a:r>
            <a:r>
              <a:rPr lang="en-US" sz="1200" dirty="0"/>
              <a:t> </a:t>
            </a:r>
            <a:r>
              <a:rPr lang="en-US" sz="1200" dirty="0" smtClean="0"/>
              <a:t>voluntary </a:t>
            </a:r>
            <a:r>
              <a:rPr lang="en-US" sz="1200" dirty="0"/>
              <a:t>resignation – relocation </a:t>
            </a:r>
            <a:r>
              <a:rPr lang="en-US" sz="1200" dirty="0" smtClean="0"/>
              <a:t>(27.1%).  </a:t>
            </a:r>
            <a:r>
              <a:rPr lang="en-US" sz="1200" dirty="0"/>
              <a:t>The leavers destination is unknown for the majority of HCSWs </a:t>
            </a:r>
            <a:r>
              <a:rPr lang="en-US" sz="1200" dirty="0" smtClean="0"/>
              <a:t>(47.9%), 14.5% </a:t>
            </a:r>
            <a:r>
              <a:rPr lang="en-US" sz="1200" dirty="0"/>
              <a:t>of HCSW’s are leaving to take up employment in other NHS </a:t>
            </a:r>
            <a:r>
              <a:rPr lang="en-US" sz="1200" dirty="0" err="1"/>
              <a:t>organisations</a:t>
            </a:r>
            <a:r>
              <a:rPr lang="en-US" sz="1200" dirty="0"/>
              <a:t> and </a:t>
            </a:r>
            <a:r>
              <a:rPr lang="en-US" sz="1200" dirty="0" smtClean="0"/>
              <a:t>12.7% </a:t>
            </a:r>
            <a:r>
              <a:rPr lang="en-US" sz="1200" dirty="0"/>
              <a:t>are leaving for no employment.</a:t>
            </a:r>
          </a:p>
          <a:p>
            <a:r>
              <a:rPr lang="en-GB" sz="1200" dirty="0"/>
              <a:t>        </a:t>
            </a:r>
            <a:endParaRPr lang="en-US" sz="1200" dirty="0"/>
          </a:p>
          <a:p>
            <a:endParaRPr lang="en-GB" sz="1200" dirty="0">
              <a:solidFill>
                <a:srgbClr val="FF0000"/>
              </a:solidFill>
            </a:endParaRPr>
          </a:p>
          <a:p>
            <a:endParaRPr lang="en-GB" sz="1000" dirty="0"/>
          </a:p>
        </p:txBody>
      </p:sp>
      <p:sp>
        <p:nvSpPr>
          <p:cNvPr id="6" name="TextBox 5"/>
          <p:cNvSpPr txBox="1"/>
          <p:nvPr/>
        </p:nvSpPr>
        <p:spPr>
          <a:xfrm>
            <a:off x="307496" y="559172"/>
            <a:ext cx="3570208" cy="276999"/>
          </a:xfrm>
          <a:prstGeom prst="rect">
            <a:avLst/>
          </a:prstGeom>
          <a:noFill/>
        </p:spPr>
        <p:txBody>
          <a:bodyPr wrap="none" rtlCol="0">
            <a:spAutoFit/>
          </a:bodyPr>
          <a:lstStyle/>
          <a:p>
            <a:r>
              <a:rPr lang="en-GB" sz="1200" b="1" dirty="0"/>
              <a:t>Graph 1. Nursing and midwifery vacancy rates</a:t>
            </a:r>
          </a:p>
        </p:txBody>
      </p:sp>
      <p:sp>
        <p:nvSpPr>
          <p:cNvPr id="9" name="TextBox 8"/>
          <p:cNvSpPr txBox="1"/>
          <p:nvPr/>
        </p:nvSpPr>
        <p:spPr>
          <a:xfrm>
            <a:off x="291549" y="3178066"/>
            <a:ext cx="3421834" cy="276999"/>
          </a:xfrm>
          <a:prstGeom prst="rect">
            <a:avLst/>
          </a:prstGeom>
          <a:noFill/>
        </p:spPr>
        <p:txBody>
          <a:bodyPr wrap="none" rtlCol="0">
            <a:spAutoFit/>
          </a:bodyPr>
          <a:lstStyle/>
          <a:p>
            <a:r>
              <a:rPr lang="en-GB" sz="1200" b="1" dirty="0"/>
              <a:t>Graph 2. Healthcare Assistant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2959BC56-7B20-4E69-BF54-8C829E8479AB}"/>
              </a:ext>
            </a:extLst>
          </p:cNvPr>
          <p:cNvSpPr txBox="1"/>
          <p:nvPr/>
        </p:nvSpPr>
        <p:spPr>
          <a:xfrm>
            <a:off x="3957877" y="986851"/>
            <a:ext cx="355322" cy="369332"/>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3"/>
          <a:stretch>
            <a:fillRect/>
          </a:stretch>
        </p:blipFill>
        <p:spPr>
          <a:xfrm>
            <a:off x="377022" y="836275"/>
            <a:ext cx="5010849" cy="2372056"/>
          </a:xfrm>
          <a:prstGeom prst="rect">
            <a:avLst/>
          </a:prstGeom>
        </p:spPr>
      </p:pic>
      <p:pic>
        <p:nvPicPr>
          <p:cNvPr id="12" name="Picture 11"/>
          <p:cNvPicPr>
            <a:picLocks noChangeAspect="1"/>
          </p:cNvPicPr>
          <p:nvPr/>
        </p:nvPicPr>
        <p:blipFill>
          <a:blip r:embed="rId4"/>
          <a:stretch>
            <a:fillRect/>
          </a:stretch>
        </p:blipFill>
        <p:spPr>
          <a:xfrm>
            <a:off x="246996" y="3473275"/>
            <a:ext cx="5201376" cy="2429214"/>
          </a:xfrm>
          <a:prstGeom prst="rect">
            <a:avLst/>
          </a:prstGeom>
        </p:spPr>
      </p:pic>
    </p:spTree>
    <p:extLst>
      <p:ext uri="{BB962C8B-B14F-4D97-AF65-F5344CB8AC3E}">
        <p14:creationId xmlns:p14="http://schemas.microsoft.com/office/powerpoint/2010/main" val="406130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Staffing Position Vacancy Rates for Registered Nurses and Registered Midwives</a:t>
            </a:r>
            <a:endParaRPr lang="en-GB" sz="2000" dirty="0">
              <a:solidFill>
                <a:srgbClr val="FF0000"/>
              </a:solidFill>
            </a:endParaRPr>
          </a:p>
        </p:txBody>
      </p:sp>
      <p:sp>
        <p:nvSpPr>
          <p:cNvPr id="5" name="Content Placeholder 4"/>
          <p:cNvSpPr>
            <a:spLocks noGrp="1"/>
          </p:cNvSpPr>
          <p:nvPr>
            <p:ph sz="quarter" idx="18"/>
          </p:nvPr>
        </p:nvSpPr>
        <p:spPr>
          <a:xfrm>
            <a:off x="307497" y="905242"/>
            <a:ext cx="11500571" cy="2661298"/>
          </a:xfrm>
          <a:ln>
            <a:noFill/>
          </a:ln>
        </p:spPr>
        <p:txBody>
          <a:bodyPr/>
          <a:lstStyle/>
          <a:p>
            <a:r>
              <a:rPr lang="en-GB" b="1" dirty="0"/>
              <a:t>		</a:t>
            </a:r>
          </a:p>
          <a:p>
            <a:r>
              <a:rPr lang="en-GB" b="1" dirty="0"/>
              <a:t>					</a:t>
            </a:r>
          </a:p>
          <a:p>
            <a:endParaRPr lang="en-GB" b="1" dirty="0"/>
          </a:p>
          <a:p>
            <a:endParaRPr lang="en-GB" b="1" dirty="0">
              <a:solidFill>
                <a:srgbClr val="FF0000"/>
              </a:solidFill>
            </a:endParaRPr>
          </a:p>
          <a:p>
            <a:endParaRPr lang="en-GB" b="1" dirty="0">
              <a:solidFill>
                <a:srgbClr val="FF0000"/>
              </a:solidFill>
            </a:endParaRPr>
          </a:p>
          <a:p>
            <a:endParaRPr lang="en-US" dirty="0"/>
          </a:p>
        </p:txBody>
      </p:sp>
      <p:sp>
        <p:nvSpPr>
          <p:cNvPr id="8" name="TextBox 7"/>
          <p:cNvSpPr txBox="1"/>
          <p:nvPr/>
        </p:nvSpPr>
        <p:spPr>
          <a:xfrm>
            <a:off x="5960513" y="859116"/>
            <a:ext cx="5577875" cy="4955203"/>
          </a:xfrm>
          <a:prstGeom prst="rect">
            <a:avLst/>
          </a:prstGeom>
          <a:noFill/>
        </p:spPr>
        <p:txBody>
          <a:bodyPr wrap="square" rtlCol="0">
            <a:spAutoFit/>
          </a:bodyPr>
          <a:lstStyle/>
          <a:p>
            <a:r>
              <a:rPr lang="en-GB" sz="1200" b="1" dirty="0"/>
              <a:t>Vacancy </a:t>
            </a:r>
            <a:r>
              <a:rPr lang="en-GB" sz="1200" b="1" dirty="0" smtClean="0"/>
              <a:t>position</a:t>
            </a:r>
          </a:p>
          <a:p>
            <a:endParaRPr lang="en-GB" sz="1200" b="1" dirty="0">
              <a:solidFill>
                <a:srgbClr val="FF0000"/>
              </a:solidFill>
            </a:endParaRPr>
          </a:p>
          <a:p>
            <a:r>
              <a:rPr lang="en-US" sz="1200" dirty="0"/>
              <a:t>The vacancy rate for Registered Nurses working in adult areas </a:t>
            </a:r>
            <a:r>
              <a:rPr lang="en-US" sz="1200" dirty="0" smtClean="0"/>
              <a:t>remains static at 9.3% as illustrated in Graph 3. </a:t>
            </a:r>
            <a:r>
              <a:rPr lang="en-US" sz="1200" dirty="0"/>
              <a:t>T</a:t>
            </a:r>
            <a:r>
              <a:rPr lang="en-US" sz="1200" dirty="0" smtClean="0"/>
              <a:t>he </a:t>
            </a:r>
            <a:r>
              <a:rPr lang="en-US" sz="1200" dirty="0"/>
              <a:t>vacancy rate for registered children's nurses </a:t>
            </a:r>
            <a:r>
              <a:rPr lang="en-US" sz="1200" dirty="0" smtClean="0"/>
              <a:t>also remains relatively static at 20.4% compared to 20.2% in March.  </a:t>
            </a:r>
          </a:p>
          <a:p>
            <a:endParaRPr lang="en-US" sz="1200" dirty="0">
              <a:solidFill>
                <a:srgbClr val="FF0000"/>
              </a:solidFill>
            </a:endParaRPr>
          </a:p>
          <a:p>
            <a:r>
              <a:rPr lang="en-US" sz="1200" dirty="0"/>
              <a:t>The vacancy rate for Registered </a:t>
            </a:r>
            <a:r>
              <a:rPr lang="en-US" sz="1200" dirty="0" smtClean="0"/>
              <a:t>Midwives illustrates a </a:t>
            </a:r>
            <a:r>
              <a:rPr lang="en-US" sz="1200" dirty="0"/>
              <a:t>sharp increase in Graph 4 </a:t>
            </a:r>
            <a:r>
              <a:rPr lang="en-US" sz="1200" dirty="0" smtClean="0"/>
              <a:t>in June 22 however </a:t>
            </a:r>
            <a:r>
              <a:rPr lang="en-US" sz="1200" dirty="0"/>
              <a:t>this </a:t>
            </a:r>
            <a:r>
              <a:rPr lang="en-US" sz="1200" dirty="0" smtClean="0"/>
              <a:t>was </a:t>
            </a:r>
            <a:r>
              <a:rPr lang="en-US" sz="1200" dirty="0"/>
              <a:t>due to the work that </a:t>
            </a:r>
            <a:r>
              <a:rPr lang="en-US" sz="1200" dirty="0" smtClean="0"/>
              <a:t>had </a:t>
            </a:r>
            <a:r>
              <a:rPr lang="en-US" sz="1200" dirty="0"/>
              <a:t>been undertaken to align the workforce </a:t>
            </a:r>
            <a:r>
              <a:rPr lang="en-US" sz="1200" dirty="0" smtClean="0"/>
              <a:t>Electronic Staff Record (ESR) </a:t>
            </a:r>
            <a:r>
              <a:rPr lang="en-US" sz="1200" dirty="0"/>
              <a:t>and financial ledger to reflect the additional approved investment in </a:t>
            </a:r>
            <a:r>
              <a:rPr lang="en-US" sz="1200" dirty="0" smtClean="0"/>
              <a:t>the maternity </a:t>
            </a:r>
            <a:r>
              <a:rPr lang="en-US" sz="1200" dirty="0"/>
              <a:t>workforce. </a:t>
            </a:r>
            <a:r>
              <a:rPr lang="en-US" sz="1200" dirty="0" smtClean="0"/>
              <a:t>Over the last 6 months, there has been a decreasing trend in the vacancy rate from 13.0% in July to 1.74% in March however there has been a slight increase in April to 2.12%.</a:t>
            </a:r>
          </a:p>
          <a:p>
            <a:endParaRPr lang="en-US" sz="1200" dirty="0">
              <a:solidFill>
                <a:srgbClr val="FF0000"/>
              </a:solidFill>
            </a:endParaRPr>
          </a:p>
          <a:p>
            <a:r>
              <a:rPr lang="en-US" sz="1200" dirty="0"/>
              <a:t>The turnover rate in </a:t>
            </a:r>
            <a:r>
              <a:rPr lang="en-US" sz="1200" dirty="0" smtClean="0"/>
              <a:t>April </a:t>
            </a:r>
            <a:r>
              <a:rPr lang="en-US" sz="1200" dirty="0"/>
              <a:t>remains high at </a:t>
            </a:r>
            <a:r>
              <a:rPr lang="en-US" sz="1200" dirty="0" smtClean="0"/>
              <a:t>12.5% for </a:t>
            </a:r>
            <a:r>
              <a:rPr lang="en-US" sz="1200" dirty="0"/>
              <a:t>RNs in adult </a:t>
            </a:r>
            <a:r>
              <a:rPr lang="en-US" sz="1200" dirty="0" smtClean="0"/>
              <a:t>areas (12.9% in March), 15.4% for </a:t>
            </a:r>
            <a:r>
              <a:rPr lang="en-US" sz="1200" dirty="0"/>
              <a:t>Registered children's nurses </a:t>
            </a:r>
            <a:r>
              <a:rPr lang="en-US" sz="1200" dirty="0" smtClean="0"/>
              <a:t>(15.0% </a:t>
            </a:r>
            <a:r>
              <a:rPr lang="en-US" sz="1200" dirty="0"/>
              <a:t>in </a:t>
            </a:r>
            <a:r>
              <a:rPr lang="en-US" sz="1200" dirty="0" smtClean="0"/>
              <a:t>March) </a:t>
            </a:r>
            <a:r>
              <a:rPr lang="en-US" sz="1200" dirty="0"/>
              <a:t>and </a:t>
            </a:r>
            <a:r>
              <a:rPr lang="en-US" sz="1200" dirty="0" smtClean="0"/>
              <a:t>12.0% </a:t>
            </a:r>
            <a:r>
              <a:rPr lang="en-US" sz="1200" dirty="0"/>
              <a:t>for RMs (</a:t>
            </a:r>
            <a:r>
              <a:rPr lang="en-US" sz="1200" dirty="0" smtClean="0"/>
              <a:t>11.7% in March). The main reasons </a:t>
            </a:r>
            <a:r>
              <a:rPr lang="en-US" sz="1200" dirty="0"/>
              <a:t>for </a:t>
            </a:r>
            <a:r>
              <a:rPr lang="en-US" sz="1200" dirty="0" smtClean="0"/>
              <a:t>RMs </a:t>
            </a:r>
            <a:r>
              <a:rPr lang="en-US" sz="1200" dirty="0"/>
              <a:t>leaving is voluntary resignation – relocation </a:t>
            </a:r>
            <a:r>
              <a:rPr lang="en-US" sz="1200" dirty="0" smtClean="0"/>
              <a:t>(25.8%) and the next highest reason is</a:t>
            </a:r>
            <a:r>
              <a:rPr lang="en-US" sz="1200" dirty="0"/>
              <a:t> </a:t>
            </a:r>
            <a:r>
              <a:rPr lang="en-US" sz="1200" dirty="0" smtClean="0"/>
              <a:t>voluntary </a:t>
            </a:r>
            <a:r>
              <a:rPr lang="en-US" sz="1200" dirty="0"/>
              <a:t>resignation – work life balance (</a:t>
            </a:r>
            <a:r>
              <a:rPr lang="en-US" sz="1200" dirty="0" smtClean="0"/>
              <a:t>22.6%). The main reason for RN’s leaving is voluntary resignation – relocation (48.6%). The </a:t>
            </a:r>
            <a:r>
              <a:rPr lang="en-US" sz="1200" dirty="0"/>
              <a:t>leavers destination data demonstrates that </a:t>
            </a:r>
            <a:r>
              <a:rPr lang="en-US" sz="1200" dirty="0" smtClean="0"/>
              <a:t>31.1% </a:t>
            </a:r>
            <a:r>
              <a:rPr lang="en-US" sz="1200" dirty="0"/>
              <a:t>of RNs and </a:t>
            </a:r>
            <a:r>
              <a:rPr lang="en-US" sz="1200" dirty="0" smtClean="0"/>
              <a:t>48.4% </a:t>
            </a:r>
            <a:r>
              <a:rPr lang="en-US" sz="1200" dirty="0"/>
              <a:t>of RMs are leaving to take up employment in other NHS </a:t>
            </a:r>
            <a:r>
              <a:rPr lang="en-US" sz="1200" dirty="0" err="1"/>
              <a:t>organisations</a:t>
            </a:r>
            <a:r>
              <a:rPr lang="en-US" sz="1200" dirty="0"/>
              <a:t>.  </a:t>
            </a:r>
            <a:r>
              <a:rPr lang="en-US" sz="1200" dirty="0" smtClean="0"/>
              <a:t>19.4% </a:t>
            </a:r>
            <a:r>
              <a:rPr lang="en-US" sz="1200" dirty="0"/>
              <a:t>of RMs are leaving for no employment compared with </a:t>
            </a:r>
            <a:r>
              <a:rPr lang="en-US" sz="1200" dirty="0" smtClean="0"/>
              <a:t>8.1% </a:t>
            </a:r>
            <a:r>
              <a:rPr lang="en-US" sz="1200" dirty="0"/>
              <a:t>of RNs. </a:t>
            </a:r>
            <a:endParaRPr lang="en-GB" sz="1200" dirty="0"/>
          </a:p>
          <a:p>
            <a:r>
              <a:rPr lang="en-GB" dirty="0"/>
              <a:t>        </a:t>
            </a:r>
            <a:endParaRPr lang="en-US" sz="1200" dirty="0"/>
          </a:p>
          <a:p>
            <a:endParaRPr lang="en-GB" sz="1200" dirty="0">
              <a:solidFill>
                <a:srgbClr val="FF0000"/>
              </a:solidFill>
            </a:endParaRPr>
          </a:p>
          <a:p>
            <a:endParaRPr lang="en-GB" sz="1000" dirty="0">
              <a:solidFill>
                <a:srgbClr val="FF0000"/>
              </a:solidFill>
            </a:endParaRPr>
          </a:p>
        </p:txBody>
      </p:sp>
      <p:sp>
        <p:nvSpPr>
          <p:cNvPr id="6" name="TextBox 5"/>
          <p:cNvSpPr txBox="1"/>
          <p:nvPr/>
        </p:nvSpPr>
        <p:spPr>
          <a:xfrm>
            <a:off x="401274" y="599971"/>
            <a:ext cx="3180679" cy="276999"/>
          </a:xfrm>
          <a:prstGeom prst="rect">
            <a:avLst/>
          </a:prstGeom>
          <a:noFill/>
        </p:spPr>
        <p:txBody>
          <a:bodyPr wrap="none" rtlCol="0">
            <a:spAutoFit/>
          </a:bodyPr>
          <a:lstStyle/>
          <a:p>
            <a:r>
              <a:rPr lang="en-GB" sz="1200" b="1" dirty="0"/>
              <a:t>Graph 3. Registered Nurse vacancy rates</a:t>
            </a:r>
          </a:p>
        </p:txBody>
      </p:sp>
      <p:sp>
        <p:nvSpPr>
          <p:cNvPr id="9" name="TextBox 8"/>
          <p:cNvSpPr txBox="1"/>
          <p:nvPr/>
        </p:nvSpPr>
        <p:spPr>
          <a:xfrm>
            <a:off x="401274" y="3289541"/>
            <a:ext cx="3312125" cy="276999"/>
          </a:xfrm>
          <a:prstGeom prst="rect">
            <a:avLst/>
          </a:prstGeom>
          <a:noFill/>
        </p:spPr>
        <p:txBody>
          <a:bodyPr wrap="none" rtlCol="0">
            <a:spAutoFit/>
          </a:bodyPr>
          <a:lstStyle/>
          <a:p>
            <a:r>
              <a:rPr lang="en-GB" sz="1200" b="1" dirty="0"/>
              <a:t>Graph 4. Registered Midwife vacancy rates</a:t>
            </a:r>
          </a:p>
        </p:txBody>
      </p:sp>
      <p:sp>
        <p:nvSpPr>
          <p:cNvPr id="10" name="TextBox 9">
            <a:extLst>
              <a:ext uri="{FF2B5EF4-FFF2-40B4-BE49-F238E27FC236}">
                <a16:creationId xmlns:a16="http://schemas.microsoft.com/office/drawing/2014/main" id="{430C5EA2-CCD7-4575-B9D8-3B063D9FA8F2}"/>
              </a:ext>
            </a:extLst>
          </p:cNvPr>
          <p:cNvSpPr txBox="1"/>
          <p:nvPr/>
        </p:nvSpPr>
        <p:spPr>
          <a:xfrm>
            <a:off x="3877705" y="1254391"/>
            <a:ext cx="483280" cy="369332"/>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3"/>
          <a:stretch>
            <a:fillRect/>
          </a:stretch>
        </p:blipFill>
        <p:spPr>
          <a:xfrm>
            <a:off x="306390" y="857096"/>
            <a:ext cx="5077534" cy="2210108"/>
          </a:xfrm>
          <a:prstGeom prst="rect">
            <a:avLst/>
          </a:prstGeom>
        </p:spPr>
      </p:pic>
      <p:pic>
        <p:nvPicPr>
          <p:cNvPr id="12" name="Picture 11"/>
          <p:cNvPicPr>
            <a:picLocks noChangeAspect="1"/>
          </p:cNvPicPr>
          <p:nvPr/>
        </p:nvPicPr>
        <p:blipFill>
          <a:blip r:embed="rId4"/>
          <a:stretch>
            <a:fillRect/>
          </a:stretch>
        </p:blipFill>
        <p:spPr>
          <a:xfrm>
            <a:off x="307497" y="3612666"/>
            <a:ext cx="4991797" cy="2276793"/>
          </a:xfrm>
          <a:prstGeom prst="rect">
            <a:avLst/>
          </a:prstGeom>
        </p:spPr>
      </p:pic>
    </p:spTree>
    <p:extLst>
      <p:ext uri="{BB962C8B-B14F-4D97-AF65-F5344CB8AC3E}">
        <p14:creationId xmlns:p14="http://schemas.microsoft.com/office/powerpoint/2010/main" val="420792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6" y="336552"/>
            <a:ext cx="10313611" cy="358040"/>
          </a:xfrm>
        </p:spPr>
        <p:txBody>
          <a:bodyPr/>
          <a:lstStyle/>
          <a:p>
            <a:r>
              <a:rPr lang="en-GB" sz="2000" dirty="0"/>
              <a:t>Unavailability for Registered </a:t>
            </a:r>
            <a:r>
              <a:rPr lang="en-GB" sz="2000" dirty="0" smtClean="0"/>
              <a:t>Nurses, </a:t>
            </a:r>
            <a:r>
              <a:rPr lang="en-GB" sz="2000" dirty="0"/>
              <a:t>Midwives and Health Care Support Workers</a:t>
            </a:r>
            <a:endParaRPr lang="en-GB" sz="2000" dirty="0">
              <a:solidFill>
                <a:srgbClr val="FF0000"/>
              </a:solidFill>
            </a:endParaRPr>
          </a:p>
        </p:txBody>
      </p:sp>
      <p:sp>
        <p:nvSpPr>
          <p:cNvPr id="8" name="TextBox 7"/>
          <p:cNvSpPr txBox="1"/>
          <p:nvPr/>
        </p:nvSpPr>
        <p:spPr>
          <a:xfrm>
            <a:off x="5930184" y="1087771"/>
            <a:ext cx="5429250" cy="3847207"/>
          </a:xfrm>
          <a:prstGeom prst="rect">
            <a:avLst/>
          </a:prstGeom>
          <a:noFill/>
        </p:spPr>
        <p:txBody>
          <a:bodyPr wrap="square" rtlCol="0">
            <a:spAutoFit/>
          </a:bodyPr>
          <a:lstStyle/>
          <a:p>
            <a:pPr lvl="0">
              <a:defRPr/>
            </a:pPr>
            <a:r>
              <a:rPr lang="en-GB" sz="1200" b="1" dirty="0"/>
              <a:t>Unavailability of staff</a:t>
            </a:r>
          </a:p>
          <a:p>
            <a:pPr lvl="0">
              <a:defRPr/>
            </a:pPr>
            <a:endParaRPr lang="en-GB" sz="1200" b="1" dirty="0"/>
          </a:p>
          <a:p>
            <a:pPr lvl="0">
              <a:defRPr/>
            </a:pPr>
            <a:r>
              <a:rPr lang="en-GB" sz="1200" dirty="0"/>
              <a:t>Unavailability relates to periods of time where an employee has been given leave from their regular duties. This might be due to circumstances such as annual leave, sick leave, study leave, self isolation, carers leave etc.</a:t>
            </a:r>
          </a:p>
          <a:p>
            <a:pPr lvl="0">
              <a:defRPr/>
            </a:pPr>
            <a:endParaRPr lang="en-GB" sz="1200" dirty="0"/>
          </a:p>
          <a:p>
            <a:pPr lvl="0">
              <a:defRPr/>
            </a:pPr>
            <a:r>
              <a:rPr lang="en-GB" sz="1200" dirty="0"/>
              <a:t>The total unavailability </a:t>
            </a:r>
            <a:r>
              <a:rPr lang="en-US" sz="1200" dirty="0"/>
              <a:t>of the workforce working time in </a:t>
            </a:r>
            <a:r>
              <a:rPr lang="en-US" sz="1200" dirty="0" smtClean="0"/>
              <a:t>April has remained static at 30.3% as illustrated in Graph 5. </a:t>
            </a:r>
          </a:p>
          <a:p>
            <a:pPr lvl="0">
              <a:defRPr/>
            </a:pPr>
            <a:endParaRPr lang="en-GB" sz="1200" dirty="0">
              <a:solidFill>
                <a:srgbClr val="FF0000"/>
              </a:solidFill>
            </a:endParaRPr>
          </a:p>
          <a:p>
            <a:pPr lvl="0">
              <a:defRPr/>
            </a:pPr>
            <a:r>
              <a:rPr lang="en-GB" sz="1200" dirty="0"/>
              <a:t>Graph 6 illustrates the percentage breakdown of the type of unavailability.  The majority of </a:t>
            </a:r>
            <a:r>
              <a:rPr lang="en-GB" sz="1200" dirty="0" smtClean="0"/>
              <a:t>unavailability (18%) was </a:t>
            </a:r>
            <a:r>
              <a:rPr lang="en-GB" sz="1200" dirty="0"/>
              <a:t>due to planned annual leave which would have been accounted for in the department rosters however there was a high percentage of unplanned leave that would have impacted upon fill rates within the rosters.  </a:t>
            </a:r>
            <a:r>
              <a:rPr lang="en-GB" sz="1200" dirty="0" smtClean="0"/>
              <a:t>In April, sickness </a:t>
            </a:r>
            <a:r>
              <a:rPr lang="en-GB" sz="1200" dirty="0"/>
              <a:t>absence </a:t>
            </a:r>
            <a:r>
              <a:rPr lang="en-GB" sz="1200" dirty="0" smtClean="0"/>
              <a:t>has reduced slightly to 6.9% from 7.8% in March</a:t>
            </a:r>
            <a:r>
              <a:rPr lang="en-GB" sz="1200" dirty="0" smtClean="0">
                <a:solidFill>
                  <a:srgbClr val="FF0000"/>
                </a:solidFill>
              </a:rPr>
              <a:t>.  </a:t>
            </a:r>
            <a:r>
              <a:rPr lang="en-GB" sz="1200" dirty="0" smtClean="0"/>
              <a:t>Additionally</a:t>
            </a:r>
            <a:r>
              <a:rPr lang="en-GB" sz="1200" dirty="0"/>
              <a:t>, </a:t>
            </a:r>
            <a:r>
              <a:rPr lang="en-GB" sz="1200" dirty="0" smtClean="0"/>
              <a:t>1.3% of </a:t>
            </a:r>
            <a:r>
              <a:rPr lang="en-GB" sz="1200" dirty="0"/>
              <a:t>working time was unavailable due to other </a:t>
            </a:r>
            <a:r>
              <a:rPr lang="en-GB" sz="1200" dirty="0" smtClean="0"/>
              <a:t>leave, 2.4% </a:t>
            </a:r>
            <a:r>
              <a:rPr lang="en-GB" sz="1200" dirty="0"/>
              <a:t>was due to study leave and </a:t>
            </a:r>
            <a:r>
              <a:rPr lang="en-GB" sz="1200" dirty="0" smtClean="0"/>
              <a:t>1.7% </a:t>
            </a:r>
            <a:r>
              <a:rPr lang="en-GB" sz="1200" dirty="0"/>
              <a:t>was due to supernumerary time.       </a:t>
            </a:r>
          </a:p>
          <a:p>
            <a:pPr lvl="0">
              <a:defRPr/>
            </a:pPr>
            <a:r>
              <a:rPr lang="en-GB" dirty="0">
                <a:solidFill>
                  <a:srgbClr val="FF0000"/>
                </a:solidFill>
              </a:rPr>
              <a:t>        </a:t>
            </a:r>
            <a:endParaRPr lang="en-US" sz="1200" dirty="0">
              <a:solidFill>
                <a:srgbClr val="FF0000"/>
              </a:solidFill>
            </a:endParaRPr>
          </a:p>
          <a:p>
            <a:pPr lvl="0">
              <a:defRPr/>
            </a:pPr>
            <a:endParaRPr lang="en-GB" sz="1200" dirty="0">
              <a:solidFill>
                <a:srgbClr val="FF0000"/>
              </a:solidFill>
            </a:endParaRPr>
          </a:p>
          <a:p>
            <a:pPr lvl="0">
              <a:defRPr/>
            </a:pPr>
            <a:endParaRPr lang="en-GB" sz="1000" dirty="0">
              <a:solidFill>
                <a:srgbClr val="FF0000"/>
              </a:solidFill>
            </a:endParaRPr>
          </a:p>
        </p:txBody>
      </p:sp>
      <p:sp>
        <p:nvSpPr>
          <p:cNvPr id="6" name="TextBox 5"/>
          <p:cNvSpPr txBox="1"/>
          <p:nvPr/>
        </p:nvSpPr>
        <p:spPr>
          <a:xfrm>
            <a:off x="457200" y="625465"/>
            <a:ext cx="24016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5. Unavailability of staff</a:t>
            </a:r>
          </a:p>
        </p:txBody>
      </p:sp>
      <p:sp>
        <p:nvSpPr>
          <p:cNvPr id="15" name="TextBox 14"/>
          <p:cNvSpPr txBox="1"/>
          <p:nvPr/>
        </p:nvSpPr>
        <p:spPr>
          <a:xfrm>
            <a:off x="457200" y="3493512"/>
            <a:ext cx="213212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Graph 6. Types of absence</a:t>
            </a:r>
          </a:p>
        </p:txBody>
      </p:sp>
      <p:pic>
        <p:nvPicPr>
          <p:cNvPr id="2" name="Picture 1"/>
          <p:cNvPicPr>
            <a:picLocks noChangeAspect="1"/>
          </p:cNvPicPr>
          <p:nvPr/>
        </p:nvPicPr>
        <p:blipFill>
          <a:blip r:embed="rId3"/>
          <a:stretch>
            <a:fillRect/>
          </a:stretch>
        </p:blipFill>
        <p:spPr>
          <a:xfrm>
            <a:off x="1998322" y="884763"/>
            <a:ext cx="3252093" cy="2658183"/>
          </a:xfrm>
          <a:prstGeom prst="rect">
            <a:avLst/>
          </a:prstGeom>
        </p:spPr>
      </p:pic>
      <p:pic>
        <p:nvPicPr>
          <p:cNvPr id="7" name="Picture 6"/>
          <p:cNvPicPr>
            <a:picLocks noChangeAspect="1"/>
          </p:cNvPicPr>
          <p:nvPr/>
        </p:nvPicPr>
        <p:blipFill>
          <a:blip r:embed="rId4"/>
          <a:stretch>
            <a:fillRect/>
          </a:stretch>
        </p:blipFill>
        <p:spPr>
          <a:xfrm>
            <a:off x="1876399" y="3770511"/>
            <a:ext cx="3256318" cy="2113750"/>
          </a:xfrm>
          <a:prstGeom prst="rect">
            <a:avLst/>
          </a:prstGeom>
        </p:spPr>
      </p:pic>
    </p:spTree>
    <p:extLst>
      <p:ext uri="{BB962C8B-B14F-4D97-AF65-F5344CB8AC3E}">
        <p14:creationId xmlns:p14="http://schemas.microsoft.com/office/powerpoint/2010/main" val="376302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35333" y="748351"/>
            <a:ext cx="6150538" cy="4154984"/>
          </a:xfrm>
          <a:prstGeom prst="rect">
            <a:avLst/>
          </a:prstGeom>
          <a:noFill/>
        </p:spPr>
        <p:txBody>
          <a:bodyPr wrap="square" rtlCol="0">
            <a:spAutoFit/>
          </a:bodyPr>
          <a:lstStyle/>
          <a:p>
            <a:r>
              <a:rPr lang="en-GB" sz="1200" b="1" dirty="0"/>
              <a:t>Planned versus actual staffing</a:t>
            </a:r>
          </a:p>
          <a:p>
            <a:r>
              <a:rPr lang="en-GB" sz="1200" dirty="0" smtClean="0"/>
              <a:t>Graph 7 illustrates trend data for all wards reporting &lt; 90% rota fill.  </a:t>
            </a:r>
            <a:r>
              <a:rPr lang="en-US" sz="1200" dirty="0" smtClean="0"/>
              <a:t>The number of areas reporting &lt;90% </a:t>
            </a:r>
            <a:r>
              <a:rPr lang="en-US" sz="1200" dirty="0" err="1" smtClean="0"/>
              <a:t>rota</a:t>
            </a:r>
            <a:r>
              <a:rPr lang="en-US" sz="1200" dirty="0" smtClean="0"/>
              <a:t> fill for registered RN/RM</a:t>
            </a:r>
            <a:r>
              <a:rPr lang="en-GB" sz="1200" dirty="0" smtClean="0"/>
              <a:t> has decreased slightly in April with </a:t>
            </a:r>
            <a:r>
              <a:rPr lang="en-GB" sz="1200" dirty="0"/>
              <a:t>8</a:t>
            </a:r>
            <a:r>
              <a:rPr lang="en-GB" sz="1200" dirty="0" smtClean="0"/>
              <a:t> areas reporting &lt;90% fill rates </a:t>
            </a:r>
            <a:r>
              <a:rPr lang="en-US" sz="1200" dirty="0"/>
              <a:t>compared to </a:t>
            </a:r>
            <a:r>
              <a:rPr lang="en-US" sz="1200" dirty="0" smtClean="0"/>
              <a:t>10 in March. There has also been a slight decrease in the </a:t>
            </a:r>
            <a:r>
              <a:rPr lang="en-US" sz="1200" dirty="0"/>
              <a:t>number of areas reporting &lt;90% </a:t>
            </a:r>
            <a:r>
              <a:rPr lang="en-US" sz="1200" dirty="0" err="1"/>
              <a:t>rota</a:t>
            </a:r>
            <a:r>
              <a:rPr lang="en-US" sz="1200" dirty="0"/>
              <a:t> fill for HCSWs </a:t>
            </a:r>
            <a:r>
              <a:rPr lang="en-US" sz="1200" dirty="0" smtClean="0"/>
              <a:t>in April with 19 clinical </a:t>
            </a:r>
            <a:r>
              <a:rPr lang="en-US" sz="1200" dirty="0"/>
              <a:t>areas reporting HCSW fill rates of &lt;</a:t>
            </a:r>
            <a:r>
              <a:rPr lang="en-US" sz="1200" dirty="0" smtClean="0"/>
              <a:t>90%</a:t>
            </a:r>
            <a:r>
              <a:rPr lang="en-US" sz="1200" dirty="0"/>
              <a:t> </a:t>
            </a:r>
            <a:r>
              <a:rPr lang="en-US" sz="1200" dirty="0" smtClean="0"/>
              <a:t>compared </a:t>
            </a:r>
            <a:r>
              <a:rPr lang="en-US" sz="1200" dirty="0"/>
              <a:t>with </a:t>
            </a:r>
            <a:r>
              <a:rPr lang="en-US" sz="1200" dirty="0" smtClean="0"/>
              <a:t>20 in March.  </a:t>
            </a:r>
            <a:r>
              <a:rPr lang="en-US" sz="1200" dirty="0"/>
              <a:t>T</a:t>
            </a:r>
            <a:r>
              <a:rPr lang="en-US" sz="1200" dirty="0" smtClean="0"/>
              <a:t>he number of ward </a:t>
            </a:r>
            <a:r>
              <a:rPr lang="en-US" sz="1200" dirty="0"/>
              <a:t>areas </a:t>
            </a:r>
            <a:r>
              <a:rPr lang="en-US" sz="1200" dirty="0" smtClean="0"/>
              <a:t>reporting </a:t>
            </a:r>
            <a:r>
              <a:rPr lang="en-US" sz="1200" dirty="0"/>
              <a:t>overall fill rates of &lt;90% in </a:t>
            </a:r>
            <a:r>
              <a:rPr lang="en-US" sz="1200" dirty="0" smtClean="0"/>
              <a:t>April has also decreased to 12 from 18 in March.</a:t>
            </a:r>
            <a:endParaRPr lang="en-US" sz="1200" dirty="0"/>
          </a:p>
          <a:p>
            <a:r>
              <a:rPr lang="en-US" sz="1200" dirty="0">
                <a:solidFill>
                  <a:srgbClr val="FF0000"/>
                </a:solidFill>
              </a:rPr>
              <a:t> </a:t>
            </a:r>
          </a:p>
          <a:p>
            <a:r>
              <a:rPr lang="en-GB" sz="1200" dirty="0" smtClean="0"/>
              <a:t>Appendix 1. </a:t>
            </a:r>
            <a:r>
              <a:rPr lang="en-GB" sz="1200" dirty="0"/>
              <a:t>details the exception reports for all areas </a:t>
            </a:r>
            <a:r>
              <a:rPr lang="en-GB" sz="1200" dirty="0" smtClean="0"/>
              <a:t>reporting RN/RM </a:t>
            </a:r>
            <a:r>
              <a:rPr lang="en-GB" sz="1200" dirty="0"/>
              <a:t>fill rates of &lt;90%.  </a:t>
            </a:r>
          </a:p>
          <a:p>
            <a:endParaRPr lang="en-GB" sz="1200" dirty="0"/>
          </a:p>
          <a:p>
            <a:r>
              <a:rPr lang="en-US" sz="1200" dirty="0" smtClean="0"/>
              <a:t>The number of occasions that 1 critical care nurse has needed to care for more </a:t>
            </a:r>
            <a:r>
              <a:rPr lang="en-US" sz="1200" dirty="0"/>
              <a:t>than 1 level 3 </a:t>
            </a:r>
            <a:r>
              <a:rPr lang="en-US" sz="1200" dirty="0" smtClean="0"/>
              <a:t>patient has decreased in April to 20 occasions compared with 54 in March.  Additionally </a:t>
            </a:r>
            <a:r>
              <a:rPr lang="en-US" sz="1200" dirty="0"/>
              <a:t>there have </a:t>
            </a:r>
            <a:r>
              <a:rPr lang="en-US" sz="1200" dirty="0" smtClean="0"/>
              <a:t>been 89 occasions in April where </a:t>
            </a:r>
            <a:r>
              <a:rPr lang="en-US" sz="1200" dirty="0"/>
              <a:t>there has been no side room </a:t>
            </a:r>
            <a:r>
              <a:rPr lang="en-US" sz="1200" dirty="0" err="1"/>
              <a:t>co-ordinator</a:t>
            </a:r>
            <a:r>
              <a:rPr lang="en-US" sz="1200" dirty="0"/>
              <a:t> </a:t>
            </a:r>
            <a:r>
              <a:rPr lang="en-US" sz="1200" dirty="0" smtClean="0"/>
              <a:t>(174 in March). Any </a:t>
            </a:r>
            <a:r>
              <a:rPr lang="en-US" sz="1200" dirty="0"/>
              <a:t>concerns with regards to critical care staffing are escalated through </a:t>
            </a:r>
            <a:r>
              <a:rPr lang="en-US" sz="1200" dirty="0" smtClean="0"/>
              <a:t>the senior nurse of the day.  </a:t>
            </a:r>
            <a:r>
              <a:rPr lang="en-US" sz="1200" dirty="0"/>
              <a:t>Staffing has been supported through the use of temporary workers (agency and bank), bank enhancements and registered staff (non critical care trained) are redeployed from the operational pool and clinical areas on a shift by shift basis. Critical care </a:t>
            </a:r>
            <a:r>
              <a:rPr lang="en-US" sz="1200" dirty="0" smtClean="0"/>
              <a:t>have opened 3 of the beds that were closed due to staffing resulting in 55 open beds rather </a:t>
            </a:r>
            <a:r>
              <a:rPr lang="en-US" sz="1200" dirty="0"/>
              <a:t>than </a:t>
            </a:r>
            <a:r>
              <a:rPr lang="en-US" sz="1200" dirty="0" smtClean="0"/>
              <a:t>59 beds.  </a:t>
            </a:r>
            <a:r>
              <a:rPr lang="en-US" sz="1200" dirty="0"/>
              <a:t>R</a:t>
            </a:r>
            <a:r>
              <a:rPr lang="en-US" sz="1200" dirty="0" smtClean="0"/>
              <a:t>ecruitment </a:t>
            </a:r>
            <a:r>
              <a:rPr lang="en-US" sz="1200" dirty="0"/>
              <a:t>is ongoing to the vacant </a:t>
            </a:r>
            <a:r>
              <a:rPr lang="en-US" sz="1200" dirty="0" smtClean="0"/>
              <a:t>positions with a plan to open the remaining 5 beds by September 2023.</a:t>
            </a:r>
            <a:endParaRPr lang="en-GB" sz="1200" dirty="0"/>
          </a:p>
        </p:txBody>
      </p:sp>
      <p:sp>
        <p:nvSpPr>
          <p:cNvPr id="14" name="Content Placeholder 13"/>
          <p:cNvSpPr>
            <a:spLocks noGrp="1"/>
          </p:cNvSpPr>
          <p:nvPr>
            <p:ph sz="quarter" idx="16"/>
          </p:nvPr>
        </p:nvSpPr>
        <p:spPr>
          <a:xfrm>
            <a:off x="307496" y="336551"/>
            <a:ext cx="9065103" cy="340457"/>
          </a:xfrm>
        </p:spPr>
        <p:txBody>
          <a:bodyPr/>
          <a:lstStyle/>
          <a:p>
            <a:r>
              <a:rPr lang="en-GB" sz="2000" dirty="0"/>
              <a:t>Planned versus actual staffing</a:t>
            </a:r>
          </a:p>
        </p:txBody>
      </p:sp>
      <p:sp>
        <p:nvSpPr>
          <p:cNvPr id="10" name="TextBox 9"/>
          <p:cNvSpPr txBox="1"/>
          <p:nvPr/>
        </p:nvSpPr>
        <p:spPr>
          <a:xfrm>
            <a:off x="5835333" y="5159344"/>
            <a:ext cx="3106563" cy="276999"/>
          </a:xfrm>
          <a:prstGeom prst="rect">
            <a:avLst/>
          </a:prstGeom>
          <a:noFill/>
        </p:spPr>
        <p:txBody>
          <a:bodyPr wrap="square" rtlCol="0">
            <a:spAutoFit/>
          </a:bodyPr>
          <a:lstStyle/>
          <a:p>
            <a:r>
              <a:rPr lang="en-GB" sz="1200" b="1" dirty="0"/>
              <a:t>Midwifery &amp; MSW  fill rate</a:t>
            </a:r>
          </a:p>
        </p:txBody>
      </p:sp>
      <p:sp>
        <p:nvSpPr>
          <p:cNvPr id="13" name="TextBox 12">
            <a:extLst>
              <a:ext uri="{FF2B5EF4-FFF2-40B4-BE49-F238E27FC236}">
                <a16:creationId xmlns:a16="http://schemas.microsoft.com/office/drawing/2014/main" id="{E6F67B59-64D6-49ED-8B5F-51A9F128612B}"/>
              </a:ext>
            </a:extLst>
          </p:cNvPr>
          <p:cNvSpPr txBox="1"/>
          <p:nvPr/>
        </p:nvSpPr>
        <p:spPr>
          <a:xfrm>
            <a:off x="5835333" y="5188563"/>
            <a:ext cx="5891338" cy="830997"/>
          </a:xfrm>
          <a:prstGeom prst="rect">
            <a:avLst/>
          </a:prstGeom>
          <a:noFill/>
        </p:spPr>
        <p:txBody>
          <a:bodyPr wrap="square" rtlCol="0">
            <a:spAutoFit/>
          </a:bodyPr>
          <a:lstStyle/>
          <a:p>
            <a:endParaRPr lang="en-GB" sz="1200" dirty="0">
              <a:solidFill>
                <a:srgbClr val="FF0000"/>
              </a:solidFill>
            </a:endParaRPr>
          </a:p>
          <a:p>
            <a:r>
              <a:rPr lang="en-GB" sz="1200" dirty="0"/>
              <a:t>Graph 8 illustrates that the overall fill rate for maternity </a:t>
            </a:r>
            <a:r>
              <a:rPr lang="en-GB" sz="1200" dirty="0" smtClean="0"/>
              <a:t>has increased in April to 93.7% compared to 88.3% in March.  The lowest fill rates have been seen on the Rosie Birth Centre (83%).</a:t>
            </a:r>
            <a:endParaRPr lang="en-GB" sz="1200" dirty="0"/>
          </a:p>
        </p:txBody>
      </p:sp>
      <p:graphicFrame>
        <p:nvGraphicFramePr>
          <p:cNvPr id="9" name="Chart 8">
            <a:extLst>
              <a:ext uri="{FF2B5EF4-FFF2-40B4-BE49-F238E27FC236}">
                <a16:creationId xmlns:a16="http://schemas.microsoft.com/office/drawing/2014/main" id="{5B8EB31D-2EC0-4F39-A3BE-F2533024FB80}"/>
              </a:ext>
            </a:extLst>
          </p:cNvPr>
          <p:cNvGraphicFramePr>
            <a:graphicFrameLocks/>
          </p:cNvGraphicFramePr>
          <p:nvPr>
            <p:extLst>
              <p:ext uri="{D42A27DB-BD31-4B8C-83A1-F6EECF244321}">
                <p14:modId xmlns:p14="http://schemas.microsoft.com/office/powerpoint/2010/main" val="3849745125"/>
              </p:ext>
            </p:extLst>
          </p:nvPr>
        </p:nvGraphicFramePr>
        <p:xfrm>
          <a:off x="307496" y="797427"/>
          <a:ext cx="5452781" cy="22686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1B23A0B2-5F32-4D42-8EAF-BEDC8A33A766}"/>
              </a:ext>
            </a:extLst>
          </p:cNvPr>
          <p:cNvGraphicFramePr>
            <a:graphicFrameLocks/>
          </p:cNvGraphicFramePr>
          <p:nvPr>
            <p:extLst>
              <p:ext uri="{D42A27DB-BD31-4B8C-83A1-F6EECF244321}">
                <p14:modId xmlns:p14="http://schemas.microsoft.com/office/powerpoint/2010/main" val="1367539331"/>
              </p:ext>
            </p:extLst>
          </p:nvPr>
        </p:nvGraphicFramePr>
        <p:xfrm>
          <a:off x="301890" y="3506035"/>
          <a:ext cx="5458387" cy="21750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4690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6"/>
          </p:nvPr>
        </p:nvSpPr>
        <p:spPr>
          <a:xfrm>
            <a:off x="307496" y="336551"/>
            <a:ext cx="9065103" cy="340457"/>
          </a:xfrm>
        </p:spPr>
        <p:txBody>
          <a:bodyPr/>
          <a:lstStyle/>
          <a:p>
            <a:r>
              <a:rPr lang="en-GB" sz="2000" dirty="0"/>
              <a:t>Staff deployment</a:t>
            </a:r>
          </a:p>
          <a:p>
            <a:endParaRPr lang="en-GB" dirty="0"/>
          </a:p>
          <a:p>
            <a:endParaRPr lang="en-GB" dirty="0"/>
          </a:p>
        </p:txBody>
      </p:sp>
      <p:sp>
        <p:nvSpPr>
          <p:cNvPr id="5" name="TextBox 4"/>
          <p:cNvSpPr txBox="1"/>
          <p:nvPr/>
        </p:nvSpPr>
        <p:spPr>
          <a:xfrm>
            <a:off x="5873987" y="713453"/>
            <a:ext cx="5856873" cy="2646878"/>
          </a:xfrm>
          <a:prstGeom prst="rect">
            <a:avLst/>
          </a:prstGeom>
          <a:noFill/>
        </p:spPr>
        <p:txBody>
          <a:bodyPr wrap="square" rtlCol="0">
            <a:spAutoFit/>
          </a:bodyPr>
          <a:lstStyle/>
          <a:p>
            <a:r>
              <a:rPr lang="en-GB" sz="1200" b="1" dirty="0"/>
              <a:t>Staff deployment</a:t>
            </a:r>
            <a:endParaRPr lang="en-GB" sz="1200" dirty="0"/>
          </a:p>
          <a:p>
            <a:endParaRPr lang="en-GB" sz="1200" dirty="0">
              <a:solidFill>
                <a:srgbClr val="FF0000"/>
              </a:solidFill>
            </a:endParaRPr>
          </a:p>
          <a:p>
            <a:r>
              <a:rPr lang="en-GB" sz="1200" dirty="0"/>
              <a:t>Graph 9 illustrates the movement of staff across wards to support safe staffing to ensure patient safety. This includes staff who are moved on an ad hoc basis (shift by shift) and shows which division they are deployed to. </a:t>
            </a:r>
          </a:p>
          <a:p>
            <a:endParaRPr lang="en-GB" sz="1200" dirty="0"/>
          </a:p>
          <a:p>
            <a:r>
              <a:rPr lang="en-GB" sz="1200" dirty="0"/>
              <a:t>The number of substantive staff </a:t>
            </a:r>
            <a:r>
              <a:rPr lang="en-GB" sz="1200" dirty="0" smtClean="0"/>
              <a:t>redeployed has been an increasing trend over the last 2 months with an average of 258 </a:t>
            </a:r>
            <a:r>
              <a:rPr lang="en-US" sz="1200" dirty="0" smtClean="0"/>
              <a:t>working </a:t>
            </a:r>
            <a:r>
              <a:rPr lang="en-US" sz="1200" dirty="0"/>
              <a:t>hours being redeployed per day </a:t>
            </a:r>
            <a:r>
              <a:rPr lang="en-US" sz="1200" dirty="0" smtClean="0"/>
              <a:t>in April compared </a:t>
            </a:r>
            <a:r>
              <a:rPr lang="en-US" sz="1200" dirty="0"/>
              <a:t>with </a:t>
            </a:r>
            <a:r>
              <a:rPr lang="en-US" sz="1200" dirty="0" smtClean="0"/>
              <a:t>229 hours </a:t>
            </a:r>
            <a:r>
              <a:rPr lang="en-US" sz="1200" dirty="0"/>
              <a:t>in </a:t>
            </a:r>
            <a:r>
              <a:rPr lang="en-US" sz="1200" dirty="0" smtClean="0"/>
              <a:t>March. </a:t>
            </a:r>
            <a:r>
              <a:rPr lang="en-GB" sz="1200" dirty="0"/>
              <a:t>This equates to </a:t>
            </a:r>
            <a:r>
              <a:rPr lang="en-GB" sz="1200" dirty="0" smtClean="0"/>
              <a:t>22 </a:t>
            </a:r>
            <a:r>
              <a:rPr lang="en-GB" sz="1200" dirty="0"/>
              <a:t>long day or night shifts per day.  </a:t>
            </a:r>
            <a:r>
              <a:rPr lang="en-GB" sz="1200" dirty="0" smtClean="0"/>
              <a:t>All </a:t>
            </a:r>
            <a:r>
              <a:rPr lang="en-GB" sz="1200" dirty="0"/>
              <a:t>of </a:t>
            </a:r>
            <a:r>
              <a:rPr lang="en-GB" sz="1200" dirty="0" smtClean="0"/>
              <a:t>these redeployments were made </a:t>
            </a:r>
            <a:r>
              <a:rPr lang="en-GB" sz="1200" dirty="0"/>
              <a:t>within </a:t>
            </a:r>
            <a:r>
              <a:rPr lang="en-GB" sz="1200" dirty="0" smtClean="0"/>
              <a:t>the staff members own division.  </a:t>
            </a:r>
            <a:r>
              <a:rPr lang="en-GB" sz="1200" dirty="0"/>
              <a:t>Staffing is also being supported by the operational pool whereby bank staff book a bank shift on the understanding that they will work anywhere in the trust where support is required. </a:t>
            </a:r>
            <a:r>
              <a:rPr lang="en-GB" sz="1000" dirty="0"/>
              <a:t>	</a:t>
            </a:r>
            <a:r>
              <a:rPr lang="en-GB" sz="1000" dirty="0">
                <a:solidFill>
                  <a:srgbClr val="FF0000"/>
                </a:solidFill>
              </a:rPr>
              <a:t>	</a:t>
            </a:r>
          </a:p>
          <a:p>
            <a:endParaRPr lang="en-GB" sz="1000" dirty="0">
              <a:solidFill>
                <a:srgbClr val="FF0000"/>
              </a:solidFill>
            </a:endParaRPr>
          </a:p>
        </p:txBody>
      </p:sp>
      <p:sp>
        <p:nvSpPr>
          <p:cNvPr id="18" name="Content Placeholder 13"/>
          <p:cNvSpPr>
            <a:spLocks noGrp="1"/>
          </p:cNvSpPr>
          <p:nvPr>
            <p:ph sz="quarter" idx="16"/>
          </p:nvPr>
        </p:nvSpPr>
        <p:spPr>
          <a:xfrm>
            <a:off x="358052" y="3287936"/>
            <a:ext cx="3314935" cy="340457"/>
          </a:xfrm>
        </p:spPr>
        <p:txBody>
          <a:bodyPr/>
          <a:lstStyle/>
          <a:p>
            <a:r>
              <a:rPr lang="en-GB" sz="2000" dirty="0"/>
              <a:t>Nursing Pipeline</a:t>
            </a:r>
          </a:p>
          <a:p>
            <a:endParaRPr lang="en-GB" dirty="0"/>
          </a:p>
          <a:p>
            <a:endParaRPr lang="en-GB" dirty="0"/>
          </a:p>
        </p:txBody>
      </p:sp>
      <p:sp>
        <p:nvSpPr>
          <p:cNvPr id="6" name="TextBox 5"/>
          <p:cNvSpPr txBox="1"/>
          <p:nvPr/>
        </p:nvSpPr>
        <p:spPr>
          <a:xfrm>
            <a:off x="249629" y="3616327"/>
            <a:ext cx="11768200" cy="2123658"/>
          </a:xfrm>
          <a:prstGeom prst="rect">
            <a:avLst/>
          </a:prstGeom>
          <a:noFill/>
        </p:spPr>
        <p:txBody>
          <a:bodyPr wrap="square" rtlCol="0">
            <a:spAutoFit/>
          </a:bodyPr>
          <a:lstStyle/>
          <a:p>
            <a:r>
              <a:rPr lang="en-US" sz="1200" dirty="0" smtClean="0"/>
              <a:t>Appendix </a:t>
            </a:r>
            <a:r>
              <a:rPr lang="en-US" sz="1200" dirty="0"/>
              <a:t>2 provides detail on the forecasted position in relation to the number of adult RN vacancies based on FTE and includes UK experienced, UK newly qualified, apprenticeship route, EU and international up to March </a:t>
            </a:r>
            <a:r>
              <a:rPr lang="en-US" sz="1200" dirty="0" smtClean="0"/>
              <a:t>2024. </a:t>
            </a:r>
            <a:r>
              <a:rPr lang="en-US" sz="1200" dirty="0"/>
              <a:t>The current forecast demonstrates a year end band 5 RN vacancy position of </a:t>
            </a:r>
            <a:r>
              <a:rPr lang="en-US" sz="1200" dirty="0" smtClean="0"/>
              <a:t>11.69% </a:t>
            </a:r>
            <a:r>
              <a:rPr lang="en-US" sz="1200" dirty="0"/>
              <a:t>which </a:t>
            </a:r>
            <a:r>
              <a:rPr lang="en-US" sz="1200" dirty="0" smtClean="0"/>
              <a:t>is significantly above </a:t>
            </a:r>
            <a:r>
              <a:rPr lang="en-US" sz="1200" dirty="0"/>
              <a:t>the target of 5%. </a:t>
            </a:r>
            <a:r>
              <a:rPr lang="en-US" sz="1200" dirty="0" smtClean="0"/>
              <a:t>This is due in part to the reliance on international recruitment and the challenges with accommodation which has impacted upon the numbers of staff that can be deployed each month. </a:t>
            </a:r>
            <a:r>
              <a:rPr lang="en-GB" sz="1200" dirty="0"/>
              <a:t>The Trust has submitted a funding bid to </a:t>
            </a:r>
            <a:r>
              <a:rPr lang="en-GB" sz="1200" dirty="0" smtClean="0"/>
              <a:t>NHS</a:t>
            </a:r>
            <a:r>
              <a:rPr lang="en-GB" sz="1200" dirty="0"/>
              <a:t>E</a:t>
            </a:r>
            <a:r>
              <a:rPr lang="en-GB" sz="1200" dirty="0" smtClean="0"/>
              <a:t> </a:t>
            </a:r>
            <a:r>
              <a:rPr lang="en-GB" sz="1200" dirty="0"/>
              <a:t>to recruit an additional 20 International Nurses by the end of the </a:t>
            </a:r>
            <a:r>
              <a:rPr lang="en-GB" sz="1200" dirty="0" smtClean="0"/>
              <a:t>year. </a:t>
            </a:r>
          </a:p>
          <a:p>
            <a:endParaRPr lang="en-US" sz="1200" dirty="0"/>
          </a:p>
          <a:p>
            <a:r>
              <a:rPr lang="en-US" sz="1200" dirty="0"/>
              <a:t>Appendix 3 provides detail on the forecasted position in relation to the number of Paediatric band 5 RN and HCSW vacancies up to March </a:t>
            </a:r>
            <a:r>
              <a:rPr lang="en-US" sz="1200" dirty="0" smtClean="0"/>
              <a:t>2024. </a:t>
            </a:r>
            <a:r>
              <a:rPr lang="en-US" sz="1200" dirty="0"/>
              <a:t>Numbers are based on those interviewed and offered positions in addition to planned campaigns. The current forecast demonstrates a year end band 5 Paediatric RN vacancy position of </a:t>
            </a:r>
            <a:r>
              <a:rPr lang="en-US" sz="1200" dirty="0" smtClean="0"/>
              <a:t>19.12% </a:t>
            </a:r>
            <a:r>
              <a:rPr lang="en-US" sz="1200" dirty="0"/>
              <a:t>and a band 2 HCSW position of </a:t>
            </a:r>
            <a:r>
              <a:rPr lang="en-US" sz="1200" dirty="0" smtClean="0"/>
              <a:t>5.22%.  </a:t>
            </a:r>
            <a:endParaRPr lang="en-US" sz="1200" dirty="0"/>
          </a:p>
          <a:p>
            <a:r>
              <a:rPr lang="en-US" sz="1200" dirty="0"/>
              <a:t> </a:t>
            </a:r>
          </a:p>
          <a:p>
            <a:r>
              <a:rPr lang="en-US" sz="1200" dirty="0"/>
              <a:t>Whilst the recruitment pipeline is positive with multiple pipelines including apprenticeship routes, domestic and international recruitment, the predicted numbers are only achievable if the appropriate infrastructure is in place to support. </a:t>
            </a:r>
          </a:p>
        </p:txBody>
      </p:sp>
      <p:sp>
        <p:nvSpPr>
          <p:cNvPr id="22" name="Content Placeholder 13"/>
          <p:cNvSpPr>
            <a:spLocks noGrp="1"/>
          </p:cNvSpPr>
          <p:nvPr>
            <p:ph sz="quarter" idx="16"/>
          </p:nvPr>
        </p:nvSpPr>
        <p:spPr>
          <a:xfrm>
            <a:off x="249629" y="6427113"/>
            <a:ext cx="3314935" cy="340457"/>
          </a:xfrm>
        </p:spPr>
        <p:txBody>
          <a:bodyPr/>
          <a:lstStyle/>
          <a:p>
            <a:endParaRPr lang="en-GB" dirty="0"/>
          </a:p>
          <a:p>
            <a:endParaRPr lang="en-GB" dirty="0"/>
          </a:p>
        </p:txBody>
      </p:sp>
      <p:sp>
        <p:nvSpPr>
          <p:cNvPr id="2" name="TextBox 1">
            <a:extLst>
              <a:ext uri="{FF2B5EF4-FFF2-40B4-BE49-F238E27FC236}">
                <a16:creationId xmlns:a16="http://schemas.microsoft.com/office/drawing/2014/main" id="{DBA99510-5FF3-4395-9157-56B9BD2142BB}"/>
              </a:ext>
            </a:extLst>
          </p:cNvPr>
          <p:cNvSpPr txBox="1"/>
          <p:nvPr/>
        </p:nvSpPr>
        <p:spPr>
          <a:xfrm>
            <a:off x="1467060" y="1143331"/>
            <a:ext cx="3074796" cy="227082"/>
          </a:xfrm>
          <a:prstGeom prst="rect">
            <a:avLst/>
          </a:prstGeom>
          <a:solidFill>
            <a:schemeClr val="bg1"/>
          </a:solidFill>
        </p:spPr>
        <p:txBody>
          <a:bodyPr wrap="square" rtlCol="0">
            <a:spAutoFit/>
          </a:bodyPr>
          <a:lstStyle/>
          <a:p>
            <a:endParaRPr lang="en-GB" dirty="0"/>
          </a:p>
        </p:txBody>
      </p:sp>
      <p:pic>
        <p:nvPicPr>
          <p:cNvPr id="4" name="Picture 3"/>
          <p:cNvPicPr>
            <a:picLocks noChangeAspect="1"/>
          </p:cNvPicPr>
          <p:nvPr/>
        </p:nvPicPr>
        <p:blipFill>
          <a:blip r:embed="rId3"/>
          <a:stretch>
            <a:fillRect/>
          </a:stretch>
        </p:blipFill>
        <p:spPr>
          <a:xfrm>
            <a:off x="704311" y="610663"/>
            <a:ext cx="4980496" cy="2632226"/>
          </a:xfrm>
          <a:prstGeom prst="rect">
            <a:avLst/>
          </a:prstGeom>
        </p:spPr>
      </p:pic>
    </p:spTree>
    <p:extLst>
      <p:ext uri="{BB962C8B-B14F-4D97-AF65-F5344CB8AC3E}">
        <p14:creationId xmlns:p14="http://schemas.microsoft.com/office/powerpoint/2010/main" val="417395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307497" y="166322"/>
            <a:ext cx="2634486" cy="340457"/>
          </a:xfrm>
        </p:spPr>
        <p:txBody>
          <a:bodyPr/>
          <a:lstStyle/>
          <a:p>
            <a:r>
              <a:rPr lang="en-GB" sz="2000" dirty="0"/>
              <a:t>Red flags</a:t>
            </a:r>
          </a:p>
        </p:txBody>
      </p:sp>
      <p:sp>
        <p:nvSpPr>
          <p:cNvPr id="6" name="TextBox 5"/>
          <p:cNvSpPr txBox="1"/>
          <p:nvPr/>
        </p:nvSpPr>
        <p:spPr>
          <a:xfrm>
            <a:off x="6196780" y="527934"/>
            <a:ext cx="5582340" cy="3231654"/>
          </a:xfrm>
          <a:prstGeom prst="rect">
            <a:avLst/>
          </a:prstGeom>
          <a:noFill/>
        </p:spPr>
        <p:txBody>
          <a:bodyPr wrap="square" rtlCol="0">
            <a:spAutoFit/>
          </a:bodyPr>
          <a:lstStyle/>
          <a:p>
            <a:r>
              <a:rPr lang="en-GB" sz="1200" b="1" dirty="0"/>
              <a:t>Red Flags</a:t>
            </a:r>
          </a:p>
          <a:p>
            <a:endParaRPr lang="en-GB" sz="1200" b="1" dirty="0"/>
          </a:p>
          <a:p>
            <a:r>
              <a:rPr lang="en-GB" sz="1200" dirty="0"/>
              <a:t>A staffing red flag event is a warning sign that something may be wrong with nursing or midwifery staffing. If a staffing red flag event occurs, the registered nurse or midwife in charge of the service should be notified and necessary action taken to resolve the situation.  </a:t>
            </a:r>
          </a:p>
          <a:p>
            <a:endParaRPr lang="en-GB" sz="1200" dirty="0">
              <a:solidFill>
                <a:srgbClr val="FF0000"/>
              </a:solidFill>
            </a:endParaRPr>
          </a:p>
          <a:p>
            <a:r>
              <a:rPr lang="en-GB" sz="1200" b="1" dirty="0"/>
              <a:t>Nursing red flags</a:t>
            </a:r>
          </a:p>
          <a:p>
            <a:endParaRPr lang="en-GB" sz="1200" b="1" dirty="0"/>
          </a:p>
          <a:p>
            <a:r>
              <a:rPr lang="en-GB" sz="1200" dirty="0"/>
              <a:t>Graph 10 illustrates that the number of red flags reported </a:t>
            </a:r>
            <a:r>
              <a:rPr lang="en-GB" sz="1200" dirty="0" smtClean="0"/>
              <a:t>over the last 4 months had been a decreasing trend with the exception of a spiked increase in March (333 red flags reported) compared with 214 in April.  The </a:t>
            </a:r>
            <a:r>
              <a:rPr lang="en-GB" sz="1200" dirty="0"/>
              <a:t>highest number of red flags reported in </a:t>
            </a:r>
            <a:r>
              <a:rPr lang="en-GB" sz="1200" dirty="0" smtClean="0"/>
              <a:t>April was </a:t>
            </a:r>
            <a:r>
              <a:rPr lang="en-GB" sz="1200" dirty="0"/>
              <a:t>in relation to </a:t>
            </a:r>
            <a:r>
              <a:rPr lang="en-US" sz="1200" dirty="0"/>
              <a:t>an unmet 1:1 </a:t>
            </a:r>
            <a:r>
              <a:rPr lang="en-US" sz="1200" dirty="0" err="1"/>
              <a:t>specialling</a:t>
            </a:r>
            <a:r>
              <a:rPr lang="en-US" sz="1200" dirty="0"/>
              <a:t> requirement </a:t>
            </a:r>
            <a:r>
              <a:rPr lang="en-US" sz="1200" dirty="0" smtClean="0"/>
              <a:t>(136 compared with 171 in March).  A </a:t>
            </a:r>
            <a:r>
              <a:rPr lang="en-US" sz="1200" dirty="0"/>
              <a:t>trust wide improvement project focusing on </a:t>
            </a:r>
            <a:r>
              <a:rPr lang="en-US" sz="1200" dirty="0" err="1"/>
              <a:t>specialling</a:t>
            </a:r>
            <a:r>
              <a:rPr lang="en-US" sz="1200" dirty="0"/>
              <a:t> is being developed to review </a:t>
            </a:r>
            <a:r>
              <a:rPr lang="en-US" sz="1200" dirty="0" err="1"/>
              <a:t>specialling</a:t>
            </a:r>
            <a:r>
              <a:rPr lang="en-US" sz="1200" dirty="0"/>
              <a:t> across the </a:t>
            </a:r>
            <a:r>
              <a:rPr lang="en-US" sz="1200" dirty="0" err="1"/>
              <a:t>organisation</a:t>
            </a:r>
            <a:r>
              <a:rPr lang="en-US" sz="1200" dirty="0"/>
              <a:t>.  Additionally, </a:t>
            </a:r>
            <a:r>
              <a:rPr lang="en-US" sz="1200" dirty="0" smtClean="0"/>
              <a:t>35 red </a:t>
            </a:r>
            <a:r>
              <a:rPr lang="en-US" sz="1200" dirty="0"/>
              <a:t>flags were reported in relation </a:t>
            </a:r>
            <a:r>
              <a:rPr lang="en-US" sz="1200" dirty="0" smtClean="0"/>
              <a:t>to unmet required nursing skills </a:t>
            </a:r>
            <a:r>
              <a:rPr lang="en-GB" sz="1200" dirty="0" smtClean="0"/>
              <a:t>compared </a:t>
            </a:r>
            <a:r>
              <a:rPr lang="en-GB" sz="1200" dirty="0"/>
              <a:t>with </a:t>
            </a:r>
            <a:r>
              <a:rPr lang="en-GB" sz="1200" dirty="0" smtClean="0"/>
              <a:t>70 in March.   </a:t>
            </a:r>
            <a:endParaRPr lang="en-GB" sz="1200" dirty="0"/>
          </a:p>
        </p:txBody>
      </p:sp>
      <p:sp>
        <p:nvSpPr>
          <p:cNvPr id="8" name="TextBox 7"/>
          <p:cNvSpPr txBox="1"/>
          <p:nvPr/>
        </p:nvSpPr>
        <p:spPr>
          <a:xfrm>
            <a:off x="6180186" y="3946121"/>
            <a:ext cx="5615527" cy="1754326"/>
          </a:xfrm>
          <a:prstGeom prst="rect">
            <a:avLst/>
          </a:prstGeom>
          <a:noFill/>
        </p:spPr>
        <p:txBody>
          <a:bodyPr wrap="square" rtlCol="0">
            <a:spAutoFit/>
          </a:bodyPr>
          <a:lstStyle/>
          <a:p>
            <a:r>
              <a:rPr lang="en-GB" sz="1200" b="1" dirty="0" smtClean="0"/>
              <a:t>Maternity </a:t>
            </a:r>
            <a:r>
              <a:rPr lang="en-GB" sz="1200" b="1" dirty="0"/>
              <a:t>red flags</a:t>
            </a:r>
          </a:p>
          <a:p>
            <a:endParaRPr lang="en-GB" sz="1200" b="1" dirty="0"/>
          </a:p>
          <a:p>
            <a:r>
              <a:rPr lang="en-GB" sz="1200" dirty="0"/>
              <a:t>The number of maternity red flags reported </a:t>
            </a:r>
            <a:r>
              <a:rPr lang="en-GB" sz="1200" dirty="0" smtClean="0"/>
              <a:t>over the last 6 months has been a decreasing trend with 575 reported in September compared to 300 in April.  </a:t>
            </a:r>
            <a:r>
              <a:rPr lang="en-GB" sz="1200" dirty="0"/>
              <a:t>Graph 11 illustrates the red flags that have been reported</a:t>
            </a:r>
            <a:r>
              <a:rPr lang="en-GB" sz="1200" dirty="0" smtClean="0"/>
              <a:t>.  In April, 37% were due to a </a:t>
            </a:r>
            <a:r>
              <a:rPr lang="en-US" sz="1200" dirty="0" smtClean="0"/>
              <a:t>delay </a:t>
            </a:r>
            <a:r>
              <a:rPr lang="en-US" sz="1200" dirty="0"/>
              <a:t>of &gt; 6 </a:t>
            </a:r>
            <a:r>
              <a:rPr lang="en-US" sz="1200" dirty="0" err="1"/>
              <a:t>hrs</a:t>
            </a:r>
            <a:r>
              <a:rPr lang="en-US" sz="1200" dirty="0"/>
              <a:t> in transfer to delivery unit during </a:t>
            </a:r>
            <a:r>
              <a:rPr lang="en-US" sz="1200" dirty="0" smtClean="0"/>
              <a:t>the induction of </a:t>
            </a:r>
            <a:r>
              <a:rPr lang="en-US" sz="1200" dirty="0" err="1" smtClean="0"/>
              <a:t>labour</a:t>
            </a:r>
            <a:r>
              <a:rPr lang="en-US" sz="1200" dirty="0" smtClean="0"/>
              <a:t> process </a:t>
            </a:r>
            <a:r>
              <a:rPr lang="en-US" sz="1200" dirty="0"/>
              <a:t>once ARM is </a:t>
            </a:r>
            <a:r>
              <a:rPr lang="en-US" sz="1200" dirty="0" smtClean="0"/>
              <a:t>indicated, </a:t>
            </a:r>
            <a:r>
              <a:rPr lang="en-GB" sz="1200" dirty="0" smtClean="0"/>
              <a:t>19.7</a:t>
            </a:r>
            <a:r>
              <a:rPr lang="en-US" sz="1200" dirty="0" smtClean="0"/>
              <a:t>%</a:t>
            </a:r>
            <a:r>
              <a:rPr lang="en-GB" sz="1200" dirty="0"/>
              <a:t> of these red flags were due to missed or delayed </a:t>
            </a:r>
            <a:r>
              <a:rPr lang="en-GB" sz="1200" dirty="0" smtClean="0"/>
              <a:t>care and 19.3% were due to </a:t>
            </a:r>
            <a:r>
              <a:rPr lang="en-US" sz="1200" dirty="0"/>
              <a:t>a delay of &gt;30mins between presentation and </a:t>
            </a:r>
            <a:r>
              <a:rPr lang="en-US" sz="1200" dirty="0" smtClean="0"/>
              <a:t>triage.</a:t>
            </a:r>
            <a:endParaRPr lang="en-GB" sz="1200" dirty="0"/>
          </a:p>
        </p:txBody>
      </p:sp>
      <p:sp>
        <p:nvSpPr>
          <p:cNvPr id="5" name="Rectangle 4"/>
          <p:cNvSpPr/>
          <p:nvPr/>
        </p:nvSpPr>
        <p:spPr>
          <a:xfrm>
            <a:off x="7065378" y="5340252"/>
            <a:ext cx="6096000" cy="253916"/>
          </a:xfrm>
          <a:prstGeom prst="rect">
            <a:avLst/>
          </a:prstGeom>
        </p:spPr>
        <p:txBody>
          <a:bodyPr>
            <a:spAutoFit/>
          </a:bodyPr>
          <a:lstStyle/>
          <a:p>
            <a:r>
              <a:rPr lang="en-GB" sz="1050" dirty="0"/>
              <a:t>. </a:t>
            </a:r>
          </a:p>
        </p:txBody>
      </p:sp>
      <p:graphicFrame>
        <p:nvGraphicFramePr>
          <p:cNvPr id="12" name="Chart 11"/>
          <p:cNvGraphicFramePr>
            <a:graphicFrameLocks/>
          </p:cNvGraphicFramePr>
          <p:nvPr>
            <p:extLst>
              <p:ext uri="{D42A27DB-BD31-4B8C-83A1-F6EECF244321}">
                <p14:modId xmlns:p14="http://schemas.microsoft.com/office/powerpoint/2010/main" val="1985929890"/>
              </p:ext>
            </p:extLst>
          </p:nvPr>
        </p:nvGraphicFramePr>
        <p:xfrm>
          <a:off x="146976" y="471633"/>
          <a:ext cx="5979076" cy="2600956"/>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p:cNvPicPr>
            <a:picLocks noChangeAspect="1"/>
          </p:cNvPicPr>
          <p:nvPr/>
        </p:nvPicPr>
        <p:blipFill>
          <a:blip r:embed="rId4"/>
          <a:stretch>
            <a:fillRect/>
          </a:stretch>
        </p:blipFill>
        <p:spPr>
          <a:xfrm>
            <a:off x="146975" y="3174299"/>
            <a:ext cx="5979077" cy="2920434"/>
          </a:xfrm>
          <a:prstGeom prst="rect">
            <a:avLst/>
          </a:prstGeom>
          <a:ln>
            <a:solidFill>
              <a:schemeClr val="tx1"/>
            </a:solidFill>
          </a:ln>
        </p:spPr>
      </p:pic>
    </p:spTree>
    <p:extLst>
      <p:ext uri="{BB962C8B-B14F-4D97-AF65-F5344CB8AC3E}">
        <p14:creationId xmlns:p14="http://schemas.microsoft.com/office/powerpoint/2010/main" val="2114874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250BC-D45D-427D-AB5F-54AF349CAB94}"/>
              </a:ext>
            </a:extLst>
          </p:cNvPr>
          <p:cNvSpPr>
            <a:spLocks noGrp="1"/>
          </p:cNvSpPr>
          <p:nvPr>
            <p:ph sz="quarter" idx="14"/>
          </p:nvPr>
        </p:nvSpPr>
        <p:spPr/>
        <p:txBody>
          <a:bodyPr/>
          <a:lstStyle/>
          <a:p>
            <a:endParaRPr lang="en-GB"/>
          </a:p>
        </p:txBody>
      </p:sp>
      <p:sp>
        <p:nvSpPr>
          <p:cNvPr id="4" name="Content Placeholder 3">
            <a:extLst>
              <a:ext uri="{FF2B5EF4-FFF2-40B4-BE49-F238E27FC236}">
                <a16:creationId xmlns:a16="http://schemas.microsoft.com/office/drawing/2014/main" id="{C1B0F9E8-1BBB-48E7-8E5C-6651A368A65C}"/>
              </a:ext>
            </a:extLst>
          </p:cNvPr>
          <p:cNvSpPr>
            <a:spLocks noGrp="1"/>
          </p:cNvSpPr>
          <p:nvPr>
            <p:ph sz="quarter" idx="16"/>
          </p:nvPr>
        </p:nvSpPr>
        <p:spPr>
          <a:xfrm>
            <a:off x="307496" y="179653"/>
            <a:ext cx="3318205" cy="514054"/>
          </a:xfrm>
        </p:spPr>
        <p:txBody>
          <a:bodyPr/>
          <a:lstStyle/>
          <a:p>
            <a:r>
              <a:rPr lang="en-GB" sz="1600" dirty="0"/>
              <a:t>Safety and Risk</a:t>
            </a:r>
          </a:p>
        </p:txBody>
      </p:sp>
      <p:sp>
        <p:nvSpPr>
          <p:cNvPr id="7" name="Content Placeholder 6">
            <a:extLst>
              <a:ext uri="{FF2B5EF4-FFF2-40B4-BE49-F238E27FC236}">
                <a16:creationId xmlns:a16="http://schemas.microsoft.com/office/drawing/2014/main" id="{6BF7E112-9709-440D-97EC-C2CC3939E0AA}"/>
              </a:ext>
            </a:extLst>
          </p:cNvPr>
          <p:cNvSpPr>
            <a:spLocks noGrp="1"/>
          </p:cNvSpPr>
          <p:nvPr>
            <p:ph sz="quarter" idx="18"/>
          </p:nvPr>
        </p:nvSpPr>
        <p:spPr>
          <a:xfrm>
            <a:off x="5614114" y="613723"/>
            <a:ext cx="6418384" cy="4639247"/>
          </a:xfrm>
        </p:spPr>
        <p:txBody>
          <a:bodyPr/>
          <a:lstStyle/>
          <a:p>
            <a:r>
              <a:rPr lang="en-GB" sz="1200" b="1" dirty="0"/>
              <a:t>Incidents reported relating to staff shortages</a:t>
            </a:r>
          </a:p>
          <a:p>
            <a:r>
              <a:rPr lang="en-GB" sz="1200" dirty="0"/>
              <a:t>Graph 12 illustrates the trend in Safety Learning Reports (</a:t>
            </a:r>
            <a:r>
              <a:rPr lang="en-GB" sz="1200" dirty="0" err="1"/>
              <a:t>SLRs</a:t>
            </a:r>
            <a:r>
              <a:rPr lang="en-GB" sz="1200" dirty="0"/>
              <a:t>) completed in relation to nurse staffing.  There </a:t>
            </a:r>
            <a:r>
              <a:rPr lang="en-GB" sz="1200" dirty="0" smtClean="0"/>
              <a:t>has been a decreasing trend over the last 4 months in the number of incidents reported relating to nurse staffing with 22 incidents </a:t>
            </a:r>
            <a:r>
              <a:rPr lang="en-GB" sz="1200" dirty="0"/>
              <a:t>reported </a:t>
            </a:r>
            <a:r>
              <a:rPr lang="en-GB" sz="1200" dirty="0" smtClean="0"/>
              <a:t>in April.</a:t>
            </a:r>
          </a:p>
          <a:p>
            <a:r>
              <a:rPr lang="en-GB" sz="1200" dirty="0" smtClean="0"/>
              <a:t>The majority of the incidents related to staffing levels in April were reported by division D (10) with the highest reporting areas being Ward K2 (5) which has been used as a contingency area and would not have substantive staff rostered to work at night and Ward M5 (3).  Division A</a:t>
            </a:r>
            <a:r>
              <a:rPr lang="en-GB" sz="1200" dirty="0"/>
              <a:t> </a:t>
            </a:r>
            <a:r>
              <a:rPr lang="en-GB" sz="1200" dirty="0" smtClean="0"/>
              <a:t>were the second highest reporting division with 6 </a:t>
            </a:r>
            <a:r>
              <a:rPr lang="en-GB" sz="1200" dirty="0"/>
              <a:t>incidents related to staffing levels </a:t>
            </a:r>
            <a:r>
              <a:rPr lang="en-GB" sz="1200" dirty="0" smtClean="0"/>
              <a:t>reported in April.  The </a:t>
            </a:r>
            <a:r>
              <a:rPr lang="en-GB" sz="1200" dirty="0"/>
              <a:t>staffing incidents reported were </a:t>
            </a:r>
            <a:r>
              <a:rPr lang="en-GB" sz="1200" dirty="0" smtClean="0"/>
              <a:t>spread </a:t>
            </a:r>
            <a:r>
              <a:rPr lang="en-GB" sz="1200" dirty="0"/>
              <a:t>across the </a:t>
            </a:r>
            <a:r>
              <a:rPr lang="en-GB" sz="1200" dirty="0" smtClean="0"/>
              <a:t>division. Safety </a:t>
            </a:r>
            <a:r>
              <a:rPr lang="en-GB" sz="1200" dirty="0"/>
              <a:t>continues to be monitored through the site safety </a:t>
            </a:r>
            <a:r>
              <a:rPr lang="en-GB" sz="1200" dirty="0" smtClean="0"/>
              <a:t>meetings.  </a:t>
            </a:r>
          </a:p>
          <a:p>
            <a:r>
              <a:rPr lang="en-GB" sz="1200" b="1" dirty="0" smtClean="0"/>
              <a:t>Care </a:t>
            </a:r>
            <a:r>
              <a:rPr lang="en-GB" sz="1200" b="1" dirty="0"/>
              <a:t>hours per patient day (CHPPD)</a:t>
            </a:r>
          </a:p>
          <a:p>
            <a:r>
              <a:rPr lang="en-GB" sz="1200" dirty="0"/>
              <a:t>Care hours per patient day (</a:t>
            </a:r>
            <a:r>
              <a:rPr lang="en-GB" sz="1200" dirty="0" err="1"/>
              <a:t>CHPPD</a:t>
            </a:r>
            <a:r>
              <a:rPr lang="en-GB" sz="1200" dirty="0"/>
              <a:t>) is the total number of hours worked on the roster (clinical staff including </a:t>
            </a:r>
            <a:r>
              <a:rPr lang="en-GB" sz="1200" dirty="0" err="1"/>
              <a:t>AHPs</a:t>
            </a:r>
            <a:r>
              <a:rPr lang="en-GB" sz="1200" dirty="0"/>
              <a:t>) divided by the bed state captured at 23.59 each day. NHS Improvement began collecting care hours per patient day formally in May 2016 as part of the Carter Programme. All Trusts are required to report this figure externally. </a:t>
            </a:r>
          </a:p>
          <a:p>
            <a:r>
              <a:rPr lang="en-GB" sz="1200" dirty="0"/>
              <a:t>CUH CHPPD recorded for </a:t>
            </a:r>
            <a:r>
              <a:rPr lang="en-GB" sz="1200" dirty="0" smtClean="0"/>
              <a:t>April has increased slightly to 9.0 which is comparable to other Shelford hospitals (9.3).</a:t>
            </a:r>
            <a:endParaRPr lang="en-GB" sz="1000" b="1" dirty="0"/>
          </a:p>
          <a:p>
            <a:r>
              <a:rPr lang="en-GB" sz="1200" dirty="0"/>
              <a:t>In maternity, from 1 April 2021, the total number of patients now includes babies in addition to transitional care areas and mothers who are registered as a patient. CHPPD for the delivery unit in </a:t>
            </a:r>
            <a:r>
              <a:rPr lang="en-GB" sz="1200" dirty="0" smtClean="0"/>
              <a:t>April has increased to 16.6 from 14.21 in March. </a:t>
            </a:r>
            <a:endParaRPr lang="en-GB" sz="1200" dirty="0"/>
          </a:p>
        </p:txBody>
      </p:sp>
      <p:sp>
        <p:nvSpPr>
          <p:cNvPr id="10" name="TextBox 9">
            <a:extLst>
              <a:ext uri="{FF2B5EF4-FFF2-40B4-BE49-F238E27FC236}">
                <a16:creationId xmlns:a16="http://schemas.microsoft.com/office/drawing/2014/main" id="{1CBC74A8-BCCF-4DF4-924A-792D606CC927}"/>
              </a:ext>
            </a:extLst>
          </p:cNvPr>
          <p:cNvSpPr txBox="1"/>
          <p:nvPr/>
        </p:nvSpPr>
        <p:spPr>
          <a:xfrm>
            <a:off x="4277145" y="145050"/>
            <a:ext cx="4484784" cy="246221"/>
          </a:xfrm>
          <a:prstGeom prst="rect">
            <a:avLst/>
          </a:prstGeom>
          <a:solidFill>
            <a:schemeClr val="bg1"/>
          </a:solidFill>
        </p:spPr>
        <p:txBody>
          <a:bodyPr wrap="square" rtlCol="0">
            <a:spAutoFit/>
          </a:bodyPr>
          <a:lstStyle/>
          <a:p>
            <a:pPr algn="ctr"/>
            <a:endParaRPr lang="en-GB" sz="1000" dirty="0"/>
          </a:p>
        </p:txBody>
      </p:sp>
      <p:sp>
        <p:nvSpPr>
          <p:cNvPr id="9" name="Content Placeholder 3">
            <a:extLst>
              <a:ext uri="{FF2B5EF4-FFF2-40B4-BE49-F238E27FC236}">
                <a16:creationId xmlns:a16="http://schemas.microsoft.com/office/drawing/2014/main" id="{4E7BD6EA-76D6-453A-8B3A-F4F24163F751}"/>
              </a:ext>
            </a:extLst>
          </p:cNvPr>
          <p:cNvSpPr txBox="1">
            <a:spLocks/>
          </p:cNvSpPr>
          <p:nvPr/>
        </p:nvSpPr>
        <p:spPr>
          <a:xfrm>
            <a:off x="303142" y="3392331"/>
            <a:ext cx="4770019" cy="149267"/>
          </a:xfrm>
          <a:prstGeom prst="rect">
            <a:avLst/>
          </a:prstGeom>
        </p:spPr>
        <p:txBody>
          <a:bodyPr lIns="0" tIns="0" rIns="0" bIns="0"/>
          <a:lstStyle>
            <a:lvl1pPr marL="0" indent="0" algn="l" defTabSz="914400" rtl="0" eaLnBrk="1" latinLnBrk="0" hangingPunct="1">
              <a:lnSpc>
                <a:spcPct val="90000"/>
              </a:lnSpc>
              <a:spcBef>
                <a:spcPts val="1000"/>
              </a:spcBef>
              <a:spcAft>
                <a:spcPts val="600"/>
              </a:spcAft>
              <a:buFont typeface="Arial"/>
              <a:buNone/>
              <a:tabLst/>
              <a:defRPr sz="2400" b="1" i="0" kern="1200">
                <a:solidFill>
                  <a:schemeClr val="tx1"/>
                </a:solidFill>
                <a:latin typeface="Arial" charset="0"/>
                <a:ea typeface="Arial" charset="0"/>
                <a:cs typeface="Arial" charset="0"/>
              </a:defRPr>
            </a:lvl1pPr>
            <a:lvl2pPr marL="1371600" indent="-1362075" algn="l" defTabSz="914400" rtl="0" eaLnBrk="1" latinLnBrk="0" hangingPunct="1">
              <a:lnSpc>
                <a:spcPct val="90000"/>
              </a:lnSpc>
              <a:spcBef>
                <a:spcPts val="500"/>
              </a:spcBef>
              <a:spcAft>
                <a:spcPts val="600"/>
              </a:spcAft>
              <a:buFont typeface="Arial"/>
              <a:buNone/>
              <a:tabLst/>
              <a:defRPr sz="2000" kern="1200">
                <a:solidFill>
                  <a:schemeClr val="tx1"/>
                </a:solidFill>
                <a:latin typeface="+mn-lt"/>
                <a:ea typeface="+mn-ea"/>
                <a:cs typeface="+mn-cs"/>
              </a:defRPr>
            </a:lvl2pPr>
            <a:lvl3pPr marL="1371600" indent="-1362075" algn="l" defTabSz="914400" rtl="0" eaLnBrk="1" latinLnBrk="0" hangingPunct="1">
              <a:lnSpc>
                <a:spcPct val="90000"/>
              </a:lnSpc>
              <a:spcBef>
                <a:spcPts val="500"/>
              </a:spcBef>
              <a:buFont typeface="Arial"/>
              <a:buNone/>
              <a:tabLst/>
              <a:defRPr sz="1200" kern="1200">
                <a:solidFill>
                  <a:schemeClr val="tx1"/>
                </a:solidFill>
                <a:latin typeface="+mn-lt"/>
                <a:ea typeface="+mn-ea"/>
                <a:cs typeface="+mn-cs"/>
              </a:defRPr>
            </a:lvl3pPr>
            <a:lvl4pPr marL="492125" indent="-219075" algn="l" defTabSz="914400" rtl="0" eaLnBrk="1" latinLnBrk="0" hangingPunct="1">
              <a:lnSpc>
                <a:spcPct val="90000"/>
              </a:lnSpc>
              <a:spcBef>
                <a:spcPts val="500"/>
              </a:spcBef>
              <a:buFont typeface="Arial" charset="0"/>
              <a:buChar char="•"/>
              <a:tabLst/>
              <a:defRPr sz="1200" kern="1200">
                <a:solidFill>
                  <a:schemeClr val="tx1"/>
                </a:solidFill>
                <a:latin typeface="+mn-lt"/>
                <a:ea typeface="+mn-ea"/>
                <a:cs typeface="+mn-cs"/>
              </a:defRPr>
            </a:lvl4pPr>
            <a:lvl5pPr marL="711200" indent="0" algn="l" defTabSz="914400" rtl="0" eaLnBrk="1" latinLnBrk="0" hangingPunct="1">
              <a:lnSpc>
                <a:spcPct val="90000"/>
              </a:lnSpc>
              <a:spcBef>
                <a:spcPts val="500"/>
              </a:spcBef>
              <a:buFont typeface="Arial"/>
              <a:buChar char="•"/>
              <a:tabLst>
                <a:tab pos="349250"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600" dirty="0"/>
              <a:t>Graph 13: Care Hours Per Patient Day (CHPPD)</a:t>
            </a:r>
          </a:p>
        </p:txBody>
      </p:sp>
      <p:pic>
        <p:nvPicPr>
          <p:cNvPr id="6" name="Picture 5"/>
          <p:cNvPicPr>
            <a:picLocks noChangeAspect="1"/>
          </p:cNvPicPr>
          <p:nvPr/>
        </p:nvPicPr>
        <p:blipFill>
          <a:blip r:embed="rId3"/>
          <a:stretch>
            <a:fillRect/>
          </a:stretch>
        </p:blipFill>
        <p:spPr>
          <a:xfrm>
            <a:off x="258647" y="467796"/>
            <a:ext cx="4888280" cy="2853374"/>
          </a:xfrm>
          <a:prstGeom prst="rect">
            <a:avLst/>
          </a:prstGeom>
        </p:spPr>
      </p:pic>
      <p:pic>
        <p:nvPicPr>
          <p:cNvPr id="8" name="Picture 7"/>
          <p:cNvPicPr>
            <a:picLocks noChangeAspect="1"/>
          </p:cNvPicPr>
          <p:nvPr/>
        </p:nvPicPr>
        <p:blipFill>
          <a:blip r:embed="rId4"/>
          <a:stretch>
            <a:fillRect/>
          </a:stretch>
        </p:blipFill>
        <p:spPr>
          <a:xfrm>
            <a:off x="261643" y="3609313"/>
            <a:ext cx="4901996" cy="2420551"/>
          </a:xfrm>
          <a:prstGeom prst="rect">
            <a:avLst/>
          </a:prstGeom>
        </p:spPr>
      </p:pic>
    </p:spTree>
    <p:extLst>
      <p:ext uri="{BB962C8B-B14F-4D97-AF65-F5344CB8AC3E}">
        <p14:creationId xmlns:p14="http://schemas.microsoft.com/office/powerpoint/2010/main" val="2262183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H PPT Basic set of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H PPT Additional slides">
  <a:themeElements>
    <a:clrScheme name="NHS colours">
      <a:dk1>
        <a:srgbClr val="000000"/>
      </a:dk1>
      <a:lt1>
        <a:srgbClr val="FFFFFF"/>
      </a:lt1>
      <a:dk2>
        <a:srgbClr val="0067A4"/>
      </a:dk2>
      <a:lt2>
        <a:srgbClr val="E6EEEC"/>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20393</TotalTime>
  <Words>4268</Words>
  <Application>Microsoft Office PowerPoint</Application>
  <PresentationFormat>Widescreen</PresentationFormat>
  <Paragraphs>709</Paragraphs>
  <Slides>13</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CUH PPT Basic set of slides</vt:lpstr>
      <vt:lpstr>CUH PPT Additional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Ugolini</dc:creator>
  <cp:lastModifiedBy>WALKER, Ian (CAMBRIDGE UNIVERSITY HOSPITALS NHS FOUNDATION TRUST)</cp:lastModifiedBy>
  <cp:revision>1157</cp:revision>
  <cp:lastPrinted>2021-09-02T11:14:13Z</cp:lastPrinted>
  <dcterms:created xsi:type="dcterms:W3CDTF">2021-01-14T12:16:07Z</dcterms:created>
  <dcterms:modified xsi:type="dcterms:W3CDTF">2023-06-05T12:23:20Z</dcterms:modified>
</cp:coreProperties>
</file>