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18"/>
  </p:notesMasterIdLst>
  <p:handoutMasterIdLst>
    <p:handoutMasterId r:id="rId19"/>
  </p:handoutMasterIdLst>
  <p:sldIdLst>
    <p:sldId id="257" r:id="rId3"/>
    <p:sldId id="273" r:id="rId4"/>
    <p:sldId id="298" r:id="rId5"/>
    <p:sldId id="299" r:id="rId6"/>
    <p:sldId id="295" r:id="rId7"/>
    <p:sldId id="274" r:id="rId8"/>
    <p:sldId id="275" r:id="rId9"/>
    <p:sldId id="277" r:id="rId10"/>
    <p:sldId id="282" r:id="rId11"/>
    <p:sldId id="278" r:id="rId12"/>
    <p:sldId id="302" r:id="rId13"/>
    <p:sldId id="304" r:id="rId14"/>
    <p:sldId id="303" r:id="rId15"/>
    <p:sldId id="300" r:id="rId16"/>
    <p:sldId id="301" r:id="rId17"/>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275"/>
            <p14:sldId id="277"/>
            <p14:sldId id="282"/>
            <p14:sldId id="278"/>
            <p14:sldId id="302"/>
            <p14:sldId id="304"/>
            <p14:sldId id="303"/>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6" autoAdjust="0"/>
    <p:restoredTop sz="95126" autoAdjust="0"/>
  </p:normalViewPr>
  <p:slideViewPr>
    <p:cSldViewPr snapToGrid="0" snapToObjects="1">
      <p:cViewPr varScale="1">
        <p:scale>
          <a:sx n="113" d="100"/>
          <a:sy n="113" d="100"/>
        </p:scale>
        <p:origin x="926" y="96"/>
      </p:cViewPr>
      <p:guideLst/>
    </p:cSldViewPr>
  </p:slideViewPr>
  <p:outlineViewPr>
    <p:cViewPr>
      <p:scale>
        <a:sx n="33" d="100"/>
        <a:sy n="33" d="100"/>
      </p:scale>
      <p:origin x="0" y="0"/>
    </p:cViewPr>
  </p:outlineViewPr>
  <p:notesTextViewPr>
    <p:cViewPr>
      <p:scale>
        <a:sx n="91" d="100"/>
        <a:sy n="91" d="100"/>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Calibri"/>
                <a:ea typeface="Calibri"/>
                <a:cs typeface="Calibri"/>
              </a:defRPr>
            </a:pPr>
            <a:r>
              <a:rPr lang="en-GB" sz="1200" dirty="0" smtClean="0"/>
              <a:t>Graph 7 Number </a:t>
            </a:r>
            <a:r>
              <a:rPr lang="en-GB" sz="1200" dirty="0"/>
              <a:t>of wards reporting &lt; 90% rota fill</a:t>
            </a:r>
          </a:p>
        </c:rich>
      </c:tx>
      <c:layout>
        <c:manualLayout>
          <c:xMode val="edge"/>
          <c:yMode val="edge"/>
          <c:x val="6.7187742731384878E-2"/>
          <c:y val="2.5396825396825397E-2"/>
        </c:manualLayout>
      </c:layout>
      <c:overlay val="0"/>
      <c:spPr>
        <a:noFill/>
        <a:ln w="25400">
          <a:noFill/>
        </a:ln>
      </c:spPr>
    </c:title>
    <c:autoTitleDeleted val="0"/>
    <c:plotArea>
      <c:layout>
        <c:manualLayout>
          <c:layoutTarget val="inner"/>
          <c:xMode val="edge"/>
          <c:yMode val="edge"/>
          <c:x val="4.8847865897254934E-2"/>
          <c:y val="0.17810607007457402"/>
          <c:w val="0.91269003501100143"/>
          <c:h val="0.59850268623392333"/>
        </c:manualLayout>
      </c:layout>
      <c:lineChart>
        <c:grouping val="standard"/>
        <c:varyColors val="0"/>
        <c:ser>
          <c:idx val="0"/>
          <c:order val="0"/>
          <c:tx>
            <c:strRef>
              <c:f>Trends!$A$6</c:f>
              <c:strCache>
                <c:ptCount val="1"/>
                <c:pt idx="0">
                  <c:v>Overall &lt; 90%</c:v>
                </c:pt>
              </c:strCache>
            </c:strRef>
          </c:tx>
          <c:spPr>
            <a:ln>
              <a:solidFill>
                <a:srgbClr val="FF0000"/>
              </a:solidFill>
            </a:ln>
          </c:spPr>
          <c:marker>
            <c:symbol val="none"/>
          </c:marker>
          <c:cat>
            <c:numRef>
              <c:f>Trends!$B$5:$AS$5</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Trends!$B$6:$AS$6</c:f>
              <c:numCache>
                <c:formatCode>General</c:formatCode>
                <c:ptCount val="13"/>
                <c:pt idx="0">
                  <c:v>21</c:v>
                </c:pt>
                <c:pt idx="1">
                  <c:v>13</c:v>
                </c:pt>
                <c:pt idx="2">
                  <c:v>16</c:v>
                </c:pt>
                <c:pt idx="3">
                  <c:v>16</c:v>
                </c:pt>
                <c:pt idx="4">
                  <c:v>13</c:v>
                </c:pt>
                <c:pt idx="5">
                  <c:v>7</c:v>
                </c:pt>
                <c:pt idx="6">
                  <c:v>18</c:v>
                </c:pt>
                <c:pt idx="7">
                  <c:v>15</c:v>
                </c:pt>
                <c:pt idx="8">
                  <c:v>9</c:v>
                </c:pt>
                <c:pt idx="9">
                  <c:v>9</c:v>
                </c:pt>
                <c:pt idx="10">
                  <c:v>19</c:v>
                </c:pt>
                <c:pt idx="11">
                  <c:v>7</c:v>
                </c:pt>
                <c:pt idx="12">
                  <c:v>19</c:v>
                </c:pt>
              </c:numCache>
            </c:numRef>
          </c:val>
          <c:smooth val="0"/>
          <c:extLst>
            <c:ext xmlns:c16="http://schemas.microsoft.com/office/drawing/2014/chart" uri="{C3380CC4-5D6E-409C-BE32-E72D297353CC}">
              <c16:uniqueId val="{00000000-9B26-4A9F-B163-7AD75659611E}"/>
            </c:ext>
          </c:extLst>
        </c:ser>
        <c:ser>
          <c:idx val="1"/>
          <c:order val="1"/>
          <c:tx>
            <c:strRef>
              <c:f>Trends!$A$7</c:f>
              <c:strCache>
                <c:ptCount val="1"/>
                <c:pt idx="0">
                  <c:v>RN/RM &lt; 90%</c:v>
                </c:pt>
              </c:strCache>
            </c:strRef>
          </c:tx>
          <c:spPr>
            <a:ln>
              <a:solidFill>
                <a:srgbClr val="0070C0"/>
              </a:solidFill>
            </a:ln>
          </c:spPr>
          <c:marker>
            <c:symbol val="none"/>
          </c:marker>
          <c:cat>
            <c:numRef>
              <c:f>Trends!$B$5:$AS$5</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Trends!$B$7:$AS$7</c:f>
              <c:numCache>
                <c:formatCode>General</c:formatCode>
                <c:ptCount val="13"/>
                <c:pt idx="0">
                  <c:v>24</c:v>
                </c:pt>
                <c:pt idx="1">
                  <c:v>23</c:v>
                </c:pt>
                <c:pt idx="2">
                  <c:v>18</c:v>
                </c:pt>
                <c:pt idx="3">
                  <c:v>16</c:v>
                </c:pt>
                <c:pt idx="4">
                  <c:v>23</c:v>
                </c:pt>
                <c:pt idx="5">
                  <c:v>6</c:v>
                </c:pt>
                <c:pt idx="6">
                  <c:v>13</c:v>
                </c:pt>
                <c:pt idx="7">
                  <c:v>11</c:v>
                </c:pt>
                <c:pt idx="8">
                  <c:v>9</c:v>
                </c:pt>
                <c:pt idx="9">
                  <c:v>7</c:v>
                </c:pt>
                <c:pt idx="10">
                  <c:v>16</c:v>
                </c:pt>
                <c:pt idx="11">
                  <c:v>3</c:v>
                </c:pt>
                <c:pt idx="12">
                  <c:v>16</c:v>
                </c:pt>
              </c:numCache>
            </c:numRef>
          </c:val>
          <c:smooth val="0"/>
          <c:extLst>
            <c:ext xmlns:c16="http://schemas.microsoft.com/office/drawing/2014/chart" uri="{C3380CC4-5D6E-409C-BE32-E72D297353CC}">
              <c16:uniqueId val="{00000001-9B26-4A9F-B163-7AD75659611E}"/>
            </c:ext>
          </c:extLst>
        </c:ser>
        <c:ser>
          <c:idx val="2"/>
          <c:order val="2"/>
          <c:tx>
            <c:strRef>
              <c:f>Trends!$A$8</c:f>
              <c:strCache>
                <c:ptCount val="1"/>
                <c:pt idx="0">
                  <c:v>HCSW &lt; 90%</c:v>
                </c:pt>
              </c:strCache>
            </c:strRef>
          </c:tx>
          <c:marker>
            <c:symbol val="none"/>
          </c:marker>
          <c:cat>
            <c:numRef>
              <c:f>Trends!$B$5:$AS$5</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Trends!$B$8:$AS$8</c:f>
              <c:numCache>
                <c:formatCode>General</c:formatCode>
                <c:ptCount val="13"/>
                <c:pt idx="0">
                  <c:v>24</c:v>
                </c:pt>
                <c:pt idx="1">
                  <c:v>14</c:v>
                </c:pt>
                <c:pt idx="2">
                  <c:v>18</c:v>
                </c:pt>
                <c:pt idx="3">
                  <c:v>15</c:v>
                </c:pt>
                <c:pt idx="4">
                  <c:v>16</c:v>
                </c:pt>
                <c:pt idx="5">
                  <c:v>15</c:v>
                </c:pt>
                <c:pt idx="6">
                  <c:v>19</c:v>
                </c:pt>
                <c:pt idx="7">
                  <c:v>21</c:v>
                </c:pt>
                <c:pt idx="8">
                  <c:v>23</c:v>
                </c:pt>
                <c:pt idx="9">
                  <c:v>17</c:v>
                </c:pt>
                <c:pt idx="10">
                  <c:v>22</c:v>
                </c:pt>
                <c:pt idx="11">
                  <c:v>18</c:v>
                </c:pt>
                <c:pt idx="12">
                  <c:v>25</c:v>
                </c:pt>
              </c:numCache>
            </c:numRef>
          </c:val>
          <c:smooth val="0"/>
          <c:extLst>
            <c:ext xmlns:c16="http://schemas.microsoft.com/office/drawing/2014/chart" uri="{C3380CC4-5D6E-409C-BE32-E72D297353CC}">
              <c16:uniqueId val="{00000002-9B26-4A9F-B163-7AD75659611E}"/>
            </c:ext>
          </c:extLst>
        </c:ser>
        <c:dLbls>
          <c:showLegendKey val="0"/>
          <c:showVal val="0"/>
          <c:showCatName val="0"/>
          <c:showSerName val="0"/>
          <c:showPercent val="0"/>
          <c:showBubbleSize val="0"/>
        </c:dLbls>
        <c:smooth val="0"/>
        <c:axId val="161890304"/>
        <c:axId val="161891840"/>
      </c:lineChart>
      <c:dateAx>
        <c:axId val="161890304"/>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891840"/>
        <c:crosses val="autoZero"/>
        <c:auto val="1"/>
        <c:lblOffset val="100"/>
        <c:baseTimeUnit val="months"/>
      </c:dateAx>
      <c:valAx>
        <c:axId val="161891840"/>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890304"/>
        <c:crosses val="autoZero"/>
        <c:crossBetween val="between"/>
      </c:valAx>
      <c:spPr>
        <a:solidFill>
          <a:srgbClr val="FFFFFF"/>
        </a:solidFill>
        <a:ln w="25400">
          <a:noFill/>
        </a:ln>
      </c:spPr>
    </c:plotArea>
    <c:legend>
      <c:legendPos val="r"/>
      <c:layout>
        <c:manualLayout>
          <c:xMode val="edge"/>
          <c:yMode val="edge"/>
          <c:x val="0.80431946871410742"/>
          <c:y val="4.2342489010861219E-3"/>
          <c:w val="0.18831895137545412"/>
          <c:h val="0.21842361094960114"/>
        </c:manualLayout>
      </c:layout>
      <c:overlay val="0"/>
      <c:spPr>
        <a:solidFill>
          <a:schemeClr val="bg1"/>
        </a:solidFill>
        <a:ln w="3175">
          <a:solidFill>
            <a:sysClr val="windowText" lastClr="000000"/>
          </a:solid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en-GB" sz="1400" dirty="0" smtClean="0"/>
              <a:t>Graph 8 Rosie </a:t>
            </a:r>
            <a:r>
              <a:rPr lang="en-GB" sz="1400" dirty="0" err="1"/>
              <a:t>Rota</a:t>
            </a:r>
            <a:r>
              <a:rPr lang="en-GB" sz="1400" dirty="0"/>
              <a:t> Fill %</a:t>
            </a:r>
          </a:p>
        </c:rich>
      </c:tx>
      <c:layout>
        <c:manualLayout>
          <c:xMode val="edge"/>
          <c:yMode val="edge"/>
          <c:x val="8.1460531315024745E-2"/>
          <c:y val="3.2523312804726139E-2"/>
        </c:manualLayout>
      </c:layout>
      <c:overlay val="0"/>
      <c:spPr>
        <a:noFill/>
        <a:ln w="25400">
          <a:noFill/>
        </a:ln>
      </c:spPr>
    </c:title>
    <c:autoTitleDeleted val="0"/>
    <c:plotArea>
      <c:layout>
        <c:manualLayout>
          <c:layoutTarget val="inner"/>
          <c:xMode val="edge"/>
          <c:yMode val="edge"/>
          <c:x val="0.10200727518719704"/>
          <c:y val="0.1948033845453522"/>
          <c:w val="0.86129801956573615"/>
          <c:h val="0.58511977549435934"/>
        </c:manualLayout>
      </c:layout>
      <c:lineChart>
        <c:grouping val="standard"/>
        <c:varyColors val="0"/>
        <c:ser>
          <c:idx val="0"/>
          <c:order val="0"/>
          <c:tx>
            <c:strRef>
              <c:f>Trends!$A$64</c:f>
              <c:strCache>
                <c:ptCount val="1"/>
                <c:pt idx="0">
                  <c:v>RM</c:v>
                </c:pt>
              </c:strCache>
            </c:strRef>
          </c:tx>
          <c:spPr>
            <a:ln w="25400">
              <a:solidFill>
                <a:srgbClr val="0070C0"/>
              </a:solidFill>
              <a:prstDash val="solid"/>
            </a:ln>
          </c:spPr>
          <c:marker>
            <c:symbol val="none"/>
          </c:marker>
          <c:cat>
            <c:numRef>
              <c:f>Trends!$C$63:$AS$63</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Trends!$C$64:$AS$64</c:f>
              <c:numCache>
                <c:formatCode>General</c:formatCode>
                <c:ptCount val="13"/>
                <c:pt idx="0">
                  <c:v>88</c:v>
                </c:pt>
                <c:pt idx="1">
                  <c:v>89</c:v>
                </c:pt>
                <c:pt idx="2">
                  <c:v>88</c:v>
                </c:pt>
                <c:pt idx="3">
                  <c:v>84</c:v>
                </c:pt>
                <c:pt idx="4">
                  <c:v>80</c:v>
                </c:pt>
                <c:pt idx="5">
                  <c:v>88</c:v>
                </c:pt>
                <c:pt idx="6">
                  <c:v>82</c:v>
                </c:pt>
                <c:pt idx="7">
                  <c:v>83</c:v>
                </c:pt>
                <c:pt idx="8">
                  <c:v>86</c:v>
                </c:pt>
                <c:pt idx="9">
                  <c:v>85</c:v>
                </c:pt>
                <c:pt idx="10">
                  <c:v>84</c:v>
                </c:pt>
                <c:pt idx="11">
                  <c:v>93.2</c:v>
                </c:pt>
                <c:pt idx="12">
                  <c:v>93.6</c:v>
                </c:pt>
              </c:numCache>
            </c:numRef>
          </c:val>
          <c:smooth val="0"/>
          <c:extLst>
            <c:ext xmlns:c16="http://schemas.microsoft.com/office/drawing/2014/chart" uri="{C3380CC4-5D6E-409C-BE32-E72D297353CC}">
              <c16:uniqueId val="{00000000-C00B-4CAC-852D-48D308E22466}"/>
            </c:ext>
          </c:extLst>
        </c:ser>
        <c:ser>
          <c:idx val="1"/>
          <c:order val="1"/>
          <c:tx>
            <c:strRef>
              <c:f>Trends!$A$65</c:f>
              <c:strCache>
                <c:ptCount val="1"/>
                <c:pt idx="0">
                  <c:v>MSW</c:v>
                </c:pt>
              </c:strCache>
            </c:strRef>
          </c:tx>
          <c:spPr>
            <a:ln w="25400">
              <a:solidFill>
                <a:srgbClr val="83C937"/>
              </a:solidFill>
              <a:prstDash val="solid"/>
            </a:ln>
          </c:spPr>
          <c:marker>
            <c:symbol val="none"/>
          </c:marker>
          <c:cat>
            <c:numRef>
              <c:f>Trends!$C$63:$AS$63</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Trends!$C$65:$AS$65</c:f>
              <c:numCache>
                <c:formatCode>General</c:formatCode>
                <c:ptCount val="13"/>
                <c:pt idx="0">
                  <c:v>90</c:v>
                </c:pt>
                <c:pt idx="1">
                  <c:v>97</c:v>
                </c:pt>
                <c:pt idx="2">
                  <c:v>88</c:v>
                </c:pt>
                <c:pt idx="3">
                  <c:v>89</c:v>
                </c:pt>
                <c:pt idx="4">
                  <c:v>87</c:v>
                </c:pt>
                <c:pt idx="5">
                  <c:v>94</c:v>
                </c:pt>
                <c:pt idx="6">
                  <c:v>82</c:v>
                </c:pt>
                <c:pt idx="7">
                  <c:v>89</c:v>
                </c:pt>
                <c:pt idx="8">
                  <c:v>85</c:v>
                </c:pt>
                <c:pt idx="9">
                  <c:v>89</c:v>
                </c:pt>
                <c:pt idx="10">
                  <c:v>87</c:v>
                </c:pt>
                <c:pt idx="11">
                  <c:v>87.6</c:v>
                </c:pt>
                <c:pt idx="12">
                  <c:v>77.7</c:v>
                </c:pt>
              </c:numCache>
            </c:numRef>
          </c:val>
          <c:smooth val="0"/>
          <c:extLst>
            <c:ext xmlns:c16="http://schemas.microsoft.com/office/drawing/2014/chart" uri="{C3380CC4-5D6E-409C-BE32-E72D297353CC}">
              <c16:uniqueId val="{00000001-C00B-4CAC-852D-48D308E22466}"/>
            </c:ext>
          </c:extLst>
        </c:ser>
        <c:ser>
          <c:idx val="2"/>
          <c:order val="2"/>
          <c:tx>
            <c:strRef>
              <c:f>Trends!$A$66</c:f>
              <c:strCache>
                <c:ptCount val="1"/>
                <c:pt idx="0">
                  <c:v>Overall </c:v>
                </c:pt>
              </c:strCache>
            </c:strRef>
          </c:tx>
          <c:spPr>
            <a:ln>
              <a:solidFill>
                <a:srgbClr val="FF0000"/>
              </a:solidFill>
            </a:ln>
          </c:spPr>
          <c:marker>
            <c:symbol val="none"/>
          </c:marker>
          <c:cat>
            <c:numRef>
              <c:f>Trends!$C$63:$AS$63</c:f>
              <c:numCache>
                <c:formatCode>mmm\-yy</c:formatCode>
                <c:ptCount val="13"/>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numCache>
            </c:numRef>
          </c:cat>
          <c:val>
            <c:numRef>
              <c:f>Trends!$C$66:$AS$66</c:f>
              <c:numCache>
                <c:formatCode>General</c:formatCode>
                <c:ptCount val="13"/>
                <c:pt idx="0">
                  <c:v>89</c:v>
                </c:pt>
                <c:pt idx="1">
                  <c:v>88</c:v>
                </c:pt>
                <c:pt idx="2">
                  <c:v>88</c:v>
                </c:pt>
                <c:pt idx="3">
                  <c:v>85</c:v>
                </c:pt>
                <c:pt idx="4">
                  <c:v>82</c:v>
                </c:pt>
                <c:pt idx="5">
                  <c:v>90</c:v>
                </c:pt>
                <c:pt idx="6">
                  <c:v>82</c:v>
                </c:pt>
                <c:pt idx="7">
                  <c:v>85</c:v>
                </c:pt>
                <c:pt idx="8">
                  <c:v>86</c:v>
                </c:pt>
                <c:pt idx="9">
                  <c:v>87</c:v>
                </c:pt>
                <c:pt idx="10">
                  <c:v>85</c:v>
                </c:pt>
                <c:pt idx="11">
                  <c:v>91.4</c:v>
                </c:pt>
                <c:pt idx="12">
                  <c:v>88.4</c:v>
                </c:pt>
              </c:numCache>
            </c:numRef>
          </c:val>
          <c:smooth val="0"/>
          <c:extLst>
            <c:ext xmlns:c16="http://schemas.microsoft.com/office/drawing/2014/chart" uri="{C3380CC4-5D6E-409C-BE32-E72D297353CC}">
              <c16:uniqueId val="{00000002-C00B-4CAC-852D-48D308E22466}"/>
            </c:ext>
          </c:extLst>
        </c:ser>
        <c:dLbls>
          <c:showLegendKey val="0"/>
          <c:showVal val="0"/>
          <c:showCatName val="0"/>
          <c:showSerName val="0"/>
          <c:showPercent val="0"/>
          <c:showBubbleSize val="0"/>
        </c:dLbls>
        <c:smooth val="0"/>
        <c:axId val="161931648"/>
        <c:axId val="161933184"/>
      </c:lineChart>
      <c:dateAx>
        <c:axId val="161931648"/>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933184"/>
        <c:crosses val="autoZero"/>
        <c:auto val="1"/>
        <c:lblOffset val="100"/>
        <c:baseTimeUnit val="months"/>
      </c:dateAx>
      <c:valAx>
        <c:axId val="161933184"/>
        <c:scaling>
          <c:orientation val="minMax"/>
          <c:min val="70"/>
        </c:scaling>
        <c:delete val="0"/>
        <c:axPos val="l"/>
        <c:majorGridlines>
          <c:spPr>
            <a:ln w="3175">
              <a:solidFill>
                <a:srgbClr val="808080"/>
              </a:solidFill>
              <a:prstDash val="solid"/>
            </a:ln>
          </c:spPr>
        </c:majorGridlines>
        <c:title>
          <c:tx>
            <c:rich>
              <a:bodyPr rot="0" vert="horz"/>
              <a:lstStyle/>
              <a:p>
                <a:pPr algn="ctr">
                  <a:defRPr sz="1000" b="1" i="0" u="none" strike="noStrike" baseline="0">
                    <a:solidFill>
                      <a:srgbClr val="000000"/>
                    </a:solidFill>
                    <a:latin typeface="Calibri"/>
                    <a:ea typeface="Calibri"/>
                    <a:cs typeface="Calibri"/>
                  </a:defRPr>
                </a:pPr>
                <a:r>
                  <a:rPr lang="en-GB"/>
                  <a:t>%</a:t>
                </a:r>
              </a:p>
            </c:rich>
          </c:tx>
          <c:layout/>
          <c:overlay val="0"/>
          <c:spPr>
            <a:noFill/>
            <a:ln w="25400">
              <a:noFill/>
            </a:ln>
          </c:spPr>
        </c:title>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31648"/>
        <c:crosses val="autoZero"/>
        <c:crossBetween val="between"/>
      </c:valAx>
      <c:spPr>
        <a:solidFill>
          <a:srgbClr val="FFFFFF"/>
        </a:solidFill>
        <a:ln w="25400">
          <a:noFill/>
        </a:ln>
      </c:spPr>
    </c:plotArea>
    <c:legend>
      <c:legendPos val="r"/>
      <c:layout>
        <c:manualLayout>
          <c:xMode val="edge"/>
          <c:yMode val="edge"/>
          <c:x val="0.81033727180231774"/>
          <c:y val="2.219482948018079E-3"/>
          <c:w val="0.18720302828975299"/>
          <c:h val="0.21475216584565268"/>
        </c:manualLayout>
      </c:layout>
      <c:overlay val="0"/>
      <c:spPr>
        <a:solidFill>
          <a:schemeClr val="bg1"/>
        </a:solidFill>
        <a:ln w="3175">
          <a:solidFill>
            <a:sysClr val="windowText" lastClr="000000"/>
          </a:solidFill>
        </a:ln>
      </c:spPr>
      <c:txPr>
        <a:bodyPr/>
        <a:lstStyle/>
        <a:p>
          <a:pPr>
            <a:defRPr sz="75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Redeployed inbound hours by division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60029770376001E-2"/>
          <c:y val="0.22077380952380954"/>
          <c:w val="0.85666572688085685"/>
          <c:h val="0.50497984626921633"/>
        </c:manualLayout>
      </c:layout>
      <c:lineChart>
        <c:grouping val="standard"/>
        <c:varyColors val="0"/>
        <c:ser>
          <c:idx val="0"/>
          <c:order val="0"/>
          <c:tx>
            <c:strRef>
              <c:f>'[Redeployments 2022-23 Dec 22.xlsx]Chart'!$A$2</c:f>
              <c:strCache>
                <c:ptCount val="1"/>
                <c:pt idx="0">
                  <c:v>Div A wards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22.xlsx]Chart'!$B$2:$AG$2</c:f>
              <c:numCache>
                <c:formatCode>0</c:formatCode>
                <c:ptCount val="12"/>
                <c:pt idx="0">
                  <c:v>2138.59</c:v>
                </c:pt>
                <c:pt idx="1">
                  <c:v>968.21</c:v>
                </c:pt>
                <c:pt idx="2">
                  <c:v>826.67000000000007</c:v>
                </c:pt>
                <c:pt idx="3">
                  <c:v>1315.57</c:v>
                </c:pt>
                <c:pt idx="4">
                  <c:v>888.45</c:v>
                </c:pt>
                <c:pt idx="5">
                  <c:v>980.5</c:v>
                </c:pt>
                <c:pt idx="6">
                  <c:v>699.75</c:v>
                </c:pt>
                <c:pt idx="7">
                  <c:v>1030.33</c:v>
                </c:pt>
                <c:pt idx="8">
                  <c:v>1064.8</c:v>
                </c:pt>
                <c:pt idx="9">
                  <c:v>745.35</c:v>
                </c:pt>
                <c:pt idx="10">
                  <c:v>881.75</c:v>
                </c:pt>
                <c:pt idx="11">
                  <c:v>928.50000000000011</c:v>
                </c:pt>
              </c:numCache>
            </c:numRef>
          </c:val>
          <c:smooth val="0"/>
          <c:extLst>
            <c:ext xmlns:c16="http://schemas.microsoft.com/office/drawing/2014/chart" uri="{C3380CC4-5D6E-409C-BE32-E72D297353CC}">
              <c16:uniqueId val="{00000000-4986-4C88-B246-E49F32DA16D7}"/>
            </c:ext>
          </c:extLst>
        </c:ser>
        <c:ser>
          <c:idx val="1"/>
          <c:order val="1"/>
          <c:tx>
            <c:strRef>
              <c:f>'[Redeployments 2022-23 Dec 22.xlsx]Chart'!$A$3</c:f>
              <c:strCache>
                <c:ptCount val="1"/>
                <c:pt idx="0">
                  <c:v>Div A CC</c:v>
                </c:pt>
              </c:strCache>
            </c:strRef>
          </c:tx>
          <c:spPr>
            <a:ln w="28575" cap="rnd">
              <a:solidFill>
                <a:srgbClr val="7030A0"/>
              </a:solidFill>
              <a:round/>
            </a:ln>
            <a:effectLst/>
          </c:spPr>
          <c:marker>
            <c:symbol val="circle"/>
            <c:size val="5"/>
            <c:spPr>
              <a:solidFill>
                <a:srgbClr val="FFFF00"/>
              </a:solidFill>
              <a:ln w="9525">
                <a:solidFill>
                  <a:schemeClr val="accent2"/>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22.xlsx]Chart'!$B$3:$AG$3</c:f>
              <c:numCache>
                <c:formatCode>0</c:formatCode>
                <c:ptCount val="12"/>
                <c:pt idx="0">
                  <c:v>475</c:v>
                </c:pt>
                <c:pt idx="1">
                  <c:v>272.25</c:v>
                </c:pt>
                <c:pt idx="2">
                  <c:v>195</c:v>
                </c:pt>
                <c:pt idx="3">
                  <c:v>152.75</c:v>
                </c:pt>
                <c:pt idx="4">
                  <c:v>223.5</c:v>
                </c:pt>
                <c:pt idx="5">
                  <c:v>376.5</c:v>
                </c:pt>
                <c:pt idx="6">
                  <c:v>530.25</c:v>
                </c:pt>
                <c:pt idx="7">
                  <c:v>192.5</c:v>
                </c:pt>
                <c:pt idx="8">
                  <c:v>276</c:v>
                </c:pt>
                <c:pt idx="9">
                  <c:v>51</c:v>
                </c:pt>
                <c:pt idx="10">
                  <c:v>341.5</c:v>
                </c:pt>
                <c:pt idx="11">
                  <c:v>167.75</c:v>
                </c:pt>
              </c:numCache>
            </c:numRef>
          </c:val>
          <c:smooth val="0"/>
          <c:extLst>
            <c:ext xmlns:c16="http://schemas.microsoft.com/office/drawing/2014/chart" uri="{C3380CC4-5D6E-409C-BE32-E72D297353CC}">
              <c16:uniqueId val="{00000001-4986-4C88-B246-E49F32DA16D7}"/>
            </c:ext>
          </c:extLst>
        </c:ser>
        <c:ser>
          <c:idx val="2"/>
          <c:order val="2"/>
          <c:tx>
            <c:strRef>
              <c:f>'[Redeployments 2022-23 Dec 22.xlsx]Chart'!$A$4</c:f>
              <c:strCache>
                <c:ptCount val="1"/>
                <c:pt idx="0">
                  <c:v>Div B wards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22.xlsx]Chart'!$B$4:$AG$4</c:f>
              <c:numCache>
                <c:formatCode>0</c:formatCode>
                <c:ptCount val="12"/>
                <c:pt idx="0">
                  <c:v>663</c:v>
                </c:pt>
                <c:pt idx="1">
                  <c:v>740.48</c:v>
                </c:pt>
                <c:pt idx="2">
                  <c:v>1022.75</c:v>
                </c:pt>
                <c:pt idx="3">
                  <c:v>865.75</c:v>
                </c:pt>
                <c:pt idx="4">
                  <c:v>625.66999999999996</c:v>
                </c:pt>
                <c:pt idx="5">
                  <c:v>612.08000000000004</c:v>
                </c:pt>
                <c:pt idx="6">
                  <c:v>644.42000000000007</c:v>
                </c:pt>
                <c:pt idx="7">
                  <c:v>784.25</c:v>
                </c:pt>
                <c:pt idx="8">
                  <c:v>745.67</c:v>
                </c:pt>
                <c:pt idx="9">
                  <c:v>763.92</c:v>
                </c:pt>
                <c:pt idx="10">
                  <c:v>609</c:v>
                </c:pt>
                <c:pt idx="11">
                  <c:v>1143.08</c:v>
                </c:pt>
              </c:numCache>
            </c:numRef>
          </c:val>
          <c:smooth val="0"/>
          <c:extLst>
            <c:ext xmlns:c16="http://schemas.microsoft.com/office/drawing/2014/chart" uri="{C3380CC4-5D6E-409C-BE32-E72D297353CC}">
              <c16:uniqueId val="{00000002-4986-4C88-B246-E49F32DA16D7}"/>
            </c:ext>
          </c:extLst>
        </c:ser>
        <c:ser>
          <c:idx val="3"/>
          <c:order val="3"/>
          <c:tx>
            <c:strRef>
              <c:f>'[Redeployments 2022-23 Dec 22.xlsx]Chart'!$A$5</c:f>
              <c:strCache>
                <c:ptCount val="1"/>
                <c:pt idx="0">
                  <c:v>Div C wards + 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22.xlsx]Chart'!$B$5:$AG$5</c:f>
              <c:numCache>
                <c:formatCode>0</c:formatCode>
                <c:ptCount val="12"/>
                <c:pt idx="0">
                  <c:v>5475.17</c:v>
                </c:pt>
                <c:pt idx="1">
                  <c:v>2418.5</c:v>
                </c:pt>
                <c:pt idx="2">
                  <c:v>3054.83</c:v>
                </c:pt>
                <c:pt idx="3">
                  <c:v>3159.67</c:v>
                </c:pt>
                <c:pt idx="4">
                  <c:v>2534.5166666666664</c:v>
                </c:pt>
                <c:pt idx="5">
                  <c:v>3010.56</c:v>
                </c:pt>
                <c:pt idx="6">
                  <c:v>2043.75</c:v>
                </c:pt>
                <c:pt idx="7">
                  <c:v>3371</c:v>
                </c:pt>
                <c:pt idx="8">
                  <c:v>2755.06</c:v>
                </c:pt>
                <c:pt idx="9">
                  <c:v>2831.55</c:v>
                </c:pt>
                <c:pt idx="10">
                  <c:v>2087.41</c:v>
                </c:pt>
                <c:pt idx="11">
                  <c:v>3254.33</c:v>
                </c:pt>
              </c:numCache>
            </c:numRef>
          </c:val>
          <c:smooth val="0"/>
          <c:extLst>
            <c:ext xmlns:c16="http://schemas.microsoft.com/office/drawing/2014/chart" uri="{C3380CC4-5D6E-409C-BE32-E72D297353CC}">
              <c16:uniqueId val="{00000003-4986-4C88-B246-E49F32DA16D7}"/>
            </c:ext>
          </c:extLst>
        </c:ser>
        <c:ser>
          <c:idx val="4"/>
          <c:order val="4"/>
          <c:tx>
            <c:strRef>
              <c:f>'[Redeployments 2022-23 Dec 22.xlsx]Chart'!$A$6</c:f>
              <c:strCache>
                <c:ptCount val="1"/>
                <c:pt idx="0">
                  <c:v>Div D wards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22.xlsx]Chart'!$B$6:$AG$6</c:f>
              <c:numCache>
                <c:formatCode>0</c:formatCode>
                <c:ptCount val="12"/>
                <c:pt idx="0">
                  <c:v>3325.92</c:v>
                </c:pt>
                <c:pt idx="1">
                  <c:v>1696.74</c:v>
                </c:pt>
                <c:pt idx="2">
                  <c:v>2148.25</c:v>
                </c:pt>
                <c:pt idx="3">
                  <c:v>3291.08</c:v>
                </c:pt>
                <c:pt idx="4">
                  <c:v>2607.5</c:v>
                </c:pt>
                <c:pt idx="5">
                  <c:v>2044.08</c:v>
                </c:pt>
                <c:pt idx="6">
                  <c:v>2040.85</c:v>
                </c:pt>
                <c:pt idx="7">
                  <c:v>2165.34</c:v>
                </c:pt>
                <c:pt idx="8">
                  <c:v>2071.2599999999998</c:v>
                </c:pt>
                <c:pt idx="9">
                  <c:v>1941.3400000000001</c:v>
                </c:pt>
                <c:pt idx="10">
                  <c:v>1909.83</c:v>
                </c:pt>
                <c:pt idx="11">
                  <c:v>2333.09</c:v>
                </c:pt>
              </c:numCache>
            </c:numRef>
          </c:val>
          <c:smooth val="0"/>
          <c:extLst>
            <c:ext xmlns:c16="http://schemas.microsoft.com/office/drawing/2014/chart" uri="{C3380CC4-5D6E-409C-BE32-E72D297353CC}">
              <c16:uniqueId val="{00000004-4986-4C88-B246-E49F32DA16D7}"/>
            </c:ext>
          </c:extLst>
        </c:ser>
        <c:dLbls>
          <c:showLegendKey val="0"/>
          <c:showVal val="0"/>
          <c:showCatName val="0"/>
          <c:showSerName val="0"/>
          <c:showPercent val="0"/>
          <c:showBubbleSize val="0"/>
        </c:dLbls>
        <c:marker val="1"/>
        <c:smooth val="0"/>
        <c:axId val="2052722368"/>
        <c:axId val="2052720288"/>
      </c:lineChart>
      <c:lineChart>
        <c:grouping val="standard"/>
        <c:varyColors val="0"/>
        <c:ser>
          <c:idx val="5"/>
          <c:order val="5"/>
          <c:tx>
            <c:strRef>
              <c:f>'[Redeployments 2022-23 Dec 22.xlsx]Chart'!$A$7</c:f>
              <c:strCache>
                <c:ptCount val="1"/>
                <c:pt idx="0">
                  <c:v>Div E paed wards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22.xlsx]Chart'!$B$7:$AG$7</c:f>
              <c:numCache>
                <c:formatCode>General</c:formatCode>
                <c:ptCount val="12"/>
                <c:pt idx="0">
                  <c:v>609.5</c:v>
                </c:pt>
                <c:pt idx="1">
                  <c:v>438.08</c:v>
                </c:pt>
                <c:pt idx="2">
                  <c:v>1183.1599999999999</c:v>
                </c:pt>
                <c:pt idx="3">
                  <c:v>498.08</c:v>
                </c:pt>
                <c:pt idx="4">
                  <c:v>519</c:v>
                </c:pt>
                <c:pt idx="5">
                  <c:v>869</c:v>
                </c:pt>
                <c:pt idx="6">
                  <c:v>230.5</c:v>
                </c:pt>
                <c:pt idx="7">
                  <c:v>320.25</c:v>
                </c:pt>
                <c:pt idx="8">
                  <c:v>1498.3999999999999</c:v>
                </c:pt>
                <c:pt idx="9">
                  <c:v>280</c:v>
                </c:pt>
                <c:pt idx="10">
                  <c:v>259</c:v>
                </c:pt>
                <c:pt idx="11">
                  <c:v>431.57</c:v>
                </c:pt>
              </c:numCache>
            </c:numRef>
          </c:val>
          <c:smooth val="0"/>
          <c:extLst>
            <c:ext xmlns:c16="http://schemas.microsoft.com/office/drawing/2014/chart" uri="{C3380CC4-5D6E-409C-BE32-E72D297353CC}">
              <c16:uniqueId val="{00000005-4986-4C88-B246-E49F32DA16D7}"/>
            </c:ext>
          </c:extLst>
        </c:ser>
        <c:ser>
          <c:idx val="6"/>
          <c:order val="6"/>
          <c:tx>
            <c:strRef>
              <c:f>'[Redeployments 2022-23 Dec 22.xlsx]Chart'!$A$8</c:f>
              <c:strCache>
                <c:ptCount val="1"/>
                <c:pt idx="0">
                  <c:v>Div E womens wards</c:v>
                </c:pt>
              </c:strCache>
            </c:strRef>
          </c:tx>
          <c:spPr>
            <a:ln w="28575" cap="rnd">
              <a:solidFill>
                <a:srgbClr val="00B0F0"/>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22.xlsx]Chart'!$B$8:$AG$8</c:f>
              <c:numCache>
                <c:formatCode>General</c:formatCode>
                <c:ptCount val="12"/>
                <c:pt idx="0">
                  <c:v>663.14</c:v>
                </c:pt>
                <c:pt idx="1">
                  <c:v>767.3900000000001</c:v>
                </c:pt>
                <c:pt idx="2">
                  <c:v>1106.79</c:v>
                </c:pt>
                <c:pt idx="3">
                  <c:v>1638.5299999999997</c:v>
                </c:pt>
                <c:pt idx="4">
                  <c:v>1060.8333333333333</c:v>
                </c:pt>
                <c:pt idx="5">
                  <c:v>827.43000000000006</c:v>
                </c:pt>
                <c:pt idx="6">
                  <c:v>913.5</c:v>
                </c:pt>
                <c:pt idx="7">
                  <c:v>940.92</c:v>
                </c:pt>
                <c:pt idx="8">
                  <c:v>444.17</c:v>
                </c:pt>
                <c:pt idx="9">
                  <c:v>1230.48</c:v>
                </c:pt>
                <c:pt idx="10">
                  <c:v>723.17</c:v>
                </c:pt>
                <c:pt idx="11">
                  <c:v>962.99999999999989</c:v>
                </c:pt>
              </c:numCache>
            </c:numRef>
          </c:val>
          <c:smooth val="0"/>
          <c:extLst>
            <c:ext xmlns:c16="http://schemas.microsoft.com/office/drawing/2014/chart" uri="{C3380CC4-5D6E-409C-BE32-E72D297353CC}">
              <c16:uniqueId val="{00000006-4986-4C88-B246-E49F32DA16D7}"/>
            </c:ext>
          </c:extLst>
        </c:ser>
        <c:ser>
          <c:idx val="7"/>
          <c:order val="7"/>
          <c:tx>
            <c:strRef>
              <c:f>'[Redeployments 2022-23 Dec 22.xlsx]Chart'!$A$9</c:f>
              <c:strCache>
                <c:ptCount val="1"/>
                <c:pt idx="0">
                  <c:v>Total (on right axis)</c:v>
                </c:pt>
              </c:strCache>
            </c:strRef>
          </c:tx>
          <c:spPr>
            <a:ln w="34925" cap="rnd">
              <a:solidFill>
                <a:srgbClr val="FF0000"/>
              </a:solidFill>
              <a:round/>
            </a:ln>
            <a:effectLst/>
          </c:spPr>
          <c:marker>
            <c:symbol val="circle"/>
            <c:size val="5"/>
            <c:spPr>
              <a:solidFill>
                <a:srgbClr val="FF0000"/>
              </a:solidFill>
              <a:ln w="28575">
                <a:solidFill>
                  <a:srgbClr val="FF0000"/>
                </a:solidFill>
              </a:ln>
              <a:effectLst/>
            </c:spPr>
          </c:marker>
          <c:cat>
            <c:numRef>
              <c:f>'[Redeployments 2022-23 Dec 22.xlsx]Chart'!$B$1:$AG$1</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'[Redeployments 2022-23 Dec 22.xlsx]Chart'!$B$9:$AG$9</c:f>
              <c:numCache>
                <c:formatCode>0</c:formatCode>
                <c:ptCount val="12"/>
                <c:pt idx="0">
                  <c:v>13350.32</c:v>
                </c:pt>
                <c:pt idx="1">
                  <c:v>7301.6500000000005</c:v>
                </c:pt>
                <c:pt idx="2">
                  <c:v>9537.4500000000007</c:v>
                </c:pt>
                <c:pt idx="3">
                  <c:v>10921.43</c:v>
                </c:pt>
                <c:pt idx="4">
                  <c:v>8459.4699999999993</c:v>
                </c:pt>
                <c:pt idx="5">
                  <c:v>8720.15</c:v>
                </c:pt>
                <c:pt idx="6">
                  <c:v>7103.02</c:v>
                </c:pt>
                <c:pt idx="7">
                  <c:v>8804.59</c:v>
                </c:pt>
                <c:pt idx="8">
                  <c:v>8855.3599999999988</c:v>
                </c:pt>
                <c:pt idx="9">
                  <c:v>7843.6399999999994</c:v>
                </c:pt>
                <c:pt idx="10">
                  <c:v>6811.66</c:v>
                </c:pt>
                <c:pt idx="11">
                  <c:v>9221.32</c:v>
                </c:pt>
              </c:numCache>
            </c:numRef>
          </c:val>
          <c:smooth val="0"/>
          <c:extLst>
            <c:ext xmlns:c16="http://schemas.microsoft.com/office/drawing/2014/chart" uri="{C3380CC4-5D6E-409C-BE32-E72D297353CC}">
              <c16:uniqueId val="{00000007-4986-4C88-B246-E49F32DA16D7}"/>
            </c:ext>
          </c:extLst>
        </c:ser>
        <c:dLbls>
          <c:showLegendKey val="0"/>
          <c:showVal val="0"/>
          <c:showCatName val="0"/>
          <c:showSerName val="0"/>
          <c:showPercent val="0"/>
          <c:showBubbleSize val="0"/>
        </c:dLbls>
        <c:marker val="1"/>
        <c:smooth val="0"/>
        <c:axId val="2123784800"/>
        <c:axId val="2123794368"/>
      </c:lineChart>
      <c:dateAx>
        <c:axId val="20527223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720288"/>
        <c:crosses val="autoZero"/>
        <c:auto val="1"/>
        <c:lblOffset val="100"/>
        <c:baseTimeUnit val="months"/>
      </c:dateAx>
      <c:valAx>
        <c:axId val="2052720288"/>
        <c:scaling>
          <c:orientation val="minMax"/>
          <c:max val="8000"/>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722368"/>
        <c:crosses val="autoZero"/>
        <c:crossBetween val="between"/>
        <c:majorUnit val="2000"/>
      </c:valAx>
      <c:valAx>
        <c:axId val="2123794368"/>
        <c:scaling>
          <c:orientation val="minMax"/>
          <c:max val="18000"/>
          <c:min val="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784800"/>
        <c:crosses val="max"/>
        <c:crossBetween val="between"/>
      </c:valAx>
      <c:dateAx>
        <c:axId val="2123784800"/>
        <c:scaling>
          <c:orientation val="minMax"/>
        </c:scaling>
        <c:delete val="1"/>
        <c:axPos val="b"/>
        <c:numFmt formatCode="mmm\-yy" sourceLinked="1"/>
        <c:majorTickMark val="out"/>
        <c:minorTickMark val="none"/>
        <c:tickLblPos val="nextTo"/>
        <c:crossAx val="2123794368"/>
        <c:crosses val="autoZero"/>
        <c:auto val="1"/>
        <c:lblOffset val="100"/>
        <c:baseTimeUnit val="months"/>
      </c:dateAx>
      <c:spPr>
        <a:noFill/>
        <a:ln>
          <a:noFill/>
        </a:ln>
        <a:effectLst/>
      </c:spPr>
    </c:plotArea>
    <c:legend>
      <c:legendPos val="b"/>
      <c:layout>
        <c:manualLayout>
          <c:xMode val="edge"/>
          <c:yMode val="edge"/>
          <c:x val="1.1148527676392193E-3"/>
          <c:y val="0.8437485939257594"/>
          <c:w val="0.9931205967675093"/>
          <c:h val="0.156251516828299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2/2/2023</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2/2/2023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15</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212929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dirty="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8 February 2023</a:t>
            </a:r>
            <a:endParaRPr lang="en-US" dirty="0"/>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a:t>
            </a:r>
            <a:r>
              <a:rPr lang="en-US" sz="1600" dirty="0" smtClean="0"/>
              <a:t>Szeremeta, </a:t>
            </a:r>
            <a:r>
              <a:rPr lang="en-US" sz="1600" dirty="0"/>
              <a:t>Chief Nurse</a:t>
            </a:r>
          </a:p>
          <a:p>
            <a:r>
              <a:rPr lang="en-US" sz="1600" dirty="0"/>
              <a:t>Amanda Small </a:t>
            </a:r>
            <a:r>
              <a:rPr lang="en-US" sz="1600" dirty="0" smtClean="0"/>
              <a:t>Deputy, </a:t>
            </a:r>
            <a:r>
              <a:rPr lang="en-US" sz="1600" dirty="0"/>
              <a:t>Chief Nurse</a:t>
            </a:r>
          </a:p>
          <a:p>
            <a:r>
              <a:rPr lang="en-US" sz="1600" dirty="0"/>
              <a:t>Sarah </a:t>
            </a:r>
            <a:r>
              <a:rPr lang="en-US" sz="1600" dirty="0" err="1" smtClean="0"/>
              <a:t>Raper</a:t>
            </a:r>
            <a:r>
              <a:rPr lang="en-US" sz="1600" dirty="0" smtClean="0"/>
              <a:t>, </a:t>
            </a:r>
            <a:r>
              <a:rPr lang="en-US" sz="1600" dirty="0"/>
              <a:t>Project Lead Nurse safe </a:t>
            </a:r>
            <a:r>
              <a:rPr lang="en-US" sz="1600" dirty="0" smtClean="0"/>
              <a:t>staffing</a:t>
            </a:r>
            <a:endParaRPr lang="en-US" sz="1600" dirty="0"/>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dirty="0"/>
              <a:t>Bank Fill Rate and Agency Usage</a:t>
            </a:r>
          </a:p>
        </p:txBody>
      </p:sp>
      <p:sp>
        <p:nvSpPr>
          <p:cNvPr id="11" name="TextBox 10"/>
          <p:cNvSpPr txBox="1"/>
          <p:nvPr/>
        </p:nvSpPr>
        <p:spPr>
          <a:xfrm>
            <a:off x="5313594" y="793863"/>
            <a:ext cx="5704066" cy="4339650"/>
          </a:xfrm>
          <a:prstGeom prst="rect">
            <a:avLst/>
          </a:prstGeom>
          <a:noFill/>
        </p:spPr>
        <p:txBody>
          <a:bodyPr wrap="square" rtlCol="0">
            <a:spAutoFit/>
          </a:bodyPr>
          <a:lstStyle/>
          <a:p>
            <a:r>
              <a:rPr lang="en-GB" sz="1200" b="1" dirty="0"/>
              <a:t>Bank fill rate</a:t>
            </a:r>
          </a:p>
          <a:p>
            <a:endParaRPr lang="en-GB" sz="1200" dirty="0"/>
          </a:p>
          <a:p>
            <a:r>
              <a:rPr lang="en-GB" sz="1200" dirty="0"/>
              <a:t>The Trust’s Staff Bank continues to support the clinical areas with achieving safe staffing levels. Graph 14 and 15 illustrate the trends in bank shift fill rate per week. Overall we have seen an increase in bank shift requests for registered staff over the last 6 months to mitigate those areas who have less than a rota fill of 90%.  The number of requests for registered staff is an average of </a:t>
            </a:r>
            <a:r>
              <a:rPr lang="en-GB" sz="1200" dirty="0" smtClean="0"/>
              <a:t>2151 </a:t>
            </a:r>
            <a:r>
              <a:rPr lang="en-GB" sz="1200" dirty="0"/>
              <a:t>shifts per week requested and an average bank fill rate of </a:t>
            </a:r>
            <a:r>
              <a:rPr lang="en-GB" sz="1200" dirty="0" smtClean="0"/>
              <a:t>64.9%.  </a:t>
            </a:r>
            <a:endParaRPr lang="en-GB" sz="1200" dirty="0"/>
          </a:p>
          <a:p>
            <a:endParaRPr lang="en-GB" sz="1200" dirty="0"/>
          </a:p>
          <a:p>
            <a:r>
              <a:rPr lang="en-GB" sz="1200" dirty="0"/>
              <a:t>The number of requests for Health care support workers and Maternity support workers remains high with an average of </a:t>
            </a:r>
            <a:r>
              <a:rPr lang="en-GB" sz="1200" dirty="0" smtClean="0"/>
              <a:t>2177 </a:t>
            </a:r>
            <a:r>
              <a:rPr lang="en-GB" sz="1200" dirty="0"/>
              <a:t>shifts per week requested and an average bank fill rate of </a:t>
            </a:r>
            <a:r>
              <a:rPr lang="en-GB" sz="1200" dirty="0" smtClean="0"/>
              <a:t>56.4%.</a:t>
            </a:r>
            <a:endParaRPr lang="en-GB" sz="1200" dirty="0"/>
          </a:p>
          <a:p>
            <a:endParaRPr lang="en-GB" sz="1200" dirty="0"/>
          </a:p>
          <a:p>
            <a:r>
              <a:rPr lang="en-GB" sz="1200" dirty="0"/>
              <a:t>In addition to bank workers we have the equivalent of </a:t>
            </a:r>
            <a:r>
              <a:rPr lang="en-GB" sz="1200" dirty="0" smtClean="0"/>
              <a:t>41.3 </a:t>
            </a:r>
            <a:r>
              <a:rPr lang="en-GB" sz="1200" dirty="0"/>
              <a:t>WTE agency workers working across the divisions to support staffing challenges in the short term. </a:t>
            </a:r>
            <a:r>
              <a:rPr lang="en-US" sz="1200" dirty="0"/>
              <a:t>This accounts for </a:t>
            </a:r>
            <a:r>
              <a:rPr lang="en-US" sz="1200" dirty="0" smtClean="0"/>
              <a:t>11% </a:t>
            </a:r>
            <a:r>
              <a:rPr lang="en-US" sz="1200" dirty="0"/>
              <a:t>of the total Nursing filled shifts.  </a:t>
            </a:r>
            <a:endParaRPr lang="en-US" sz="1200" dirty="0" smtClean="0"/>
          </a:p>
          <a:p>
            <a:endParaRPr lang="en-GB" sz="1200" dirty="0"/>
          </a:p>
          <a:p>
            <a:r>
              <a:rPr lang="en-GB" sz="1200" dirty="0"/>
              <a:t>Short term pay enhancements for bank shifts have been put in place in areas where we are looking to encourage a higher uptake of shifts.  These bank enhancements are reviewed regularly (at least on a 6 weekly basis) through the weekly bank enhancement meeting and are for fixed periods of time.</a:t>
            </a:r>
          </a:p>
          <a:p>
            <a:endParaRPr lang="en-GB" sz="1200" dirty="0">
              <a:solidFill>
                <a:srgbClr val="FF0000"/>
              </a:solidFil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dirty="0"/>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dirty="0"/>
              <a:t>Graph 15 HCSW/MSW bank fill rate per week</a:t>
            </a:r>
          </a:p>
        </p:txBody>
      </p:sp>
      <p:pic>
        <p:nvPicPr>
          <p:cNvPr id="4" name="Picture 3"/>
          <p:cNvPicPr>
            <a:picLocks noChangeAspect="1"/>
          </p:cNvPicPr>
          <p:nvPr/>
        </p:nvPicPr>
        <p:blipFill>
          <a:blip r:embed="rId2"/>
          <a:stretch>
            <a:fillRect/>
          </a:stretch>
        </p:blipFill>
        <p:spPr>
          <a:xfrm>
            <a:off x="315929" y="913675"/>
            <a:ext cx="4195820" cy="2354984"/>
          </a:xfrm>
          <a:prstGeom prst="rect">
            <a:avLst/>
          </a:prstGeom>
        </p:spPr>
      </p:pic>
      <p:pic>
        <p:nvPicPr>
          <p:cNvPr id="5" name="Picture 4"/>
          <p:cNvPicPr>
            <a:picLocks noChangeAspect="1"/>
          </p:cNvPicPr>
          <p:nvPr/>
        </p:nvPicPr>
        <p:blipFill>
          <a:blip r:embed="rId3"/>
          <a:stretch>
            <a:fillRect/>
          </a:stretch>
        </p:blipFill>
        <p:spPr>
          <a:xfrm>
            <a:off x="315929" y="3555503"/>
            <a:ext cx="4195820" cy="2326349"/>
          </a:xfrm>
          <a:prstGeom prst="rect">
            <a:avLst/>
          </a:prstGeom>
        </p:spPr>
      </p:pic>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 Division A</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1121617634"/>
              </p:ext>
            </p:extLst>
          </p:nvPr>
        </p:nvGraphicFramePr>
        <p:xfrm>
          <a:off x="307496" y="764873"/>
          <a:ext cx="10604921" cy="4773286"/>
        </p:xfrm>
        <a:graphic>
          <a:graphicData uri="http://schemas.openxmlformats.org/drawingml/2006/table">
            <a:tbl>
              <a:tblPr/>
              <a:tblGrid>
                <a:gridCol w="799054">
                  <a:extLst>
                    <a:ext uri="{9D8B030D-6E8A-4147-A177-3AD203B41FA5}">
                      <a16:colId xmlns:a16="http://schemas.microsoft.com/office/drawing/2014/main" val="474122858"/>
                    </a:ext>
                  </a:extLst>
                </a:gridCol>
                <a:gridCol w="703374">
                  <a:extLst>
                    <a:ext uri="{9D8B030D-6E8A-4147-A177-3AD203B41FA5}">
                      <a16:colId xmlns:a16="http://schemas.microsoft.com/office/drawing/2014/main" val="325253286"/>
                    </a:ext>
                  </a:extLst>
                </a:gridCol>
                <a:gridCol w="703374">
                  <a:extLst>
                    <a:ext uri="{9D8B030D-6E8A-4147-A177-3AD203B41FA5}">
                      <a16:colId xmlns:a16="http://schemas.microsoft.com/office/drawing/2014/main" val="4108305451"/>
                    </a:ext>
                  </a:extLst>
                </a:gridCol>
                <a:gridCol w="703374">
                  <a:extLst>
                    <a:ext uri="{9D8B030D-6E8A-4147-A177-3AD203B41FA5}">
                      <a16:colId xmlns:a16="http://schemas.microsoft.com/office/drawing/2014/main" val="3858245114"/>
                    </a:ext>
                  </a:extLst>
                </a:gridCol>
                <a:gridCol w="558562">
                  <a:extLst>
                    <a:ext uri="{9D8B030D-6E8A-4147-A177-3AD203B41FA5}">
                      <a16:colId xmlns:a16="http://schemas.microsoft.com/office/drawing/2014/main" val="1549860287"/>
                    </a:ext>
                  </a:extLst>
                </a:gridCol>
                <a:gridCol w="2379061">
                  <a:extLst>
                    <a:ext uri="{9D8B030D-6E8A-4147-A177-3AD203B41FA5}">
                      <a16:colId xmlns:a16="http://schemas.microsoft.com/office/drawing/2014/main" val="2998714103"/>
                    </a:ext>
                  </a:extLst>
                </a:gridCol>
                <a:gridCol w="2379061">
                  <a:extLst>
                    <a:ext uri="{9D8B030D-6E8A-4147-A177-3AD203B41FA5}">
                      <a16:colId xmlns:a16="http://schemas.microsoft.com/office/drawing/2014/main" val="3906750060"/>
                    </a:ext>
                  </a:extLst>
                </a:gridCol>
                <a:gridCol w="2379061">
                  <a:extLst>
                    <a:ext uri="{9D8B030D-6E8A-4147-A177-3AD203B41FA5}">
                      <a16:colId xmlns:a16="http://schemas.microsoft.com/office/drawing/2014/main" val="697044723"/>
                    </a:ext>
                  </a:extLst>
                </a:gridCol>
              </a:tblGrid>
              <a:tr h="242145">
                <a:tc>
                  <a:txBody>
                    <a:bodyPr/>
                    <a:lstStyle/>
                    <a:p>
                      <a:pPr algn="l" fontAlgn="t"/>
                      <a:r>
                        <a:rPr lang="en-GB" sz="800" b="1" i="0" u="none" strike="noStrike">
                          <a:solidFill>
                            <a:srgbClr val="000000"/>
                          </a:solidFill>
                          <a:effectLst/>
                          <a:latin typeface="Calibri" panose="020F0502020204030204" pitchFamily="34" charset="0"/>
                        </a:rPr>
                        <a:t>Division  A</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registered</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care staff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Overall filled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0000"/>
                          </a:solidFill>
                          <a:effectLst/>
                          <a:latin typeface="Calibri" panose="020F0502020204030204" pitchFamily="34" charset="0"/>
                        </a:rPr>
                        <a:t>Analysis of gaps</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0000"/>
                          </a:solidFill>
                          <a:effectLst/>
                          <a:latin typeface="Calibri" panose="020F0502020204030204" pitchFamily="34" charset="0"/>
                        </a:rPr>
                        <a:t>Impact on Quality / outcomes</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6221173"/>
                  </a:ext>
                </a:extLst>
              </a:tr>
              <a:tr h="605362">
                <a:tc>
                  <a:txBody>
                    <a:bodyPr/>
                    <a:lstStyle/>
                    <a:p>
                      <a:pPr algn="ctr" fontAlgn="ctr"/>
                      <a:r>
                        <a:rPr lang="en-GB" sz="800" b="0" i="0" u="none" strike="noStrike">
                          <a:solidFill>
                            <a:srgbClr val="000000"/>
                          </a:solidFill>
                          <a:effectLst/>
                          <a:latin typeface="Calibri" panose="020F0502020204030204" pitchFamily="34" charset="0"/>
                        </a:rPr>
                        <a:t>C8</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85%</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6.43</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10.29 HCSW vacancies 11.46 RN vacancies 1 B6 Vacancy. 3 WTE pipeline in HCSW 1.00 B5 pipeline in.  High Number of enhanced observations and increased sickness dec 23.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Delays to </a:t>
                      </a:r>
                      <a:r>
                        <a:rPr lang="en-US" sz="800" b="0" i="0" u="none" strike="noStrike" dirty="0" smtClean="0">
                          <a:solidFill>
                            <a:srgbClr val="000000"/>
                          </a:solidFill>
                          <a:effectLst/>
                          <a:latin typeface="Calibri" panose="020F0502020204030204" pitchFamily="34" charset="0"/>
                        </a:rPr>
                        <a:t>patient </a:t>
                      </a:r>
                      <a:r>
                        <a:rPr lang="en-US" sz="800" b="0" i="0" u="none" strike="noStrike" dirty="0">
                          <a:solidFill>
                            <a:srgbClr val="000000"/>
                          </a:solidFill>
                          <a:effectLst/>
                          <a:latin typeface="Calibri" panose="020F0502020204030204" pitchFamily="34" charset="0"/>
                        </a:rPr>
                        <a:t>care and patient flow. Reduced supervisory time. Reduction </a:t>
                      </a:r>
                      <a:r>
                        <a:rPr lang="en-US" sz="800" b="0" i="0" u="none" strike="noStrike" dirty="0" err="1">
                          <a:solidFill>
                            <a:srgbClr val="000000"/>
                          </a:solidFill>
                          <a:effectLst/>
                          <a:latin typeface="Calibri" panose="020F0502020204030204" pitchFamily="34" charset="0"/>
                        </a:rPr>
                        <a:t>NQM</a:t>
                      </a:r>
                      <a:r>
                        <a:rPr lang="en-US" sz="800" b="0" i="0" u="none" strike="noStrike" dirty="0">
                          <a:solidFill>
                            <a:srgbClr val="000000"/>
                          </a:solidFill>
                          <a:effectLst/>
                          <a:latin typeface="Calibri" panose="020F0502020204030204" pitchFamily="34" charset="0"/>
                        </a:rPr>
                        <a:t> and </a:t>
                      </a:r>
                      <a:r>
                        <a:rPr lang="en-US" sz="800" b="0" i="0" u="none" strike="noStrike" dirty="0" err="1">
                          <a:solidFill>
                            <a:srgbClr val="000000"/>
                          </a:solidFill>
                          <a:effectLst/>
                          <a:latin typeface="Calibri" panose="020F0502020204030204" pitchFamily="34" charset="0"/>
                        </a:rPr>
                        <a:t>KPI's</a:t>
                      </a:r>
                      <a:r>
                        <a:rPr lang="en-US" sz="800" b="0" i="0" u="none" strike="noStrike" dirty="0">
                          <a:solidFill>
                            <a:srgbClr val="000000"/>
                          </a:solidFill>
                          <a:effectLst/>
                          <a:latin typeface="Calibri" panose="020F0502020204030204" pitchFamily="34" charset="0"/>
                        </a:rPr>
                        <a:t>. Staff morale</a:t>
                      </a:r>
                      <a:r>
                        <a:rPr lang="en-US" sz="800" b="0" i="0" u="none" strike="noStrike" dirty="0" smtClean="0">
                          <a:solidFill>
                            <a:srgbClr val="000000"/>
                          </a:solidFill>
                          <a:effectLst/>
                          <a:latin typeface="Calibri" panose="020F0502020204030204" pitchFamily="34" charset="0"/>
                        </a:rPr>
                        <a:t>, retention </a:t>
                      </a:r>
                      <a:r>
                        <a:rPr lang="en-US" sz="800" b="0" i="0" u="none" strike="noStrike" dirty="0">
                          <a:solidFill>
                            <a:srgbClr val="000000"/>
                          </a:solidFill>
                          <a:effectLst/>
                          <a:latin typeface="Calibri" panose="020F0502020204030204" pitchFamily="34" charset="0"/>
                        </a:rPr>
                        <a:t>of staff.</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C8 O staff listening events. 0815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328008"/>
                  </a:ext>
                </a:extLst>
              </a:tr>
              <a:tr h="605362">
                <a:tc>
                  <a:txBody>
                    <a:bodyPr/>
                    <a:lstStyle/>
                    <a:p>
                      <a:pPr algn="ctr" fontAlgn="ctr"/>
                      <a:r>
                        <a:rPr lang="en-GB" sz="800" b="0" i="0" u="none" strike="noStrike">
                          <a:solidFill>
                            <a:srgbClr val="000000"/>
                          </a:solidFill>
                          <a:effectLst/>
                          <a:latin typeface="Calibri" panose="020F0502020204030204" pitchFamily="34" charset="0"/>
                        </a:rPr>
                        <a:t>D8</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101%</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8.05</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9.10 </a:t>
                      </a:r>
                      <a:r>
                        <a:rPr lang="en-US" sz="800" b="0" i="0" u="none" strike="noStrike" dirty="0" err="1">
                          <a:solidFill>
                            <a:srgbClr val="000000"/>
                          </a:solidFill>
                          <a:effectLst/>
                          <a:latin typeface="Calibri" panose="020F0502020204030204" pitchFamily="34" charset="0"/>
                        </a:rPr>
                        <a:t>HCSW</a:t>
                      </a:r>
                      <a:r>
                        <a:rPr lang="en-US" sz="800" b="0" i="0" u="none" strike="noStrike" dirty="0">
                          <a:solidFill>
                            <a:srgbClr val="000000"/>
                          </a:solidFill>
                          <a:effectLst/>
                          <a:latin typeface="Calibri" panose="020F0502020204030204" pitchFamily="34" charset="0"/>
                        </a:rPr>
                        <a:t> vacancies. Sickness levels in Dec high with higher number of patients requiring enhanced observations. Movement of staff within division to mitigate risks.</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Delays to </a:t>
                      </a:r>
                      <a:r>
                        <a:rPr lang="en-US" sz="800" b="0" i="0" u="none" strike="noStrike" dirty="0" smtClean="0">
                          <a:solidFill>
                            <a:srgbClr val="000000"/>
                          </a:solidFill>
                          <a:effectLst/>
                          <a:latin typeface="Calibri" panose="020F0502020204030204" pitchFamily="34" charset="0"/>
                        </a:rPr>
                        <a:t>patient </a:t>
                      </a:r>
                      <a:r>
                        <a:rPr lang="en-US" sz="800" b="0" i="0" u="none" strike="noStrike" dirty="0">
                          <a:solidFill>
                            <a:srgbClr val="000000"/>
                          </a:solidFill>
                          <a:effectLst/>
                          <a:latin typeface="Calibri" panose="020F0502020204030204" pitchFamily="34" charset="0"/>
                        </a:rPr>
                        <a:t>care and patient flow. Reduced supervisory time. Reduction </a:t>
                      </a:r>
                      <a:r>
                        <a:rPr lang="en-US" sz="800" b="0" i="0" u="none" strike="noStrike" dirty="0" err="1">
                          <a:solidFill>
                            <a:srgbClr val="000000"/>
                          </a:solidFill>
                          <a:effectLst/>
                          <a:latin typeface="Calibri" panose="020F0502020204030204" pitchFamily="34" charset="0"/>
                        </a:rPr>
                        <a:t>NQM</a:t>
                      </a:r>
                      <a:r>
                        <a:rPr lang="en-US" sz="800" b="0" i="0" u="none" strike="noStrike" dirty="0">
                          <a:solidFill>
                            <a:srgbClr val="000000"/>
                          </a:solidFill>
                          <a:effectLst/>
                          <a:latin typeface="Calibri" panose="020F0502020204030204" pitchFamily="34" charset="0"/>
                        </a:rPr>
                        <a:t> and </a:t>
                      </a:r>
                      <a:r>
                        <a:rPr lang="en-US" sz="800" b="0" i="0" u="none" strike="noStrike" dirty="0" err="1">
                          <a:solidFill>
                            <a:srgbClr val="000000"/>
                          </a:solidFill>
                          <a:effectLst/>
                          <a:latin typeface="Calibri" panose="020F0502020204030204" pitchFamily="34" charset="0"/>
                        </a:rPr>
                        <a:t>KPI's</a:t>
                      </a:r>
                      <a:r>
                        <a:rPr lang="en-US" sz="800" b="0" i="0" u="none" strike="noStrike" dirty="0">
                          <a:solidFill>
                            <a:srgbClr val="000000"/>
                          </a:solidFill>
                          <a:effectLst/>
                          <a:latin typeface="Calibri" panose="020F0502020204030204" pitchFamily="34" charset="0"/>
                        </a:rPr>
                        <a:t>. Staff morale</a:t>
                      </a:r>
                      <a:r>
                        <a:rPr lang="en-US" sz="800" b="0" i="0" u="none" strike="noStrike" dirty="0" smtClean="0">
                          <a:solidFill>
                            <a:srgbClr val="000000"/>
                          </a:solidFill>
                          <a:effectLst/>
                          <a:latin typeface="Calibri" panose="020F0502020204030204" pitchFamily="34" charset="0"/>
                        </a:rPr>
                        <a:t>, retention </a:t>
                      </a:r>
                      <a:r>
                        <a:rPr lang="en-US" sz="800" b="0" i="0" u="none" strike="noStrike" dirty="0">
                          <a:solidFill>
                            <a:srgbClr val="000000"/>
                          </a:solidFill>
                          <a:effectLst/>
                          <a:latin typeface="Calibri" panose="020F0502020204030204" pitchFamily="34" charset="0"/>
                        </a:rPr>
                        <a:t>of staff.</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Level 8 listening events. 0815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241410"/>
                  </a:ext>
                </a:extLst>
              </a:tr>
              <a:tr h="484289">
                <a:tc>
                  <a:txBody>
                    <a:bodyPr/>
                    <a:lstStyle/>
                    <a:p>
                      <a:pPr algn="ctr" fontAlgn="ctr"/>
                      <a:r>
                        <a:rPr lang="en-GB" sz="800" b="0" i="0" u="none" strike="noStrike">
                          <a:solidFill>
                            <a:srgbClr val="000000"/>
                          </a:solidFill>
                          <a:effectLst/>
                          <a:latin typeface="Calibri" panose="020F0502020204030204" pitchFamily="34" charset="0"/>
                        </a:rPr>
                        <a:t>L2 overnight stay</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66%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36%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55%</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3.45</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Minimal vacancies. Reliant on bank to support contingency of 4 to 12 patients. Not always filled or staff moved from L2 DSU leaving an RN and HCSW gap.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Delays to </a:t>
                      </a:r>
                      <a:r>
                        <a:rPr lang="en-US" sz="800" b="0" i="0" u="none" strike="noStrike" dirty="0" smtClean="0">
                          <a:solidFill>
                            <a:srgbClr val="000000"/>
                          </a:solidFill>
                          <a:effectLst/>
                          <a:latin typeface="Calibri" panose="020F0502020204030204" pitchFamily="34" charset="0"/>
                        </a:rPr>
                        <a:t>patient </a:t>
                      </a:r>
                      <a:r>
                        <a:rPr lang="en-US" sz="800" b="0" i="0" u="none" strike="noStrike" dirty="0">
                          <a:solidFill>
                            <a:srgbClr val="000000"/>
                          </a:solidFill>
                          <a:effectLst/>
                          <a:latin typeface="Calibri" panose="020F0502020204030204" pitchFamily="34" charset="0"/>
                        </a:rPr>
                        <a:t>care and patient flow. Reduced supervisory time. Reduction </a:t>
                      </a:r>
                      <a:r>
                        <a:rPr lang="en-US" sz="800" b="0" i="0" u="none" strike="noStrike" dirty="0" err="1">
                          <a:solidFill>
                            <a:srgbClr val="000000"/>
                          </a:solidFill>
                          <a:effectLst/>
                          <a:latin typeface="Calibri" panose="020F0502020204030204" pitchFamily="34" charset="0"/>
                        </a:rPr>
                        <a:t>NQM</a:t>
                      </a:r>
                      <a:r>
                        <a:rPr lang="en-US" sz="800" b="0" i="0" u="none" strike="noStrike" dirty="0">
                          <a:solidFill>
                            <a:srgbClr val="000000"/>
                          </a:solidFill>
                          <a:effectLst/>
                          <a:latin typeface="Calibri" panose="020F0502020204030204" pitchFamily="34" charset="0"/>
                        </a:rPr>
                        <a:t> and </a:t>
                      </a:r>
                      <a:r>
                        <a:rPr lang="en-US" sz="800" b="0" i="0" u="none" strike="noStrike" dirty="0" err="1">
                          <a:solidFill>
                            <a:srgbClr val="000000"/>
                          </a:solidFill>
                          <a:effectLst/>
                          <a:latin typeface="Calibri" panose="020F0502020204030204" pitchFamily="34" charset="0"/>
                        </a:rPr>
                        <a:t>KPI's</a:t>
                      </a:r>
                      <a:r>
                        <a:rPr lang="en-US" sz="800" b="0" i="0" u="none" strike="noStrike" dirty="0">
                          <a:solidFill>
                            <a:srgbClr val="000000"/>
                          </a:solidFill>
                          <a:effectLst/>
                          <a:latin typeface="Calibri" panose="020F0502020204030204" pitchFamily="34" charset="0"/>
                        </a:rPr>
                        <a:t>. Staff morale</a:t>
                      </a:r>
                      <a:r>
                        <a:rPr lang="en-US" sz="800" b="0" i="0" u="none" strike="noStrike" dirty="0" smtClean="0">
                          <a:solidFill>
                            <a:srgbClr val="000000"/>
                          </a:solidFill>
                          <a:effectLst/>
                          <a:latin typeface="Calibri" panose="020F0502020204030204" pitchFamily="34" charset="0"/>
                        </a:rPr>
                        <a:t>, retention </a:t>
                      </a:r>
                      <a:r>
                        <a:rPr lang="en-US" sz="800" b="0" i="0" u="none" strike="noStrike" dirty="0">
                          <a:solidFill>
                            <a:srgbClr val="000000"/>
                          </a:solidFill>
                          <a:effectLst/>
                          <a:latin typeface="Calibri" panose="020F0502020204030204" pitchFamily="34" charset="0"/>
                        </a:rPr>
                        <a:t>of staff. Poor patient experience.</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1615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580826"/>
                  </a:ext>
                </a:extLst>
              </a:tr>
              <a:tr h="484289">
                <a:tc>
                  <a:txBody>
                    <a:bodyPr/>
                    <a:lstStyle/>
                    <a:p>
                      <a:pPr algn="ctr" fontAlgn="ctr"/>
                      <a:r>
                        <a:rPr lang="en-GB" sz="800" b="0" i="0" u="none" strike="noStrike">
                          <a:solidFill>
                            <a:srgbClr val="000000"/>
                          </a:solidFill>
                          <a:effectLst/>
                          <a:latin typeface="Calibri" panose="020F0502020204030204" pitchFamily="34" charset="0"/>
                        </a:rPr>
                        <a:t>L4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90%</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91%</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6.24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Sickness and acuity of patients. 1 patient requiring level 1 + care and 1:1 RN support. LLOS patient. Complex needs. IF patients placed on Level 4 ATC due to acuity on C7.</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Delays to patoent care and patient flow. Reduced supervisory time. Reduction NQM and KPI's. Staff morale,retention of staff. Poor patient experience.</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1615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79433"/>
                  </a:ext>
                </a:extLst>
              </a:tr>
              <a:tr h="484289">
                <a:tc>
                  <a:txBody>
                    <a:bodyPr/>
                    <a:lstStyle/>
                    <a:p>
                      <a:pPr algn="ctr" fontAlgn="ctr"/>
                      <a:r>
                        <a:rPr lang="en-GB" sz="800" b="0" i="0" u="none" strike="noStrike">
                          <a:solidFill>
                            <a:srgbClr val="000000"/>
                          </a:solidFill>
                          <a:effectLst/>
                          <a:latin typeface="Calibri" panose="020F0502020204030204" pitchFamily="34" charset="0"/>
                        </a:rPr>
                        <a:t>M4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90%</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93%</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91%</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6.06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Sickness and acuity of patients. IF patients placed on Level 4 ATC due to acuity on C7.</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Delays to patoent care and patient flow. Reduced supervisory time. Reduction NQM and KPI's. Staff morale,retention of staff. Poor patient experience.</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1615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379684"/>
                  </a:ext>
                </a:extLst>
              </a:tr>
              <a:tr h="605362">
                <a:tc>
                  <a:txBody>
                    <a:bodyPr/>
                    <a:lstStyle/>
                    <a:p>
                      <a:pPr algn="ctr" fontAlgn="ctr"/>
                      <a:r>
                        <a:rPr lang="en-GB" sz="800" b="0" i="0" u="none" strike="noStrike">
                          <a:solidFill>
                            <a:srgbClr val="000000"/>
                          </a:solidFill>
                          <a:effectLst/>
                          <a:latin typeface="Calibri" panose="020F0502020204030204" pitchFamily="34" charset="0"/>
                        </a:rPr>
                        <a:t>D4</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81%</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19.92</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High level of acuity and level 3 and 2 patients. Delayed step downs from CC to ward beds. 6.16 RN 5.16 WTE piepline in.</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GPIC Breaches. Delays to patoent care and patient flow. Reduced supervisory time. Reduction NQM and KPI's. Staff morale,retention of staff. Poor patient experience. Lack of abilty to be pre emptive due to clinical acuity.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1615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812931"/>
                  </a:ext>
                </a:extLst>
              </a:tr>
              <a:tr h="605362">
                <a:tc>
                  <a:txBody>
                    <a:bodyPr/>
                    <a:lstStyle/>
                    <a:p>
                      <a:pPr algn="ctr" fontAlgn="ctr"/>
                      <a:r>
                        <a:rPr lang="en-GB" sz="800" b="0" i="0" u="none" strike="noStrike">
                          <a:solidFill>
                            <a:srgbClr val="000000"/>
                          </a:solidFill>
                          <a:effectLst/>
                          <a:latin typeface="Calibri" panose="020F0502020204030204" pitchFamily="34" charset="0"/>
                        </a:rPr>
                        <a:t>JOHN FARMAN ICU</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80%</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80%</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80%</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24.76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19.15 RN 3.75 with pipeline High level of acuity and level 3 and 2 patients. Delayed step downs from CC to ward beds.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GPIC Breaches. Delays to patoent care and patient flow. Reduced supervisory time. Reduction NQM and KPI's. Staff morale,retention of staff. Poor patient experience. Lack of abilty to be pre emptive due to clinical acuity.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1615 Nursing bronze with band 7 and Matron oversight. Escacaltion 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498918"/>
                  </a:ext>
                </a:extLst>
              </a:tr>
              <a:tr h="605362">
                <a:tc>
                  <a:txBody>
                    <a:bodyPr/>
                    <a:lstStyle/>
                    <a:p>
                      <a:pPr algn="ctr" fontAlgn="ctr"/>
                      <a:r>
                        <a:rPr lang="en-GB" sz="800" b="0" i="0" u="none" strike="noStrike">
                          <a:solidFill>
                            <a:srgbClr val="000000"/>
                          </a:solidFill>
                          <a:effectLst/>
                          <a:latin typeface="Calibri" panose="020F0502020204030204" pitchFamily="34" charset="0"/>
                        </a:rPr>
                        <a:t>NCCU</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77%</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75%</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25.26</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34.24 24.24 Pipeline in. Acuity level 3 and l3vel 2 patients. Delayed step down from CC. High SST's.</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GPIC Breaches. Delays to patoent care and patient flow. Reduced supervisory time. Reduction NQM and KPI's. Staff morale,retention of staff. Poor patient experience. Lack of abilty to be pre emptive due to clinical acuity. </a:t>
                      </a:r>
                    </a:p>
                  </a:txBody>
                  <a:tcPr marL="6563" marR="6563" marT="65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1615 Nursing bronze with band 7 and Matron oversight. </a:t>
                      </a:r>
                      <a:r>
                        <a:rPr lang="en-US" sz="800" b="0" i="0" u="none" strike="noStrike" dirty="0" smtClean="0">
                          <a:solidFill>
                            <a:srgbClr val="000000"/>
                          </a:solidFill>
                          <a:effectLst/>
                          <a:latin typeface="Calibri" panose="020F0502020204030204" pitchFamily="34" charset="0"/>
                        </a:rPr>
                        <a:t>Escalation </a:t>
                      </a:r>
                      <a:r>
                        <a:rPr lang="en-US" sz="800" b="0" i="0" u="none" strike="noStrike" dirty="0">
                          <a:solidFill>
                            <a:srgbClr val="000000"/>
                          </a:solidFill>
                          <a:effectLst/>
                          <a:latin typeface="Calibri" panose="020F0502020204030204" pitchFamily="34" charset="0"/>
                        </a:rPr>
                        <a:t>to site safety. Mitigation in place within division when staffing allows. Matron of the day for division for support and escalation. </a:t>
                      </a:r>
                    </a:p>
                  </a:txBody>
                  <a:tcPr marL="6563" marR="6563" marT="6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587514"/>
                  </a:ext>
                </a:extLst>
              </a:tr>
            </a:tbl>
          </a:graphicData>
        </a:graphic>
      </p:graphicFrame>
    </p:spTree>
    <p:extLst>
      <p:ext uri="{BB962C8B-B14F-4D97-AF65-F5344CB8AC3E}">
        <p14:creationId xmlns:p14="http://schemas.microsoft.com/office/powerpoint/2010/main" val="427681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 Division C and D</a:t>
            </a:r>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2393880483"/>
              </p:ext>
            </p:extLst>
          </p:nvPr>
        </p:nvGraphicFramePr>
        <p:xfrm>
          <a:off x="304441" y="828648"/>
          <a:ext cx="10515601" cy="3895389"/>
        </p:xfrm>
        <a:graphic>
          <a:graphicData uri="http://schemas.openxmlformats.org/drawingml/2006/table">
            <a:tbl>
              <a:tblPr/>
              <a:tblGrid>
                <a:gridCol w="792324">
                  <a:extLst>
                    <a:ext uri="{9D8B030D-6E8A-4147-A177-3AD203B41FA5}">
                      <a16:colId xmlns:a16="http://schemas.microsoft.com/office/drawing/2014/main" val="415490024"/>
                    </a:ext>
                  </a:extLst>
                </a:gridCol>
                <a:gridCol w="697450">
                  <a:extLst>
                    <a:ext uri="{9D8B030D-6E8A-4147-A177-3AD203B41FA5}">
                      <a16:colId xmlns:a16="http://schemas.microsoft.com/office/drawing/2014/main" val="1936246573"/>
                    </a:ext>
                  </a:extLst>
                </a:gridCol>
                <a:gridCol w="697450">
                  <a:extLst>
                    <a:ext uri="{9D8B030D-6E8A-4147-A177-3AD203B41FA5}">
                      <a16:colId xmlns:a16="http://schemas.microsoft.com/office/drawing/2014/main" val="3744241084"/>
                    </a:ext>
                  </a:extLst>
                </a:gridCol>
                <a:gridCol w="697450">
                  <a:extLst>
                    <a:ext uri="{9D8B030D-6E8A-4147-A177-3AD203B41FA5}">
                      <a16:colId xmlns:a16="http://schemas.microsoft.com/office/drawing/2014/main" val="2094434577"/>
                    </a:ext>
                  </a:extLst>
                </a:gridCol>
                <a:gridCol w="553858">
                  <a:extLst>
                    <a:ext uri="{9D8B030D-6E8A-4147-A177-3AD203B41FA5}">
                      <a16:colId xmlns:a16="http://schemas.microsoft.com/office/drawing/2014/main" val="4246286806"/>
                    </a:ext>
                  </a:extLst>
                </a:gridCol>
                <a:gridCol w="2359023">
                  <a:extLst>
                    <a:ext uri="{9D8B030D-6E8A-4147-A177-3AD203B41FA5}">
                      <a16:colId xmlns:a16="http://schemas.microsoft.com/office/drawing/2014/main" val="1358513656"/>
                    </a:ext>
                  </a:extLst>
                </a:gridCol>
                <a:gridCol w="2359023">
                  <a:extLst>
                    <a:ext uri="{9D8B030D-6E8A-4147-A177-3AD203B41FA5}">
                      <a16:colId xmlns:a16="http://schemas.microsoft.com/office/drawing/2014/main" val="3219230231"/>
                    </a:ext>
                  </a:extLst>
                </a:gridCol>
                <a:gridCol w="2359023">
                  <a:extLst>
                    <a:ext uri="{9D8B030D-6E8A-4147-A177-3AD203B41FA5}">
                      <a16:colId xmlns:a16="http://schemas.microsoft.com/office/drawing/2014/main" val="2439241147"/>
                    </a:ext>
                  </a:extLst>
                </a:gridCol>
              </a:tblGrid>
              <a:tr h="261608">
                <a:tc>
                  <a:txBody>
                    <a:bodyPr/>
                    <a:lstStyle/>
                    <a:p>
                      <a:pPr algn="ctr" fontAlgn="t"/>
                      <a:r>
                        <a:rPr lang="en-GB" sz="800" b="1" i="0" u="none" strike="noStrike" dirty="0">
                          <a:solidFill>
                            <a:srgbClr val="000000"/>
                          </a:solidFill>
                          <a:effectLst/>
                          <a:latin typeface="Calibri" panose="020F0502020204030204" pitchFamily="34" charset="0"/>
                        </a:rPr>
                        <a:t>Division C</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registered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FF0000"/>
                          </a:solidFill>
                          <a:effectLst/>
                          <a:latin typeface="Calibri" panose="020F0502020204030204" pitchFamily="34" charset="0"/>
                        </a:rPr>
                        <a:t>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0000"/>
                          </a:solidFill>
                          <a:effectLst/>
                          <a:latin typeface="Calibri" panose="020F0502020204030204" pitchFamily="34" charset="0"/>
                        </a:rPr>
                        <a:t>Actions in place</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2272490"/>
                  </a:ext>
                </a:extLst>
              </a:tr>
              <a:tr h="1107985">
                <a:tc>
                  <a:txBody>
                    <a:bodyPr/>
                    <a:lstStyle/>
                    <a:p>
                      <a:pPr algn="ctr" fontAlgn="ctr"/>
                      <a:r>
                        <a:rPr lang="en-GB" sz="800" b="0" i="0" u="none" strike="noStrike">
                          <a:solidFill>
                            <a:srgbClr val="000000"/>
                          </a:solidFill>
                          <a:effectLst/>
                          <a:latin typeface="Calibri" panose="020F0502020204030204" pitchFamily="34" charset="0"/>
                        </a:rPr>
                        <a:t>N2</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86%</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82%</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85%</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7.44</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RN vacancy = 1.12wte with 3 non-effective</a:t>
                      </a:r>
                      <a:br>
                        <a:rPr lang="en-US" sz="800" b="0" i="0" u="none" strike="noStrike" dirty="0">
                          <a:solidFill>
                            <a:srgbClr val="000000"/>
                          </a:solidFill>
                          <a:effectLst/>
                          <a:latin typeface="Calibri" panose="020F0502020204030204" pitchFamily="34" charset="0"/>
                        </a:rPr>
                      </a:br>
                      <a:r>
                        <a:rPr lang="en-US" sz="800" b="0" i="0" u="none" strike="noStrike" dirty="0" err="1">
                          <a:solidFill>
                            <a:srgbClr val="000000"/>
                          </a:solidFill>
                          <a:effectLst/>
                          <a:latin typeface="Calibri" panose="020F0502020204030204" pitchFamily="34" charset="0"/>
                        </a:rPr>
                        <a:t>HCSW</a:t>
                      </a:r>
                      <a:r>
                        <a:rPr lang="en-US" sz="800" b="0" i="0" u="none" strike="noStrike" dirty="0">
                          <a:solidFill>
                            <a:srgbClr val="000000"/>
                          </a:solidFill>
                          <a:effectLst/>
                          <a:latin typeface="Calibri" panose="020F0502020204030204" pitchFamily="34" charset="0"/>
                        </a:rPr>
                        <a:t> = no vacancies with 4.8 non-effective</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Staff unavailability high for sickness, annual leave above funding (</a:t>
                      </a:r>
                      <a:r>
                        <a:rPr lang="en-US" sz="800" b="0" i="0" u="none" strike="noStrike" dirty="0" err="1">
                          <a:solidFill>
                            <a:srgbClr val="000000"/>
                          </a:solidFill>
                          <a:effectLst/>
                          <a:latin typeface="Calibri" panose="020F0502020204030204" pitchFamily="34" charset="0"/>
                        </a:rPr>
                        <a:t>RN&amp;HCSW</a:t>
                      </a:r>
                      <a:r>
                        <a:rPr lang="en-US" sz="800" b="0" i="0" u="none" strike="noStrike" dirty="0">
                          <a:solidFill>
                            <a:srgbClr val="000000"/>
                          </a:solidFill>
                          <a:effectLst/>
                          <a:latin typeface="Calibri" panose="020F0502020204030204" pitchFamily="34" charset="0"/>
                        </a:rPr>
                        <a:t>). Other leave high for RNs on industrial action days.</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High </a:t>
                      </a:r>
                      <a:r>
                        <a:rPr lang="en-US" sz="800" b="0" i="0" u="none" strike="noStrike" dirty="0" err="1">
                          <a:solidFill>
                            <a:srgbClr val="000000"/>
                          </a:solidFill>
                          <a:effectLst/>
                          <a:latin typeface="Calibri" panose="020F0502020204030204" pitchFamily="34" charset="0"/>
                        </a:rPr>
                        <a:t>specialling</a:t>
                      </a:r>
                      <a:r>
                        <a:rPr lang="en-US" sz="800" b="0" i="0" u="none" strike="noStrike" dirty="0">
                          <a:solidFill>
                            <a:srgbClr val="000000"/>
                          </a:solidFill>
                          <a:effectLst/>
                          <a:latin typeface="Calibri" panose="020F0502020204030204" pitchFamily="34" charset="0"/>
                        </a:rPr>
                        <a:t> load for patients in </a:t>
                      </a:r>
                      <a:r>
                        <a:rPr lang="en-US" sz="800" b="0" i="0" u="none" strike="noStrike" dirty="0" err="1">
                          <a:solidFill>
                            <a:srgbClr val="000000"/>
                          </a:solidFill>
                          <a:effectLst/>
                          <a:latin typeface="Calibri" panose="020F0502020204030204" pitchFamily="34" charset="0"/>
                        </a:rPr>
                        <a:t>siderooms</a:t>
                      </a:r>
                      <a:r>
                        <a:rPr lang="en-US" sz="800" b="0" i="0" u="none" strike="noStrike" dirty="0">
                          <a:solidFill>
                            <a:srgbClr val="000000"/>
                          </a:solidFill>
                          <a:effectLst/>
                          <a:latin typeface="Calibri" panose="020F0502020204030204" pitchFamily="34" charset="0"/>
                        </a:rPr>
                        <a:t> mid Bank/Agency fill rate reduced</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75 RN &amp; 99 </a:t>
                      </a:r>
                      <a:r>
                        <a:rPr lang="en-US" sz="800" b="0" i="0" u="none" strike="noStrike" dirty="0" err="1">
                          <a:solidFill>
                            <a:srgbClr val="000000"/>
                          </a:solidFill>
                          <a:effectLst/>
                          <a:latin typeface="Calibri" panose="020F0502020204030204" pitchFamily="34" charset="0"/>
                        </a:rPr>
                        <a:t>HCSW</a:t>
                      </a:r>
                      <a:r>
                        <a:rPr lang="en-US" sz="800" b="0" i="0" u="none" strike="noStrike" dirty="0">
                          <a:solidFill>
                            <a:srgbClr val="000000"/>
                          </a:solidFill>
                          <a:effectLst/>
                          <a:latin typeface="Calibri" panose="020F0502020204030204" pitchFamily="34" charset="0"/>
                        </a:rPr>
                        <a:t> unfilled duties in December.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resus trolley check missed - 1 day</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Slight decrease in overall NQM from 93.6% to 89.6%. Catheter care 66.7% and 4 metrics amber (previosuly green). No impact seen with patient harm or complaints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Division focus on adherence to sickness absence policy. Matron oversight of safe staffing levels and validation of patients requiring enhanced level observations. Daily divisional mitigation; site safety escalation; weekly prospective staffing reporting and mitigation; divisional recruitment and retention strategy. Matron quality focus.</a:t>
                      </a:r>
                      <a:br>
                        <a:rPr lang="en-US" sz="800" b="0" i="0" u="none" strike="noStrike">
                          <a:solidFill>
                            <a:srgbClr val="000000"/>
                          </a:solidFill>
                          <a:effectLst/>
                          <a:latin typeface="Calibri" panose="020F0502020204030204" pitchFamily="34" charset="0"/>
                        </a:rPr>
                      </a:br>
                      <a:endParaRPr lang="en-US" sz="800" b="0" i="0" u="none" strike="noStrike">
                        <a:solidFill>
                          <a:srgbClr val="000000"/>
                        </a:solidFill>
                        <a:effectLst/>
                        <a:latin typeface="Calibri" panose="020F0502020204030204" pitchFamily="34" charset="0"/>
                      </a:endParaRP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293565"/>
                  </a:ext>
                </a:extLst>
              </a:tr>
              <a:tr h="192359">
                <a:tc>
                  <a:txBody>
                    <a:bodyPr/>
                    <a:lstStyle/>
                    <a:p>
                      <a:pPr algn="ctr" fontAlgn="t"/>
                      <a:r>
                        <a:rPr lang="en-GB" sz="800" b="1" i="0" u="none" strike="noStrike">
                          <a:solidFill>
                            <a:srgbClr val="000000"/>
                          </a:solidFill>
                          <a:effectLst/>
                          <a:latin typeface="Calibri" panose="020F0502020204030204" pitchFamily="34" charset="0"/>
                        </a:rPr>
                        <a:t>Division 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registered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FF0000"/>
                          </a:solidFill>
                          <a:effectLst/>
                          <a:latin typeface="Calibri" panose="020F0502020204030204" pitchFamily="34" charset="0"/>
                        </a:rPr>
                        <a:t>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92805856"/>
                  </a:ext>
                </a:extLst>
              </a:tr>
              <a:tr h="1025399">
                <a:tc>
                  <a:txBody>
                    <a:bodyPr/>
                    <a:lstStyle/>
                    <a:p>
                      <a:pPr algn="ctr" fontAlgn="ctr"/>
                      <a:r>
                        <a:rPr lang="en-GB" sz="800" b="0" i="0" u="none" strike="noStrike">
                          <a:solidFill>
                            <a:srgbClr val="000000"/>
                          </a:solidFill>
                          <a:effectLst/>
                          <a:latin typeface="Calibri" panose="020F0502020204030204" pitchFamily="34" charset="0"/>
                        </a:rPr>
                        <a:t>A3</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77%</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106%</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85%</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5.76</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GAPS over the course of the Rota noted with no pattern.  2 Night shifts 7th and 19th both with only 1 RN noted, staff not moved on Rota from other wards.  Rapid increase in vaccancy rate behind GAPs now 4.5WTE in small team.  Escalated Divisionally since September.</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some increase in untoward incidents relating to care, morale is low. Staff from other areas int eh Division are expressing concern about the number of times thaey are moved internally to mitigate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full review of rostering and mitigation being carried out. Review of the role of the bleepholders. Priority given to ensuring Senior Sisters/Charge Nurses have supervisory time so they are in a better position for early mitigatation. All bank shifts to be pre-emptively sent to bank</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094346"/>
                  </a:ext>
                </a:extLst>
              </a:tr>
              <a:tr h="784823">
                <a:tc>
                  <a:txBody>
                    <a:bodyPr/>
                    <a:lstStyle/>
                    <a:p>
                      <a:pPr algn="ctr" fontAlgn="ctr"/>
                      <a:r>
                        <a:rPr lang="en-GB" sz="800" b="0" i="0" u="none" strike="noStrike">
                          <a:solidFill>
                            <a:srgbClr val="000000"/>
                          </a:solidFill>
                          <a:effectLst/>
                          <a:latin typeface="Calibri" panose="020F0502020204030204" pitchFamily="34" charset="0"/>
                        </a:rPr>
                        <a:t>A4</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117%</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100%</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7.16</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GAPS over the course of the Rota noted.  2 Shifts appear to have 2 RN vaccancies, with staff not moved on the ROTA.  GAPS caused by increase in sickness, vaccancies and 5 RN's on Maternity Leave.</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some increase in untoward incidents relating to care, skill mix issues. Morale is low. Staff from other areas int eh Division are expressing concern about the number of times thaey are moved internally to mitigate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full review of rostering and mitigation being carried out. Review of the role of the bleepholders. Priority given to ensuring Senior Sisters/Charge Nurses have supervisory time so they are in a better position for early mitigatation. All bank shifts to be pre-emptively sent to bank</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59024"/>
                  </a:ext>
                </a:extLst>
              </a:tr>
              <a:tr h="523215">
                <a:tc>
                  <a:txBody>
                    <a:bodyPr/>
                    <a:lstStyle/>
                    <a:p>
                      <a:pPr algn="ctr" fontAlgn="ctr"/>
                      <a:r>
                        <a:rPr lang="en-GB" sz="800" b="0" i="0" u="none" strike="noStrike">
                          <a:solidFill>
                            <a:srgbClr val="000000"/>
                          </a:solidFill>
                          <a:effectLst/>
                          <a:latin typeface="Calibri" panose="020F0502020204030204" pitchFamily="34" charset="0"/>
                        </a:rPr>
                        <a:t>J2</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152%</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114%</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7.31</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GAPS over the course of the ROTA, caused by increase in sickness, maternity leave and </a:t>
                      </a:r>
                      <a:r>
                        <a:rPr lang="en-US" sz="800" b="0" i="0" u="none" strike="noStrike" dirty="0" smtClean="0">
                          <a:solidFill>
                            <a:srgbClr val="000000"/>
                          </a:solidFill>
                          <a:effectLst/>
                          <a:latin typeface="Calibri" panose="020F0502020204030204" pitchFamily="34" charset="0"/>
                        </a:rPr>
                        <a:t>vacancies.  </a:t>
                      </a:r>
                      <a:r>
                        <a:rPr lang="en-US" sz="800" b="0" i="0" u="none" strike="noStrike" dirty="0">
                          <a:solidFill>
                            <a:srgbClr val="000000"/>
                          </a:solidFill>
                          <a:effectLst/>
                          <a:latin typeface="Calibri" panose="020F0502020204030204" pitchFamily="34" charset="0"/>
                        </a:rPr>
                        <a:t>This has been escalated Divisionally since August by Ward Manager.</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morale is low and bank staff are reluctant to book in</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as above. Explore ways to better orientate and support, bank staff</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200947"/>
                  </a:ext>
                </a:extLst>
              </a:tr>
            </a:tbl>
          </a:graphicData>
        </a:graphic>
      </p:graphicFrame>
    </p:spTree>
    <p:extLst>
      <p:ext uri="{BB962C8B-B14F-4D97-AF65-F5344CB8AC3E}">
        <p14:creationId xmlns:p14="http://schemas.microsoft.com/office/powerpoint/2010/main" val="376147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 Division E</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229063392"/>
              </p:ext>
            </p:extLst>
          </p:nvPr>
        </p:nvGraphicFramePr>
        <p:xfrm>
          <a:off x="307496" y="848432"/>
          <a:ext cx="10515601" cy="1687962"/>
        </p:xfrm>
        <a:graphic>
          <a:graphicData uri="http://schemas.openxmlformats.org/drawingml/2006/table">
            <a:tbl>
              <a:tblPr/>
              <a:tblGrid>
                <a:gridCol w="792324">
                  <a:extLst>
                    <a:ext uri="{9D8B030D-6E8A-4147-A177-3AD203B41FA5}">
                      <a16:colId xmlns:a16="http://schemas.microsoft.com/office/drawing/2014/main" val="1744328066"/>
                    </a:ext>
                  </a:extLst>
                </a:gridCol>
                <a:gridCol w="697450">
                  <a:extLst>
                    <a:ext uri="{9D8B030D-6E8A-4147-A177-3AD203B41FA5}">
                      <a16:colId xmlns:a16="http://schemas.microsoft.com/office/drawing/2014/main" val="2711979258"/>
                    </a:ext>
                  </a:extLst>
                </a:gridCol>
                <a:gridCol w="697450">
                  <a:extLst>
                    <a:ext uri="{9D8B030D-6E8A-4147-A177-3AD203B41FA5}">
                      <a16:colId xmlns:a16="http://schemas.microsoft.com/office/drawing/2014/main" val="965674814"/>
                    </a:ext>
                  </a:extLst>
                </a:gridCol>
                <a:gridCol w="697450">
                  <a:extLst>
                    <a:ext uri="{9D8B030D-6E8A-4147-A177-3AD203B41FA5}">
                      <a16:colId xmlns:a16="http://schemas.microsoft.com/office/drawing/2014/main" val="1884174352"/>
                    </a:ext>
                  </a:extLst>
                </a:gridCol>
                <a:gridCol w="553858">
                  <a:extLst>
                    <a:ext uri="{9D8B030D-6E8A-4147-A177-3AD203B41FA5}">
                      <a16:colId xmlns:a16="http://schemas.microsoft.com/office/drawing/2014/main" val="2608375383"/>
                    </a:ext>
                  </a:extLst>
                </a:gridCol>
                <a:gridCol w="2359023">
                  <a:extLst>
                    <a:ext uri="{9D8B030D-6E8A-4147-A177-3AD203B41FA5}">
                      <a16:colId xmlns:a16="http://schemas.microsoft.com/office/drawing/2014/main" val="4243360414"/>
                    </a:ext>
                  </a:extLst>
                </a:gridCol>
                <a:gridCol w="2359023">
                  <a:extLst>
                    <a:ext uri="{9D8B030D-6E8A-4147-A177-3AD203B41FA5}">
                      <a16:colId xmlns:a16="http://schemas.microsoft.com/office/drawing/2014/main" val="2986594816"/>
                    </a:ext>
                  </a:extLst>
                </a:gridCol>
                <a:gridCol w="2359023">
                  <a:extLst>
                    <a:ext uri="{9D8B030D-6E8A-4147-A177-3AD203B41FA5}">
                      <a16:colId xmlns:a16="http://schemas.microsoft.com/office/drawing/2014/main" val="2637386257"/>
                    </a:ext>
                  </a:extLst>
                </a:gridCol>
              </a:tblGrid>
              <a:tr h="319572">
                <a:tc>
                  <a:txBody>
                    <a:bodyPr/>
                    <a:lstStyle/>
                    <a:p>
                      <a:pPr algn="ctr" fontAlgn="t"/>
                      <a:r>
                        <a:rPr lang="en-GB" sz="800" b="1" i="0" u="none" strike="noStrike">
                          <a:solidFill>
                            <a:srgbClr val="000000"/>
                          </a:solidFill>
                          <a:effectLst/>
                          <a:latin typeface="Calibri" panose="020F0502020204030204" pitchFamily="34" charset="0"/>
                        </a:rPr>
                        <a:t>Division E</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registered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 delivered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65421121"/>
                  </a:ext>
                </a:extLst>
              </a:tr>
              <a:tr h="332909">
                <a:tc>
                  <a:txBody>
                    <a:bodyPr/>
                    <a:lstStyle/>
                    <a:p>
                      <a:pPr algn="ctr" fontAlgn="ctr"/>
                      <a:r>
                        <a:rPr lang="en-GB" sz="800" b="0" i="0" u="none" strike="noStrike">
                          <a:solidFill>
                            <a:srgbClr val="000000"/>
                          </a:solidFill>
                          <a:effectLst/>
                          <a:latin typeface="Calibri" panose="020F0502020204030204" pitchFamily="34" charset="0"/>
                        </a:rPr>
                        <a:t>PICU</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81%</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107%</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26.00</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Current shortfall of   23.11 </a:t>
                      </a:r>
                      <a:r>
                        <a:rPr lang="en-US" sz="800" b="0" i="0" u="none" strike="noStrike" dirty="0" err="1">
                          <a:solidFill>
                            <a:srgbClr val="000000"/>
                          </a:solidFill>
                          <a:effectLst/>
                          <a:latin typeface="Calibri" panose="020F0502020204030204" pitchFamily="34" charset="0"/>
                        </a:rPr>
                        <a:t>WTE</a:t>
                      </a:r>
                      <a:r>
                        <a:rPr lang="en-US" sz="800" b="0" i="0" u="none" strike="noStrike" dirty="0">
                          <a:solidFill>
                            <a:srgbClr val="000000"/>
                          </a:solidFill>
                          <a:effectLst/>
                          <a:latin typeface="Calibri" panose="020F0502020204030204" pitchFamily="34" charset="0"/>
                        </a:rPr>
                        <a:t> with 10.9 </a:t>
                      </a:r>
                      <a:r>
                        <a:rPr lang="en-US" sz="800" b="0" i="0" u="none" strike="noStrike" dirty="0" err="1">
                          <a:solidFill>
                            <a:srgbClr val="000000"/>
                          </a:solidFill>
                          <a:effectLst/>
                          <a:latin typeface="Calibri" panose="020F0502020204030204" pitchFamily="34" charset="0"/>
                        </a:rPr>
                        <a:t>WTE</a:t>
                      </a:r>
                      <a:r>
                        <a:rPr lang="en-US" sz="800" b="0" i="0" u="none" strike="noStrike" dirty="0">
                          <a:solidFill>
                            <a:srgbClr val="000000"/>
                          </a:solidFill>
                          <a:effectLst/>
                          <a:latin typeface="Calibri" panose="020F0502020204030204" pitchFamily="34" charset="0"/>
                        </a:rPr>
                        <a:t>  pipeline in,  13.53 Band  6 QIS  RN vacancy ,   4.48 </a:t>
                      </a:r>
                      <a:r>
                        <a:rPr lang="en-US" sz="800" b="0" i="0" u="none" strike="noStrike" dirty="0" err="1">
                          <a:solidFill>
                            <a:srgbClr val="000000"/>
                          </a:solidFill>
                          <a:effectLst/>
                          <a:latin typeface="Calibri" panose="020F0502020204030204" pitchFamily="34" charset="0"/>
                        </a:rPr>
                        <a:t>WTE</a:t>
                      </a:r>
                      <a:r>
                        <a:rPr lang="en-US" sz="800" b="0" i="0" u="none" strike="noStrike" dirty="0">
                          <a:solidFill>
                            <a:srgbClr val="000000"/>
                          </a:solidFill>
                          <a:effectLst/>
                          <a:latin typeface="Calibri" panose="020F0502020204030204" pitchFamily="34" charset="0"/>
                        </a:rPr>
                        <a:t> band 5 vacancy. Promotions to band 6 after bridging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increased pressure on QIS staff to support junior team. Positive patient experience feedback. Challenges with practice development due to PICU course and </a:t>
                      </a:r>
                      <a:r>
                        <a:rPr lang="en-US" sz="800" b="0" i="0" u="none" strike="noStrike" dirty="0" err="1">
                          <a:solidFill>
                            <a:srgbClr val="000000"/>
                          </a:solidFill>
                          <a:effectLst/>
                          <a:latin typeface="Calibri" panose="020F0502020204030204" pitchFamily="34" charset="0"/>
                        </a:rPr>
                        <a:t>sickness.Development</a:t>
                      </a:r>
                      <a:r>
                        <a:rPr lang="en-US" sz="800" b="0" i="0" u="none" strike="noStrike" dirty="0">
                          <a:solidFill>
                            <a:srgbClr val="000000"/>
                          </a:solidFill>
                          <a:effectLst/>
                          <a:latin typeface="Calibri" panose="020F0502020204030204" pitchFamily="34" charset="0"/>
                        </a:rPr>
                        <a:t> days continue. Psychological support for team maintained with plan to increase psychology in PICU.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  Three times review a day  of occupancy and staffing.  Rate 3 plus for all staff. Plan for support from the </a:t>
                      </a:r>
                      <a:r>
                        <a:rPr lang="en-US" sz="800" b="0" i="0" u="none" strike="noStrike" dirty="0" err="1">
                          <a:solidFill>
                            <a:srgbClr val="000000"/>
                          </a:solidFill>
                          <a:effectLst/>
                          <a:latin typeface="Calibri" panose="020F0502020204030204" pitchFamily="34" charset="0"/>
                        </a:rPr>
                        <a:t>ODN</a:t>
                      </a:r>
                      <a:r>
                        <a:rPr lang="en-US" sz="800" b="0" i="0" u="none" strike="noStrike" dirty="0">
                          <a:solidFill>
                            <a:srgbClr val="000000"/>
                          </a:solidFill>
                          <a:effectLst/>
                          <a:latin typeface="Calibri" panose="020F0502020204030204" pitchFamily="34" charset="0"/>
                        </a:rPr>
                        <a:t> to support repatriation , band 5 -6 bridging the gap development resulted in offers to 6 new band 6's.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257928"/>
                  </a:ext>
                </a:extLst>
              </a:tr>
              <a:tr h="327266">
                <a:tc>
                  <a:txBody>
                    <a:bodyPr/>
                    <a:lstStyle/>
                    <a:p>
                      <a:pPr algn="ctr" fontAlgn="ctr"/>
                      <a:r>
                        <a:rPr lang="en-GB" sz="800" b="0" i="0" u="none" strike="noStrike">
                          <a:solidFill>
                            <a:srgbClr val="000000"/>
                          </a:solidFill>
                          <a:effectLst/>
                          <a:latin typeface="Calibri" panose="020F0502020204030204" pitchFamily="34" charset="0"/>
                        </a:rPr>
                        <a:t>Rosie Birth Centre</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75%</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67%</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73%</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13.31</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number of new starter midwives on SN shifts and maternity leave/sickness 5.9%</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risk to needing to temporarily close the RBC due to staffing numbers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New starters will come to this area although they will initially be required to work SN shifts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201445"/>
                  </a:ext>
                </a:extLst>
              </a:tr>
              <a:tr h="300079">
                <a:tc>
                  <a:txBody>
                    <a:bodyPr/>
                    <a:lstStyle/>
                    <a:p>
                      <a:pPr algn="ctr" fontAlgn="ctr"/>
                      <a:r>
                        <a:rPr lang="en-GB" sz="800" b="0" i="0" u="none" strike="noStrike">
                          <a:solidFill>
                            <a:srgbClr val="000000"/>
                          </a:solidFill>
                          <a:effectLst/>
                          <a:latin typeface="Calibri" panose="020F0502020204030204" pitchFamily="34" charset="0"/>
                        </a:rPr>
                        <a:t>Sara Ward</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68%</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81%</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4.92</a:t>
                      </a:r>
                    </a:p>
                  </a:txBody>
                  <a:tcPr marL="7694" marR="7694" marT="7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number of new starter MW's remaining on SN shifts, sickness of 13.4% </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delays to IOL and providing care to women in early labour on the ward</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sickness management and support for new starter IR midwives on extended SN shifts</a:t>
                      </a:r>
                    </a:p>
                  </a:txBody>
                  <a:tcPr marL="7694" marR="7694" marT="7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616442"/>
                  </a:ext>
                </a:extLst>
              </a:tr>
            </a:tbl>
          </a:graphicData>
        </a:graphic>
      </p:graphicFrame>
    </p:spTree>
    <p:extLst>
      <p:ext uri="{BB962C8B-B14F-4D97-AF65-F5344CB8AC3E}">
        <p14:creationId xmlns:p14="http://schemas.microsoft.com/office/powerpoint/2010/main" val="341359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graphicFrame>
        <p:nvGraphicFramePr>
          <p:cNvPr id="8" name="Table 7"/>
          <p:cNvGraphicFramePr>
            <a:graphicFrameLocks noGrp="1"/>
          </p:cNvGraphicFramePr>
          <p:nvPr>
            <p:extLst>
              <p:ext uri="{D42A27DB-BD31-4B8C-83A1-F6EECF244321}">
                <p14:modId xmlns:p14="http://schemas.microsoft.com/office/powerpoint/2010/main" val="1324018848"/>
              </p:ext>
            </p:extLst>
          </p:nvPr>
        </p:nvGraphicFramePr>
        <p:xfrm>
          <a:off x="209550" y="743743"/>
          <a:ext cx="7924800" cy="3771900"/>
        </p:xfrm>
        <a:graphic>
          <a:graphicData uri="http://schemas.openxmlformats.org/drawingml/2006/table">
            <a:tbl>
              <a:tblPr/>
              <a:tblGrid>
                <a:gridCol w="609600">
                  <a:extLst>
                    <a:ext uri="{9D8B030D-6E8A-4147-A177-3AD203B41FA5}">
                      <a16:colId xmlns:a16="http://schemas.microsoft.com/office/drawing/2014/main" val="1058458057"/>
                    </a:ext>
                  </a:extLst>
                </a:gridCol>
                <a:gridCol w="609600">
                  <a:extLst>
                    <a:ext uri="{9D8B030D-6E8A-4147-A177-3AD203B41FA5}">
                      <a16:colId xmlns:a16="http://schemas.microsoft.com/office/drawing/2014/main" val="351298426"/>
                    </a:ext>
                  </a:extLst>
                </a:gridCol>
                <a:gridCol w="609600">
                  <a:extLst>
                    <a:ext uri="{9D8B030D-6E8A-4147-A177-3AD203B41FA5}">
                      <a16:colId xmlns:a16="http://schemas.microsoft.com/office/drawing/2014/main" val="3253347454"/>
                    </a:ext>
                  </a:extLst>
                </a:gridCol>
                <a:gridCol w="609600">
                  <a:extLst>
                    <a:ext uri="{9D8B030D-6E8A-4147-A177-3AD203B41FA5}">
                      <a16:colId xmlns:a16="http://schemas.microsoft.com/office/drawing/2014/main" val="1707423663"/>
                    </a:ext>
                  </a:extLst>
                </a:gridCol>
                <a:gridCol w="609600">
                  <a:extLst>
                    <a:ext uri="{9D8B030D-6E8A-4147-A177-3AD203B41FA5}">
                      <a16:colId xmlns:a16="http://schemas.microsoft.com/office/drawing/2014/main" val="378818226"/>
                    </a:ext>
                  </a:extLst>
                </a:gridCol>
                <a:gridCol w="609600">
                  <a:extLst>
                    <a:ext uri="{9D8B030D-6E8A-4147-A177-3AD203B41FA5}">
                      <a16:colId xmlns:a16="http://schemas.microsoft.com/office/drawing/2014/main" val="2249471820"/>
                    </a:ext>
                  </a:extLst>
                </a:gridCol>
                <a:gridCol w="609600">
                  <a:extLst>
                    <a:ext uri="{9D8B030D-6E8A-4147-A177-3AD203B41FA5}">
                      <a16:colId xmlns:a16="http://schemas.microsoft.com/office/drawing/2014/main" val="1566253888"/>
                    </a:ext>
                  </a:extLst>
                </a:gridCol>
                <a:gridCol w="609600">
                  <a:extLst>
                    <a:ext uri="{9D8B030D-6E8A-4147-A177-3AD203B41FA5}">
                      <a16:colId xmlns:a16="http://schemas.microsoft.com/office/drawing/2014/main" val="699916289"/>
                    </a:ext>
                  </a:extLst>
                </a:gridCol>
                <a:gridCol w="609600">
                  <a:extLst>
                    <a:ext uri="{9D8B030D-6E8A-4147-A177-3AD203B41FA5}">
                      <a16:colId xmlns:a16="http://schemas.microsoft.com/office/drawing/2014/main" val="2298111033"/>
                    </a:ext>
                  </a:extLst>
                </a:gridCol>
                <a:gridCol w="609600">
                  <a:extLst>
                    <a:ext uri="{9D8B030D-6E8A-4147-A177-3AD203B41FA5}">
                      <a16:colId xmlns:a16="http://schemas.microsoft.com/office/drawing/2014/main" val="179325356"/>
                    </a:ext>
                  </a:extLst>
                </a:gridCol>
                <a:gridCol w="609600">
                  <a:extLst>
                    <a:ext uri="{9D8B030D-6E8A-4147-A177-3AD203B41FA5}">
                      <a16:colId xmlns:a16="http://schemas.microsoft.com/office/drawing/2014/main" val="1619601949"/>
                    </a:ext>
                  </a:extLst>
                </a:gridCol>
                <a:gridCol w="609600">
                  <a:extLst>
                    <a:ext uri="{9D8B030D-6E8A-4147-A177-3AD203B41FA5}">
                      <a16:colId xmlns:a16="http://schemas.microsoft.com/office/drawing/2014/main" val="45812934"/>
                    </a:ext>
                  </a:extLst>
                </a:gridCol>
                <a:gridCol w="609600">
                  <a:extLst>
                    <a:ext uri="{9D8B030D-6E8A-4147-A177-3AD203B41FA5}">
                      <a16:colId xmlns:a16="http://schemas.microsoft.com/office/drawing/2014/main" val="4222778846"/>
                    </a:ext>
                  </a:extLst>
                </a:gridCol>
              </a:tblGrid>
              <a:tr h="200025">
                <a:tc gridSpan="13">
                  <a:txBody>
                    <a:bodyPr/>
                    <a:lstStyle/>
                    <a:p>
                      <a:pPr algn="ctr" fontAlgn="b"/>
                      <a:r>
                        <a:rPr lang="en-US" sz="1100" b="1" i="0" u="none" strike="noStrike" dirty="0">
                          <a:solidFill>
                            <a:srgbClr val="000000"/>
                          </a:solidFill>
                          <a:effectLst/>
                          <a:latin typeface="Calibri" panose="020F0502020204030204" pitchFamily="34" charset="0"/>
                        </a:rPr>
                        <a:t>Adult band 5 RN position based on predictions and established FTE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4705048"/>
                  </a:ext>
                </a:extLst>
              </a:tr>
              <a:tr h="1076325">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exp. applicants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Anglia Ruskin NQ (60% of graduates)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Other NQ</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NAP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Overseas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Leavers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46799495"/>
                  </a:ext>
                </a:extLst>
              </a:tr>
              <a:tr h="190500">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184.12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062534"/>
                  </a:ext>
                </a:extLst>
              </a:tr>
              <a:tr h="190500">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171</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36876"/>
                  </a:ext>
                </a:extLst>
              </a:tr>
              <a:tr h="190500">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174.4</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193953"/>
                  </a:ext>
                </a:extLst>
              </a:tr>
              <a:tr h="190500">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168.4</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048398"/>
                  </a:ext>
                </a:extLst>
              </a:tr>
              <a:tr h="190500">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107.47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468714"/>
                  </a:ext>
                </a:extLst>
              </a:tr>
              <a:tr h="190500">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104.47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17303"/>
                  </a:ext>
                </a:extLst>
              </a:tr>
              <a:tr h="190500">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113.47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400357"/>
                  </a:ext>
                </a:extLst>
              </a:tr>
              <a:tr h="190500">
                <a:tc>
                  <a:txBody>
                    <a:bodyPr/>
                    <a:lstStyle/>
                    <a:p>
                      <a:pPr algn="r" fontAlgn="b"/>
                      <a:r>
                        <a:rPr lang="en-GB" sz="1100" b="0" i="1" u="none" strike="noStrike">
                          <a:solidFill>
                            <a:srgbClr val="000000"/>
                          </a:solidFill>
                          <a:effectLst/>
                          <a:latin typeface="Calibri" panose="020F0502020204030204" pitchFamily="34" charset="0"/>
                        </a:rPr>
                        <a:t>Nov-22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FF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132.47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2973"/>
                  </a:ext>
                </a:extLst>
              </a:tr>
              <a:tr h="190500">
                <a:tc>
                  <a:txBody>
                    <a:bodyPr/>
                    <a:lstStyle/>
                    <a:p>
                      <a:pPr algn="r" fontAlgn="b"/>
                      <a:r>
                        <a:rPr lang="en-GB" sz="1100" b="0" i="1" u="none" strike="noStrike">
                          <a:solidFill>
                            <a:srgbClr val="000000"/>
                          </a:solidFill>
                          <a:effectLst/>
                          <a:latin typeface="Calibri" panose="020F0502020204030204" pitchFamily="34" charset="0"/>
                        </a:rPr>
                        <a:t>Dec-22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128.87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352040"/>
                  </a:ext>
                </a:extLst>
              </a:tr>
              <a:tr h="190500">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135.87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128368"/>
                  </a:ext>
                </a:extLst>
              </a:tr>
              <a:tr h="190500">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9.06%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153.87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740210"/>
                  </a:ext>
                </a:extLst>
              </a:tr>
              <a:tr h="200025">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156.87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95365"/>
                  </a:ext>
                </a:extLst>
              </a:tr>
              <a:tr h="200025">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1698.95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156.87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13812"/>
                  </a:ext>
                </a:extLst>
              </a:tr>
            </a:tbl>
          </a:graphicData>
        </a:graphic>
      </p:graphicFrame>
    </p:spTree>
    <p:extLst>
      <p:ext uri="{BB962C8B-B14F-4D97-AF65-F5344CB8AC3E}">
        <p14:creationId xmlns:p14="http://schemas.microsoft.com/office/powerpoint/2010/main" val="1079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RN </a:t>
            </a:r>
            <a:r>
              <a:rPr lang="en-GB" sz="2000" dirty="0" smtClean="0"/>
              <a:t>and Band 2 HCSW Recruitment </a:t>
            </a:r>
            <a:r>
              <a:rPr lang="en-GB" sz="2000" dirty="0"/>
              <a:t>pipeline</a:t>
            </a:r>
          </a:p>
        </p:txBody>
      </p:sp>
      <p:graphicFrame>
        <p:nvGraphicFramePr>
          <p:cNvPr id="2" name="Table 1"/>
          <p:cNvGraphicFramePr>
            <a:graphicFrameLocks noGrp="1"/>
          </p:cNvGraphicFramePr>
          <p:nvPr>
            <p:extLst>
              <p:ext uri="{D42A27DB-BD31-4B8C-83A1-F6EECF244321}">
                <p14:modId xmlns:p14="http://schemas.microsoft.com/office/powerpoint/2010/main" val="3568362968"/>
              </p:ext>
            </p:extLst>
          </p:nvPr>
        </p:nvGraphicFramePr>
        <p:xfrm>
          <a:off x="7297946" y="2700067"/>
          <a:ext cx="4741650" cy="3190055"/>
        </p:xfrm>
        <a:graphic>
          <a:graphicData uri="http://schemas.openxmlformats.org/drawingml/2006/table">
            <a:tbl>
              <a:tblPr/>
              <a:tblGrid>
                <a:gridCol w="526850">
                  <a:extLst>
                    <a:ext uri="{9D8B030D-6E8A-4147-A177-3AD203B41FA5}">
                      <a16:colId xmlns:a16="http://schemas.microsoft.com/office/drawing/2014/main" val="148771841"/>
                    </a:ext>
                  </a:extLst>
                </a:gridCol>
                <a:gridCol w="526850">
                  <a:extLst>
                    <a:ext uri="{9D8B030D-6E8A-4147-A177-3AD203B41FA5}">
                      <a16:colId xmlns:a16="http://schemas.microsoft.com/office/drawing/2014/main" val="1334211136"/>
                    </a:ext>
                  </a:extLst>
                </a:gridCol>
                <a:gridCol w="526850">
                  <a:extLst>
                    <a:ext uri="{9D8B030D-6E8A-4147-A177-3AD203B41FA5}">
                      <a16:colId xmlns:a16="http://schemas.microsoft.com/office/drawing/2014/main" val="4185778670"/>
                    </a:ext>
                  </a:extLst>
                </a:gridCol>
                <a:gridCol w="526850">
                  <a:extLst>
                    <a:ext uri="{9D8B030D-6E8A-4147-A177-3AD203B41FA5}">
                      <a16:colId xmlns:a16="http://schemas.microsoft.com/office/drawing/2014/main" val="627520245"/>
                    </a:ext>
                  </a:extLst>
                </a:gridCol>
                <a:gridCol w="526850">
                  <a:extLst>
                    <a:ext uri="{9D8B030D-6E8A-4147-A177-3AD203B41FA5}">
                      <a16:colId xmlns:a16="http://schemas.microsoft.com/office/drawing/2014/main" val="839039863"/>
                    </a:ext>
                  </a:extLst>
                </a:gridCol>
                <a:gridCol w="526850">
                  <a:extLst>
                    <a:ext uri="{9D8B030D-6E8A-4147-A177-3AD203B41FA5}">
                      <a16:colId xmlns:a16="http://schemas.microsoft.com/office/drawing/2014/main" val="695544670"/>
                    </a:ext>
                  </a:extLst>
                </a:gridCol>
                <a:gridCol w="526850">
                  <a:extLst>
                    <a:ext uri="{9D8B030D-6E8A-4147-A177-3AD203B41FA5}">
                      <a16:colId xmlns:a16="http://schemas.microsoft.com/office/drawing/2014/main" val="2713151630"/>
                    </a:ext>
                  </a:extLst>
                </a:gridCol>
                <a:gridCol w="526850">
                  <a:extLst>
                    <a:ext uri="{9D8B030D-6E8A-4147-A177-3AD203B41FA5}">
                      <a16:colId xmlns:a16="http://schemas.microsoft.com/office/drawing/2014/main" val="1415502795"/>
                    </a:ext>
                  </a:extLst>
                </a:gridCol>
                <a:gridCol w="526850">
                  <a:extLst>
                    <a:ext uri="{9D8B030D-6E8A-4147-A177-3AD203B41FA5}">
                      <a16:colId xmlns:a16="http://schemas.microsoft.com/office/drawing/2014/main" val="2359656426"/>
                    </a:ext>
                  </a:extLst>
                </a:gridCol>
              </a:tblGrid>
              <a:tr h="184041">
                <a:tc gridSpan="9">
                  <a:txBody>
                    <a:bodyPr/>
                    <a:lstStyle/>
                    <a:p>
                      <a:pPr algn="ctr" fontAlgn="b"/>
                      <a:r>
                        <a:rPr lang="en-US" sz="1100" b="1" i="0" u="none" strike="noStrike">
                          <a:solidFill>
                            <a:srgbClr val="000000"/>
                          </a:solidFill>
                          <a:effectLst/>
                          <a:latin typeface="Calibri" panose="020F0502020204030204" pitchFamily="34" charset="0"/>
                        </a:rPr>
                        <a:t>Band 2 HCSW position based on predictions and established FTE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51496436"/>
                  </a:ext>
                </a:extLst>
              </a:tr>
              <a:tr h="709874">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Apprenticeship (direct entry)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Leavers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3798788"/>
                  </a:ext>
                </a:extLst>
              </a:tr>
              <a:tr h="175278">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875174"/>
                  </a:ext>
                </a:extLst>
              </a:tr>
              <a:tr h="175278">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300711"/>
                  </a:ext>
                </a:extLst>
              </a:tr>
              <a:tr h="175278">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874479"/>
                  </a:ext>
                </a:extLst>
              </a:tr>
              <a:tr h="175278">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262691"/>
                  </a:ext>
                </a:extLst>
              </a:tr>
              <a:tr h="175278">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0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166750"/>
                  </a:ext>
                </a:extLst>
              </a:tr>
              <a:tr h="175278">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866876"/>
                  </a:ext>
                </a:extLst>
              </a:tr>
              <a:tr h="175278">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209786"/>
                  </a:ext>
                </a:extLst>
              </a:tr>
              <a:tr h="175278">
                <a:tc>
                  <a:txBody>
                    <a:bodyPr/>
                    <a:lstStyle/>
                    <a:p>
                      <a:pPr algn="r" fontAlgn="b"/>
                      <a:r>
                        <a:rPr lang="en-GB" sz="1100" b="0" i="1" u="none" strike="noStrike">
                          <a:solidFill>
                            <a:srgbClr val="000000"/>
                          </a:solidFill>
                          <a:effectLst/>
                          <a:latin typeface="Calibri" panose="020F0502020204030204" pitchFamily="34" charset="0"/>
                        </a:rPr>
                        <a:t>Nov-22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044439"/>
                  </a:ext>
                </a:extLst>
              </a:tr>
              <a:tr h="175278">
                <a:tc>
                  <a:txBody>
                    <a:bodyPr/>
                    <a:lstStyle/>
                    <a:p>
                      <a:pPr algn="r" fontAlgn="b"/>
                      <a:r>
                        <a:rPr lang="en-GB" sz="1100" b="0" i="1" u="none" strike="noStrike">
                          <a:solidFill>
                            <a:srgbClr val="000000"/>
                          </a:solidFill>
                          <a:effectLst/>
                          <a:latin typeface="Calibri" panose="020F0502020204030204" pitchFamily="34" charset="0"/>
                        </a:rPr>
                        <a:t>Dec-22</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4716"/>
                  </a:ext>
                </a:extLst>
              </a:tr>
              <a:tr h="175278">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155048"/>
                  </a:ext>
                </a:extLst>
              </a:tr>
              <a:tr h="175278">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57</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0071"/>
                  </a:ext>
                </a:extLst>
              </a:tr>
              <a:tr h="184041">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436423"/>
                  </a:ext>
                </a:extLst>
              </a:tr>
              <a:tr h="184041">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9312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4941573"/>
              </p:ext>
            </p:extLst>
          </p:nvPr>
        </p:nvGraphicFramePr>
        <p:xfrm>
          <a:off x="166777" y="735292"/>
          <a:ext cx="7010406" cy="3709709"/>
        </p:xfrm>
        <a:graphic>
          <a:graphicData uri="http://schemas.openxmlformats.org/drawingml/2006/table">
            <a:tbl>
              <a:tblPr/>
              <a:tblGrid>
                <a:gridCol w="539262">
                  <a:extLst>
                    <a:ext uri="{9D8B030D-6E8A-4147-A177-3AD203B41FA5}">
                      <a16:colId xmlns:a16="http://schemas.microsoft.com/office/drawing/2014/main" val="4196068470"/>
                    </a:ext>
                  </a:extLst>
                </a:gridCol>
                <a:gridCol w="539262">
                  <a:extLst>
                    <a:ext uri="{9D8B030D-6E8A-4147-A177-3AD203B41FA5}">
                      <a16:colId xmlns:a16="http://schemas.microsoft.com/office/drawing/2014/main" val="2824278525"/>
                    </a:ext>
                  </a:extLst>
                </a:gridCol>
                <a:gridCol w="539262">
                  <a:extLst>
                    <a:ext uri="{9D8B030D-6E8A-4147-A177-3AD203B41FA5}">
                      <a16:colId xmlns:a16="http://schemas.microsoft.com/office/drawing/2014/main" val="4277516269"/>
                    </a:ext>
                  </a:extLst>
                </a:gridCol>
                <a:gridCol w="539262">
                  <a:extLst>
                    <a:ext uri="{9D8B030D-6E8A-4147-A177-3AD203B41FA5}">
                      <a16:colId xmlns:a16="http://schemas.microsoft.com/office/drawing/2014/main" val="3296140151"/>
                    </a:ext>
                  </a:extLst>
                </a:gridCol>
                <a:gridCol w="539262">
                  <a:extLst>
                    <a:ext uri="{9D8B030D-6E8A-4147-A177-3AD203B41FA5}">
                      <a16:colId xmlns:a16="http://schemas.microsoft.com/office/drawing/2014/main" val="4143829807"/>
                    </a:ext>
                  </a:extLst>
                </a:gridCol>
                <a:gridCol w="539262">
                  <a:extLst>
                    <a:ext uri="{9D8B030D-6E8A-4147-A177-3AD203B41FA5}">
                      <a16:colId xmlns:a16="http://schemas.microsoft.com/office/drawing/2014/main" val="3539018221"/>
                    </a:ext>
                  </a:extLst>
                </a:gridCol>
                <a:gridCol w="539262">
                  <a:extLst>
                    <a:ext uri="{9D8B030D-6E8A-4147-A177-3AD203B41FA5}">
                      <a16:colId xmlns:a16="http://schemas.microsoft.com/office/drawing/2014/main" val="522683206"/>
                    </a:ext>
                  </a:extLst>
                </a:gridCol>
                <a:gridCol w="539262">
                  <a:extLst>
                    <a:ext uri="{9D8B030D-6E8A-4147-A177-3AD203B41FA5}">
                      <a16:colId xmlns:a16="http://schemas.microsoft.com/office/drawing/2014/main" val="1297645645"/>
                    </a:ext>
                  </a:extLst>
                </a:gridCol>
                <a:gridCol w="539262">
                  <a:extLst>
                    <a:ext uri="{9D8B030D-6E8A-4147-A177-3AD203B41FA5}">
                      <a16:colId xmlns:a16="http://schemas.microsoft.com/office/drawing/2014/main" val="4044633309"/>
                    </a:ext>
                  </a:extLst>
                </a:gridCol>
                <a:gridCol w="539262">
                  <a:extLst>
                    <a:ext uri="{9D8B030D-6E8A-4147-A177-3AD203B41FA5}">
                      <a16:colId xmlns:a16="http://schemas.microsoft.com/office/drawing/2014/main" val="2775692648"/>
                    </a:ext>
                  </a:extLst>
                </a:gridCol>
                <a:gridCol w="539262">
                  <a:extLst>
                    <a:ext uri="{9D8B030D-6E8A-4147-A177-3AD203B41FA5}">
                      <a16:colId xmlns:a16="http://schemas.microsoft.com/office/drawing/2014/main" val="3709960771"/>
                    </a:ext>
                  </a:extLst>
                </a:gridCol>
                <a:gridCol w="539262">
                  <a:extLst>
                    <a:ext uri="{9D8B030D-6E8A-4147-A177-3AD203B41FA5}">
                      <a16:colId xmlns:a16="http://schemas.microsoft.com/office/drawing/2014/main" val="1537630849"/>
                    </a:ext>
                  </a:extLst>
                </a:gridCol>
                <a:gridCol w="539262">
                  <a:extLst>
                    <a:ext uri="{9D8B030D-6E8A-4147-A177-3AD203B41FA5}">
                      <a16:colId xmlns:a16="http://schemas.microsoft.com/office/drawing/2014/main" val="3975606328"/>
                    </a:ext>
                  </a:extLst>
                </a:gridCol>
              </a:tblGrid>
              <a:tr h="193855">
                <a:tc gridSpan="13">
                  <a:txBody>
                    <a:bodyPr/>
                    <a:lstStyle/>
                    <a:p>
                      <a:pPr algn="ctr" fontAlgn="b"/>
                      <a:r>
                        <a:rPr lang="en-US" sz="1100" b="1" i="0" u="none" strike="noStrike">
                          <a:solidFill>
                            <a:srgbClr val="000000"/>
                          </a:solidFill>
                          <a:effectLst/>
                          <a:latin typeface="Calibri" panose="020F0502020204030204" pitchFamily="34" charset="0"/>
                        </a:rPr>
                        <a:t>Paediatric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5050227"/>
                  </a:ext>
                </a:extLst>
              </a:tr>
              <a:tr h="1043125">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exp.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Anglia Ruskin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Other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Overseas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Leavers FTE (based on leavers in the last 12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900" b="1" i="0" u="none" strike="noStrike">
                          <a:solidFill>
                            <a:srgbClr val="000000"/>
                          </a:solidFill>
                          <a:effectLst/>
                          <a:latin typeface="Calibri" panose="020F0502020204030204" pitchFamily="34" charset="0"/>
                        </a:rPr>
                        <a:t>Starter leaver variance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808793559"/>
                  </a:ext>
                </a:extLst>
              </a:tr>
              <a:tr h="184624">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41142"/>
                  </a:ext>
                </a:extLst>
              </a:tr>
              <a:tr h="184624">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963995"/>
                  </a:ext>
                </a:extLst>
              </a:tr>
              <a:tr h="184624">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835864"/>
                  </a:ext>
                </a:extLst>
              </a:tr>
              <a:tr h="184624">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42055"/>
                  </a:ext>
                </a:extLst>
              </a:tr>
              <a:tr h="184624">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170.89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33614"/>
                  </a:ext>
                </a:extLst>
              </a:tr>
              <a:tr h="184624">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972367"/>
                  </a:ext>
                </a:extLst>
              </a:tr>
              <a:tr h="184624">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44530"/>
                  </a:ext>
                </a:extLst>
              </a:tr>
              <a:tr h="184624">
                <a:tc>
                  <a:txBody>
                    <a:bodyPr/>
                    <a:lstStyle/>
                    <a:p>
                      <a:pPr algn="r" fontAlgn="b"/>
                      <a:r>
                        <a:rPr lang="en-GB" sz="1100" b="0" i="1" u="none" strike="noStrike">
                          <a:solidFill>
                            <a:srgbClr val="000000"/>
                          </a:solidFill>
                          <a:effectLst/>
                          <a:latin typeface="Calibri" panose="020F0502020204030204" pitchFamily="34" charset="0"/>
                        </a:rPr>
                        <a:t>Nov-22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725101"/>
                  </a:ext>
                </a:extLst>
              </a:tr>
              <a:tr h="184624">
                <a:tc>
                  <a:txBody>
                    <a:bodyPr/>
                    <a:lstStyle/>
                    <a:p>
                      <a:pPr algn="r" fontAlgn="b"/>
                      <a:r>
                        <a:rPr lang="en-GB" sz="1100" b="0" i="1" u="none" strike="noStrike">
                          <a:solidFill>
                            <a:srgbClr val="000000"/>
                          </a:solidFill>
                          <a:effectLst/>
                          <a:latin typeface="Calibri" panose="020F0502020204030204" pitchFamily="34" charset="0"/>
                        </a:rPr>
                        <a:t>Dec-22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761814"/>
                  </a:ext>
                </a:extLst>
              </a:tr>
              <a:tr h="184624">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88888"/>
                  </a:ext>
                </a:extLst>
              </a:tr>
              <a:tr h="184624">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19796"/>
                  </a:ext>
                </a:extLst>
              </a:tr>
              <a:tr h="193855">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B050"/>
                          </a:solidFill>
                          <a:effectLst/>
                          <a:latin typeface="Arial" panose="020B0604020202020204" pitchFamily="34" charset="0"/>
                        </a:rPr>
                        <a:t>21.68%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108769"/>
                  </a:ext>
                </a:extLst>
              </a:tr>
              <a:tr h="193855">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167.39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372192"/>
                  </a:ext>
                </a:extLst>
              </a:tr>
            </a:tbl>
          </a:graphicData>
        </a:graphic>
      </p:graphicFrame>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dirty="0"/>
              <a:t>Executive Summary </a:t>
            </a:r>
            <a:endParaRPr lang="en-GB" sz="2000" dirty="0">
              <a:solidFill>
                <a:srgbClr val="FF0000"/>
              </a:solidFill>
            </a:endParaRPr>
          </a:p>
        </p:txBody>
      </p:sp>
      <p:sp>
        <p:nvSpPr>
          <p:cNvPr id="5" name="Content Placeholder 4"/>
          <p:cNvSpPr>
            <a:spLocks noGrp="1"/>
          </p:cNvSpPr>
          <p:nvPr>
            <p:ph sz="quarter" idx="18"/>
          </p:nvPr>
        </p:nvSpPr>
        <p:spPr>
          <a:xfrm>
            <a:off x="333757" y="694592"/>
            <a:ext cx="11623549" cy="2700361"/>
          </a:xfrm>
        </p:spPr>
        <p:txBody>
          <a:bodyPr/>
          <a:lstStyle/>
          <a:p>
            <a:r>
              <a:rPr lang="en-GB" sz="1200" dirty="0"/>
              <a:t>This slide set provides an overview of the Nursing and Midwifery staffing position </a:t>
            </a:r>
            <a:r>
              <a:rPr lang="en-GB" sz="1200" dirty="0" smtClean="0"/>
              <a:t>for December </a:t>
            </a:r>
            <a:r>
              <a:rPr lang="en-GB" sz="1200" dirty="0"/>
              <a:t>2022. </a:t>
            </a:r>
          </a:p>
          <a:p>
            <a:r>
              <a:rPr lang="en-US" sz="1200" dirty="0" smtClean="0"/>
              <a:t>The vacancy position has increased slightly in December </a:t>
            </a:r>
            <a:r>
              <a:rPr lang="en-US" sz="1200" dirty="0"/>
              <a:t>for Health Care Support Workers (HCSW’s) </a:t>
            </a:r>
            <a:r>
              <a:rPr lang="en-US" sz="1200" dirty="0" smtClean="0"/>
              <a:t>to 13.8% from 12.9% in November and maternity </a:t>
            </a:r>
            <a:r>
              <a:rPr lang="en-US" sz="1200" dirty="0"/>
              <a:t>care assistants (MCA’s) </a:t>
            </a:r>
            <a:r>
              <a:rPr lang="en-US" sz="1200" dirty="0" smtClean="0"/>
              <a:t>to 18.0% from </a:t>
            </a:r>
            <a:r>
              <a:rPr lang="en-US" sz="1200" dirty="0"/>
              <a:t>17.3% </a:t>
            </a:r>
            <a:r>
              <a:rPr lang="en-US" sz="1200" dirty="0" smtClean="0"/>
              <a:t>in November</a:t>
            </a:r>
            <a:r>
              <a:rPr lang="en-US" sz="1200" dirty="0"/>
              <a:t>.  </a:t>
            </a:r>
            <a:r>
              <a:rPr lang="en-US" sz="1200" dirty="0" smtClean="0"/>
              <a:t>Conversely, the </a:t>
            </a:r>
            <a:r>
              <a:rPr lang="en-US" sz="1200" dirty="0"/>
              <a:t>vacancy rate for registered children's nurses has </a:t>
            </a:r>
            <a:r>
              <a:rPr lang="en-US" sz="1200" dirty="0" smtClean="0"/>
              <a:t>decreased </a:t>
            </a:r>
            <a:r>
              <a:rPr lang="en-US" sz="1200" dirty="0"/>
              <a:t>to 17.3% from 20.1% in November.  This is explained in part due to the review of </a:t>
            </a:r>
            <a:r>
              <a:rPr lang="en-US" sz="1200" dirty="0" err="1"/>
              <a:t>paediatric</a:t>
            </a:r>
            <a:r>
              <a:rPr lang="en-US" sz="1200" dirty="0"/>
              <a:t> vacancies to ensure that all vacancies across </a:t>
            </a:r>
            <a:r>
              <a:rPr lang="en-US" sz="1200" dirty="0" err="1"/>
              <a:t>paediatric</a:t>
            </a:r>
            <a:r>
              <a:rPr lang="en-US" sz="1200" dirty="0"/>
              <a:t> areas are </a:t>
            </a:r>
            <a:r>
              <a:rPr lang="en-US" sz="1200" dirty="0" err="1"/>
              <a:t>categorised</a:t>
            </a:r>
            <a:r>
              <a:rPr lang="en-US" sz="1200" dirty="0"/>
              <a:t> </a:t>
            </a:r>
            <a:r>
              <a:rPr lang="en-US" sz="1200" dirty="0" smtClean="0"/>
              <a:t>correctly</a:t>
            </a:r>
            <a:r>
              <a:rPr lang="en-US" sz="1200" dirty="0"/>
              <a:t> </a:t>
            </a:r>
            <a:r>
              <a:rPr lang="en-US" sz="1200" dirty="0" smtClean="0"/>
              <a:t>within </a:t>
            </a:r>
            <a:r>
              <a:rPr lang="en-US" sz="1200" dirty="0"/>
              <a:t>ESR. The vacancy position for Registered Midwifes (RM’s) has </a:t>
            </a:r>
            <a:r>
              <a:rPr lang="en-US" sz="1200" dirty="0" smtClean="0"/>
              <a:t>also decreased to 2.67% from 2.9</a:t>
            </a:r>
            <a:r>
              <a:rPr lang="en-US" sz="1200" dirty="0"/>
              <a:t>% </a:t>
            </a:r>
            <a:r>
              <a:rPr lang="en-US" sz="1200" dirty="0" smtClean="0"/>
              <a:t>in November</a:t>
            </a:r>
            <a:r>
              <a:rPr lang="en-US" sz="1200" dirty="0"/>
              <a:t>.  </a:t>
            </a:r>
            <a:r>
              <a:rPr lang="en-US" sz="1200" dirty="0" smtClean="0"/>
              <a:t>The vacancy rate for Registered </a:t>
            </a:r>
            <a:r>
              <a:rPr lang="en-US" sz="1200" dirty="0"/>
              <a:t>Nurses (RN’s) </a:t>
            </a:r>
            <a:r>
              <a:rPr lang="en-US" sz="1200" dirty="0" smtClean="0"/>
              <a:t>has remained </a:t>
            </a:r>
            <a:r>
              <a:rPr lang="en-US" sz="1200" dirty="0"/>
              <a:t>relatively static </a:t>
            </a:r>
            <a:r>
              <a:rPr lang="en-US" sz="1200" dirty="0" smtClean="0"/>
              <a:t>at 8.8% compared to 8.7</a:t>
            </a:r>
            <a:r>
              <a:rPr lang="en-US" sz="1200" dirty="0"/>
              <a:t>% </a:t>
            </a:r>
            <a:r>
              <a:rPr lang="en-US" sz="1200" dirty="0" smtClean="0"/>
              <a:t>in November. </a:t>
            </a:r>
          </a:p>
          <a:p>
            <a:r>
              <a:rPr lang="en-GB" sz="1200" dirty="0" smtClean="0"/>
              <a:t>Turnover </a:t>
            </a:r>
            <a:r>
              <a:rPr lang="en-GB" sz="1200" dirty="0"/>
              <a:t>rate remains high at </a:t>
            </a:r>
            <a:r>
              <a:rPr lang="en-GB" sz="1200" dirty="0" smtClean="0"/>
              <a:t>12.8</a:t>
            </a:r>
            <a:r>
              <a:rPr lang="en-US" sz="1200" dirty="0" smtClean="0"/>
              <a:t>% </a:t>
            </a:r>
            <a:r>
              <a:rPr lang="en-US" sz="1200" dirty="0"/>
              <a:t>for RN’s, </a:t>
            </a:r>
            <a:r>
              <a:rPr lang="en-US" sz="1200" dirty="0" smtClean="0"/>
              <a:t>11.1% </a:t>
            </a:r>
            <a:r>
              <a:rPr lang="en-US" sz="1200" dirty="0"/>
              <a:t>for RM’s, </a:t>
            </a:r>
            <a:r>
              <a:rPr lang="en-US" sz="1200" dirty="0" smtClean="0"/>
              <a:t>14.7% </a:t>
            </a:r>
            <a:r>
              <a:rPr lang="en-US" sz="1200" dirty="0"/>
              <a:t>for RSCN’s </a:t>
            </a:r>
            <a:r>
              <a:rPr lang="en-US" sz="1200" dirty="0" smtClean="0"/>
              <a:t>and 18.0% </a:t>
            </a:r>
            <a:r>
              <a:rPr lang="en-US" sz="1200" dirty="0"/>
              <a:t>for HCSW’s</a:t>
            </a:r>
            <a:r>
              <a:rPr lang="en-US" sz="1200" dirty="0">
                <a:solidFill>
                  <a:srgbClr val="FF0000"/>
                </a:solidFill>
              </a:rPr>
              <a:t>. </a:t>
            </a:r>
            <a:r>
              <a:rPr lang="en-US" sz="1200" dirty="0"/>
              <a:t>The main reason for leaving for RN’s, HCSW’s and RSCN’s is voluntary resignation – relocation whereas for RM’s it is cited as being due to Voluntary resignation – work/life </a:t>
            </a:r>
            <a:r>
              <a:rPr lang="en-US" sz="1200" dirty="0" smtClean="0"/>
              <a:t>balance </a:t>
            </a:r>
            <a:r>
              <a:rPr lang="en-US" sz="1200" dirty="0"/>
              <a:t>and </a:t>
            </a:r>
            <a:r>
              <a:rPr lang="en-US" sz="1200" dirty="0" smtClean="0"/>
              <a:t>voluntary </a:t>
            </a:r>
            <a:r>
              <a:rPr lang="en-US" sz="1200" dirty="0"/>
              <a:t>resignation – </a:t>
            </a:r>
            <a:r>
              <a:rPr lang="en-US" sz="1200" dirty="0" smtClean="0"/>
              <a:t>relocation.  </a:t>
            </a:r>
            <a:endParaRPr lang="en-GB" sz="1200" dirty="0"/>
          </a:p>
          <a:p>
            <a:r>
              <a:rPr lang="en-GB" sz="1200" dirty="0"/>
              <a:t>The planned versus actual staffing report demonstrates that </a:t>
            </a:r>
            <a:r>
              <a:rPr lang="en-GB" sz="1200" dirty="0" smtClean="0"/>
              <a:t>19 </a:t>
            </a:r>
            <a:r>
              <a:rPr lang="en-GB" sz="1200" dirty="0"/>
              <a:t>clinical areas reported &lt;90</a:t>
            </a:r>
            <a:r>
              <a:rPr lang="en-GB" sz="1200" dirty="0" smtClean="0"/>
              <a:t>% overall </a:t>
            </a:r>
            <a:r>
              <a:rPr lang="en-GB" sz="1200" dirty="0"/>
              <a:t>rota fill in </a:t>
            </a:r>
            <a:r>
              <a:rPr lang="en-GB" sz="1200" dirty="0" smtClean="0"/>
              <a:t>December. </a:t>
            </a:r>
            <a:r>
              <a:rPr lang="en-GB" sz="1200" dirty="0"/>
              <a:t>The overall </a:t>
            </a:r>
            <a:r>
              <a:rPr lang="en-US" sz="1200" dirty="0"/>
              <a:t>fill rate for maternity has </a:t>
            </a:r>
            <a:r>
              <a:rPr lang="en-US" sz="1200" dirty="0" smtClean="0"/>
              <a:t>decreased slightly </a:t>
            </a:r>
            <a:r>
              <a:rPr lang="en-US" sz="1200" dirty="0"/>
              <a:t>to 88.4% compared to 91.4% in </a:t>
            </a:r>
            <a:r>
              <a:rPr lang="en-US" sz="1200" dirty="0" smtClean="0"/>
              <a:t>November.</a:t>
            </a:r>
            <a:r>
              <a:rPr lang="en-US" sz="1200" dirty="0"/>
              <a:t> </a:t>
            </a:r>
            <a:r>
              <a:rPr lang="en-US" sz="1200" dirty="0" smtClean="0"/>
              <a:t> The </a:t>
            </a:r>
            <a:r>
              <a:rPr lang="en-US" sz="1200" dirty="0"/>
              <a:t>total unavailability of the workforce working time in December has increased to 34.5% from 28.2</a:t>
            </a:r>
            <a:r>
              <a:rPr lang="en-US" sz="1200" dirty="0" smtClean="0"/>
              <a:t>% in November. T</a:t>
            </a:r>
            <a:r>
              <a:rPr lang="en-GB" sz="1200" dirty="0"/>
              <a:t>he majority of unavailability (</a:t>
            </a:r>
            <a:r>
              <a:rPr lang="en-GB" sz="1200" dirty="0" smtClean="0"/>
              <a:t>17.4%) </a:t>
            </a:r>
            <a:r>
              <a:rPr lang="en-GB" sz="1200" dirty="0"/>
              <a:t>is due to planned annual leave, sickness absence </a:t>
            </a:r>
            <a:r>
              <a:rPr lang="en-US" sz="1200" dirty="0"/>
              <a:t>has </a:t>
            </a:r>
            <a:r>
              <a:rPr lang="en-US" sz="1200" dirty="0" smtClean="0"/>
              <a:t>increased to 11.2% compared with</a:t>
            </a:r>
            <a:r>
              <a:rPr lang="en-US" sz="1200" dirty="0"/>
              <a:t> </a:t>
            </a:r>
            <a:r>
              <a:rPr lang="en-US" sz="1200" dirty="0" smtClean="0"/>
              <a:t>8.1</a:t>
            </a:r>
            <a:r>
              <a:rPr lang="en-US" sz="1200" dirty="0"/>
              <a:t>% </a:t>
            </a:r>
            <a:r>
              <a:rPr lang="en-US" sz="1200" dirty="0" smtClean="0"/>
              <a:t>in November</a:t>
            </a:r>
            <a:r>
              <a:rPr lang="en-US" sz="1200" dirty="0"/>
              <a:t>.  Additionally, </a:t>
            </a:r>
            <a:r>
              <a:rPr lang="en-US" sz="1200" dirty="0" smtClean="0"/>
              <a:t>2.2% </a:t>
            </a:r>
            <a:r>
              <a:rPr lang="en-US" sz="1200" dirty="0"/>
              <a:t>of working time was unavailable due to other leave which is </a:t>
            </a:r>
            <a:r>
              <a:rPr lang="en-US" sz="1200" dirty="0" smtClean="0"/>
              <a:t>a slight increase from November (1.6%), 2.2% </a:t>
            </a:r>
            <a:r>
              <a:rPr lang="en-US" sz="1200" dirty="0"/>
              <a:t>was due to study leave and </a:t>
            </a:r>
            <a:r>
              <a:rPr lang="en-US" sz="1200" dirty="0" smtClean="0"/>
              <a:t>1.5% </a:t>
            </a:r>
            <a:r>
              <a:rPr lang="en-US" sz="1200" dirty="0"/>
              <a:t>was due to supernumerary time. </a:t>
            </a:r>
            <a:endParaRPr lang="en-GB" sz="1200" dirty="0"/>
          </a:p>
          <a:p>
            <a:r>
              <a:rPr lang="en-GB" sz="1200" dirty="0" smtClean="0"/>
              <a:t>In </a:t>
            </a:r>
            <a:r>
              <a:rPr lang="en-GB" sz="1200" dirty="0"/>
              <a:t>order to mitigate staffing risks, the </a:t>
            </a:r>
            <a:r>
              <a:rPr lang="en-US" sz="1200" dirty="0"/>
              <a:t>number of requests for bank workers remains high with an average of </a:t>
            </a:r>
            <a:r>
              <a:rPr lang="en-US" sz="1200" dirty="0" smtClean="0"/>
              <a:t> 2151 shifts </a:t>
            </a:r>
            <a:r>
              <a:rPr lang="en-US" sz="1200" dirty="0"/>
              <a:t>per week requested for registered staff and </a:t>
            </a:r>
            <a:r>
              <a:rPr lang="en-US" sz="1200" dirty="0" smtClean="0"/>
              <a:t>2177 </a:t>
            </a:r>
            <a:r>
              <a:rPr lang="en-US" sz="1200" dirty="0"/>
              <a:t>shifts requested for Health care support workers and Maternity support workers per week with an average bank fill rate of </a:t>
            </a:r>
            <a:r>
              <a:rPr lang="en-US" sz="1200" dirty="0" smtClean="0"/>
              <a:t>64.9% </a:t>
            </a:r>
            <a:r>
              <a:rPr lang="en-US" sz="1200" dirty="0"/>
              <a:t>for registered staff and </a:t>
            </a:r>
            <a:r>
              <a:rPr lang="en-US" sz="1200" dirty="0" smtClean="0"/>
              <a:t>56.4% </a:t>
            </a:r>
            <a:r>
              <a:rPr lang="en-US" sz="1200" dirty="0"/>
              <a:t>for Health Care Support workers. In addition, the equivalent of </a:t>
            </a:r>
            <a:r>
              <a:rPr lang="en-US" sz="1200" dirty="0" smtClean="0"/>
              <a:t>41.3WTE </a:t>
            </a:r>
            <a:r>
              <a:rPr lang="en-US" sz="1200" dirty="0"/>
              <a:t>agency workers are working across the divisions.  Despite this, redeployment of nurses and midwives has remained necessary due to staff unavailability, with an average of </a:t>
            </a:r>
            <a:r>
              <a:rPr lang="en-US" sz="1200" dirty="0" smtClean="0"/>
              <a:t>297 </a:t>
            </a:r>
            <a:r>
              <a:rPr lang="en-US" sz="1200" dirty="0"/>
              <a:t>working hours being redeployed each day of which </a:t>
            </a:r>
            <a:r>
              <a:rPr lang="en-US" sz="1200" dirty="0" smtClean="0"/>
              <a:t>98.3% </a:t>
            </a:r>
            <a:r>
              <a:rPr lang="en-US" sz="1200" dirty="0"/>
              <a:t>of the redeployed hours have been within division.  </a:t>
            </a:r>
            <a:endParaRPr lang="en-US" sz="1200" dirty="0" smtClean="0"/>
          </a:p>
          <a:p>
            <a:r>
              <a:rPr lang="en-US" sz="1200" dirty="0"/>
              <a:t>There has been a significant increase in the number of occasions that 1 critical care nurse has needed to care for more than 1 level 3 patient in December (235 occasions compared to 50 in November). Additionally there have been 214 occasions where there has been no side room </a:t>
            </a:r>
            <a:r>
              <a:rPr lang="en-US" sz="1200" dirty="0" err="1"/>
              <a:t>co-ordinator</a:t>
            </a:r>
            <a:r>
              <a:rPr lang="en-US" sz="1200" dirty="0"/>
              <a:t> (131 in November).  This has been due to high unavailability of staff (sickness) and high acuity of patients. </a:t>
            </a:r>
            <a:r>
              <a:rPr lang="en-US" sz="1200" dirty="0" smtClean="0"/>
              <a:t>Any concerns with regards to critical care staffing are escalated through the senior nurse of the day.  Critical </a:t>
            </a:r>
            <a:r>
              <a:rPr lang="en-US" sz="1200" dirty="0"/>
              <a:t>care bed capacity remains at 52 beds rather than 59 beds whilst recruitment is ongoing to the vacant positions however it has been necessary to open an additional bed at times to support capacity. </a:t>
            </a:r>
            <a:endParaRPr lang="en-US" sz="1200" dirty="0" smtClean="0"/>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dirty="0"/>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dirty="0"/>
              <a:t>Combined Nursing and Midwifery Staffing Position Vacancy Rates </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387871" y="905242"/>
            <a:ext cx="6225009" cy="3385542"/>
          </a:xfrm>
          <a:prstGeom prst="rect">
            <a:avLst/>
          </a:prstGeom>
          <a:noFill/>
        </p:spPr>
        <p:txBody>
          <a:bodyPr wrap="square" rtlCol="0">
            <a:spAutoFit/>
          </a:bodyPr>
          <a:lstStyle/>
          <a:p>
            <a:r>
              <a:rPr lang="en-GB" sz="1200" b="1" dirty="0"/>
              <a:t>Vacancy position</a:t>
            </a:r>
          </a:p>
          <a:p>
            <a:endParaRPr lang="en-GB" sz="1200" dirty="0"/>
          </a:p>
          <a:p>
            <a:r>
              <a:rPr lang="en-US" sz="1200" dirty="0"/>
              <a:t>The combined vacancy rate for Registered Nurses (</a:t>
            </a:r>
            <a:r>
              <a:rPr lang="en-US" sz="1200" dirty="0" smtClean="0"/>
              <a:t>RNs</a:t>
            </a:r>
            <a:r>
              <a:rPr lang="en-US" sz="1200" dirty="0"/>
              <a:t>) and Registered Midwives (</a:t>
            </a:r>
            <a:r>
              <a:rPr lang="en-US" sz="1200" dirty="0" smtClean="0"/>
              <a:t>RMs</a:t>
            </a:r>
            <a:r>
              <a:rPr lang="en-US" sz="1200" dirty="0"/>
              <a:t>) has </a:t>
            </a:r>
            <a:r>
              <a:rPr lang="en-US" sz="1200" dirty="0" smtClean="0"/>
              <a:t>remained relatively static at 8.1% compared to 8.0% in November. The </a:t>
            </a:r>
            <a:r>
              <a:rPr lang="en-US" sz="1200" dirty="0"/>
              <a:t>vacancy rate for Health care support workers (HCSW’s) (including Maternity Care Assistants (MCA’s) has </a:t>
            </a:r>
            <a:r>
              <a:rPr lang="en-US" sz="1200" dirty="0" smtClean="0"/>
              <a:t>increased slightly to 14% compared to 13.1% in November. </a:t>
            </a:r>
            <a:r>
              <a:rPr lang="en-US" sz="1200" dirty="0"/>
              <a:t>When broken down further into Nursing and Midwifery specific vacancies, the MCA workforce vacancy rate </a:t>
            </a:r>
            <a:r>
              <a:rPr lang="en-US" sz="1200" dirty="0" smtClean="0"/>
              <a:t>has increased slightly from 17.3% in November to 18.0% in December.  </a:t>
            </a:r>
            <a:r>
              <a:rPr lang="en-US" sz="1200" dirty="0"/>
              <a:t>T</a:t>
            </a:r>
            <a:r>
              <a:rPr lang="en-US" sz="1200" dirty="0" smtClean="0"/>
              <a:t>he </a:t>
            </a:r>
            <a:r>
              <a:rPr lang="en-US" sz="1200" dirty="0"/>
              <a:t>HCSW vacancy rate (</a:t>
            </a:r>
            <a:r>
              <a:rPr lang="en-US" sz="1200" dirty="0" err="1"/>
              <a:t>excl</a:t>
            </a:r>
            <a:r>
              <a:rPr lang="en-US" sz="1200" dirty="0"/>
              <a:t> MCA</a:t>
            </a:r>
            <a:r>
              <a:rPr lang="en-US" sz="1200" dirty="0" smtClean="0"/>
              <a:t>) has also increased slightly to 13.8% from 12.9% in November.  </a:t>
            </a:r>
            <a:endParaRPr lang="en-US" sz="1200" dirty="0"/>
          </a:p>
          <a:p>
            <a:endParaRPr lang="en-US" sz="1200" dirty="0"/>
          </a:p>
          <a:p>
            <a:r>
              <a:rPr lang="en-US" sz="1200" dirty="0"/>
              <a:t>The HCSW (including </a:t>
            </a:r>
            <a:r>
              <a:rPr lang="en-US" sz="1200" dirty="0" smtClean="0"/>
              <a:t>MCAs</a:t>
            </a:r>
            <a:r>
              <a:rPr lang="en-US" sz="1200" dirty="0"/>
              <a:t>) turnover rate remains high </a:t>
            </a:r>
            <a:r>
              <a:rPr lang="en-US" sz="1200" dirty="0" smtClean="0"/>
              <a:t>at 18.0%.  </a:t>
            </a:r>
            <a:r>
              <a:rPr lang="en-US" sz="1200" dirty="0"/>
              <a:t>The main reason for HCSWs leaving remains voluntary resignation – relocation </a:t>
            </a:r>
            <a:r>
              <a:rPr lang="en-US" sz="1200" dirty="0" smtClean="0"/>
              <a:t>(31%) </a:t>
            </a:r>
            <a:r>
              <a:rPr lang="en-US" sz="1200" dirty="0"/>
              <a:t>and the next highest reason is voluntary resignation – work life balance (</a:t>
            </a:r>
            <a:r>
              <a:rPr lang="en-US" sz="1200" dirty="0" smtClean="0"/>
              <a:t>25.5%).  </a:t>
            </a:r>
            <a:r>
              <a:rPr lang="en-US" sz="1200" dirty="0"/>
              <a:t>The leavers destination is unknown for the majority of HCSWs (</a:t>
            </a:r>
            <a:r>
              <a:rPr lang="en-US" sz="1200" dirty="0" smtClean="0"/>
              <a:t>49%), 15.3% </a:t>
            </a:r>
            <a:r>
              <a:rPr lang="en-US" sz="1200" dirty="0"/>
              <a:t>of </a:t>
            </a:r>
            <a:r>
              <a:rPr lang="en-US" sz="1200" dirty="0" smtClean="0"/>
              <a:t>HCSWs </a:t>
            </a:r>
            <a:r>
              <a:rPr lang="en-US" sz="1200" dirty="0"/>
              <a:t>are leaving to take up employment in other NHS organisations and </a:t>
            </a:r>
            <a:r>
              <a:rPr lang="en-US" sz="1200" dirty="0" smtClean="0"/>
              <a:t>14.4% </a:t>
            </a:r>
            <a:r>
              <a:rPr lang="en-US" sz="1200" dirty="0"/>
              <a:t>are leaving for no employment.</a:t>
            </a:r>
          </a:p>
          <a:p>
            <a:r>
              <a:rPr lang="en-GB" sz="1200" dirty="0"/>
              <a:t>        </a:t>
            </a:r>
            <a:endParaRPr lang="en-US" sz="1200" dirty="0"/>
          </a:p>
          <a:p>
            <a:endParaRPr lang="en-GB" sz="1200" dirty="0">
              <a:solidFill>
                <a:srgbClr val="FF0000"/>
              </a:solidFill>
            </a:endParaRPr>
          </a:p>
          <a:p>
            <a:endParaRPr lang="en-GB" sz="1000"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dirty="0"/>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dirty="0"/>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dirty="0"/>
          </a:p>
        </p:txBody>
      </p:sp>
      <p:pic>
        <p:nvPicPr>
          <p:cNvPr id="12" name="Picture 11"/>
          <p:cNvPicPr>
            <a:picLocks noChangeAspect="1"/>
          </p:cNvPicPr>
          <p:nvPr/>
        </p:nvPicPr>
        <p:blipFill>
          <a:blip r:embed="rId3"/>
          <a:stretch>
            <a:fillRect/>
          </a:stretch>
        </p:blipFill>
        <p:spPr>
          <a:xfrm>
            <a:off x="314727" y="816986"/>
            <a:ext cx="4943198" cy="2361080"/>
          </a:xfrm>
          <a:prstGeom prst="rect">
            <a:avLst/>
          </a:prstGeom>
        </p:spPr>
      </p:pic>
      <p:pic>
        <p:nvPicPr>
          <p:cNvPr id="13" name="Picture 12"/>
          <p:cNvPicPr>
            <a:picLocks noChangeAspect="1"/>
          </p:cNvPicPr>
          <p:nvPr/>
        </p:nvPicPr>
        <p:blipFill>
          <a:blip r:embed="rId4"/>
          <a:stretch>
            <a:fillRect/>
          </a:stretch>
        </p:blipFill>
        <p:spPr>
          <a:xfrm>
            <a:off x="319165" y="3455065"/>
            <a:ext cx="4964569" cy="2206475"/>
          </a:xfrm>
          <a:prstGeom prst="rect">
            <a:avLst/>
          </a:prstGeom>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Staffing Position Vacancy Rates for Registered Nurses and Registered Midwives</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30183" y="1087771"/>
            <a:ext cx="5577875" cy="5509200"/>
          </a:xfrm>
          <a:prstGeom prst="rect">
            <a:avLst/>
          </a:prstGeom>
          <a:noFill/>
        </p:spPr>
        <p:txBody>
          <a:bodyPr wrap="square" rtlCol="0">
            <a:spAutoFit/>
          </a:bodyPr>
          <a:lstStyle/>
          <a:p>
            <a:r>
              <a:rPr lang="en-GB" sz="1200" b="1" dirty="0"/>
              <a:t>Vacancy </a:t>
            </a:r>
            <a:r>
              <a:rPr lang="en-GB" sz="1200" b="1" dirty="0" smtClean="0"/>
              <a:t>position</a:t>
            </a:r>
          </a:p>
          <a:p>
            <a:endParaRPr lang="en-GB" sz="1200" b="1" dirty="0"/>
          </a:p>
          <a:p>
            <a:r>
              <a:rPr lang="en-US" sz="1200" dirty="0"/>
              <a:t>The vacancy rate for Registered Nurses working in adult areas has </a:t>
            </a:r>
            <a:r>
              <a:rPr lang="en-US" sz="1200" dirty="0" smtClean="0"/>
              <a:t>remained relatively static at 8.8% compared to 8.7% in November. </a:t>
            </a:r>
            <a:r>
              <a:rPr lang="en-US" sz="1200" dirty="0"/>
              <a:t>T</a:t>
            </a:r>
            <a:r>
              <a:rPr lang="en-US" sz="1200" dirty="0" smtClean="0"/>
              <a:t>he </a:t>
            </a:r>
            <a:r>
              <a:rPr lang="en-US" sz="1200" dirty="0"/>
              <a:t>vacancy rate for registered children's nurses has </a:t>
            </a:r>
            <a:r>
              <a:rPr lang="en-US" sz="1200" dirty="0" smtClean="0"/>
              <a:t>decreased to 17.3% from 20.1% in November.  This is explained in part due to the review of </a:t>
            </a:r>
            <a:r>
              <a:rPr lang="en-US" sz="1200" dirty="0" err="1" smtClean="0"/>
              <a:t>paediatric</a:t>
            </a:r>
            <a:r>
              <a:rPr lang="en-US" sz="1200" dirty="0" smtClean="0"/>
              <a:t> vacancies to ensure that all vacancies across </a:t>
            </a:r>
            <a:r>
              <a:rPr lang="en-US" sz="1200" dirty="0" err="1" smtClean="0"/>
              <a:t>paediatric</a:t>
            </a:r>
            <a:r>
              <a:rPr lang="en-US" sz="1200" dirty="0" smtClean="0"/>
              <a:t> areas are </a:t>
            </a:r>
            <a:r>
              <a:rPr lang="en-US" sz="1200" dirty="0" err="1" smtClean="0"/>
              <a:t>categorised</a:t>
            </a:r>
            <a:r>
              <a:rPr lang="en-US" sz="1200" dirty="0" smtClean="0"/>
              <a:t> correctly. </a:t>
            </a:r>
            <a:endParaRPr lang="en-US" sz="1200" dirty="0"/>
          </a:p>
          <a:p>
            <a:endParaRPr lang="en-US" sz="1200" dirty="0"/>
          </a:p>
          <a:p>
            <a:r>
              <a:rPr lang="en-US" sz="1200" dirty="0"/>
              <a:t>The vacancy rate for Registered </a:t>
            </a:r>
            <a:r>
              <a:rPr lang="en-US" sz="1200" dirty="0" smtClean="0"/>
              <a:t>Midwives illustrates a </a:t>
            </a:r>
            <a:r>
              <a:rPr lang="en-US" sz="1200" dirty="0"/>
              <a:t>sharp increase in Graph 4 </a:t>
            </a:r>
            <a:r>
              <a:rPr lang="en-US" sz="1200" dirty="0" smtClean="0"/>
              <a:t>in June however </a:t>
            </a:r>
            <a:r>
              <a:rPr lang="en-US" sz="1200" dirty="0"/>
              <a:t>this </a:t>
            </a:r>
            <a:r>
              <a:rPr lang="en-US" sz="1200" dirty="0" smtClean="0"/>
              <a:t>was </a:t>
            </a:r>
            <a:r>
              <a:rPr lang="en-US" sz="1200" dirty="0"/>
              <a:t>due to the work that </a:t>
            </a:r>
            <a:r>
              <a:rPr lang="en-US" sz="1200" dirty="0" smtClean="0"/>
              <a:t>had </a:t>
            </a:r>
            <a:r>
              <a:rPr lang="en-US" sz="1200" dirty="0"/>
              <a:t>been undertaken to align the workforce </a:t>
            </a:r>
            <a:r>
              <a:rPr lang="en-US" sz="1200" dirty="0" smtClean="0"/>
              <a:t>Electronic Staff Record (ESR) </a:t>
            </a:r>
            <a:r>
              <a:rPr lang="en-US" sz="1200" dirty="0"/>
              <a:t>and financial ledger to reflect the additional approved investment in maternity workforce.  The actual vacancy rate </a:t>
            </a:r>
            <a:r>
              <a:rPr lang="en-US" sz="1200" dirty="0" smtClean="0"/>
              <a:t>had remained static for a number of months. Over the last 3 months, there has been a decreasing trend in the vacancy rate from 13.0% in July to 2.67% in December.</a:t>
            </a:r>
          </a:p>
          <a:p>
            <a:endParaRPr lang="en-US" sz="1200" dirty="0"/>
          </a:p>
          <a:p>
            <a:r>
              <a:rPr lang="en-US" sz="1200" dirty="0"/>
              <a:t>The turnover rate in </a:t>
            </a:r>
            <a:r>
              <a:rPr lang="en-US" sz="1200" dirty="0" smtClean="0"/>
              <a:t>December </a:t>
            </a:r>
            <a:r>
              <a:rPr lang="en-US" sz="1200" dirty="0"/>
              <a:t>remains high at </a:t>
            </a:r>
            <a:r>
              <a:rPr lang="en-US" sz="1200" dirty="0" smtClean="0"/>
              <a:t>12.8% for </a:t>
            </a:r>
            <a:r>
              <a:rPr lang="en-US" sz="1200" dirty="0"/>
              <a:t>RNs in adult </a:t>
            </a:r>
            <a:r>
              <a:rPr lang="en-US" sz="1200" dirty="0" smtClean="0"/>
              <a:t>areas (13.2% in November), 14.7% for </a:t>
            </a:r>
            <a:r>
              <a:rPr lang="en-US" sz="1200" dirty="0"/>
              <a:t>Registered </a:t>
            </a:r>
            <a:r>
              <a:rPr lang="en-US" sz="1200" dirty="0" smtClean="0"/>
              <a:t>Children's Nurses </a:t>
            </a:r>
            <a:r>
              <a:rPr lang="en-US" sz="1200" dirty="0" smtClean="0"/>
              <a:t>(15.1% </a:t>
            </a:r>
            <a:r>
              <a:rPr lang="en-US" sz="1200" dirty="0"/>
              <a:t>in </a:t>
            </a:r>
            <a:r>
              <a:rPr lang="en-US" sz="1200" dirty="0" smtClean="0"/>
              <a:t>November) </a:t>
            </a:r>
            <a:r>
              <a:rPr lang="en-US" sz="1200" dirty="0"/>
              <a:t>and </a:t>
            </a:r>
            <a:r>
              <a:rPr lang="en-US" sz="1200" dirty="0" smtClean="0"/>
              <a:t>11.1% </a:t>
            </a:r>
            <a:r>
              <a:rPr lang="en-US" sz="1200" dirty="0"/>
              <a:t>for RMs (</a:t>
            </a:r>
            <a:r>
              <a:rPr lang="en-US" sz="1200" dirty="0" smtClean="0"/>
              <a:t>12.2% in November). The main reasons </a:t>
            </a:r>
            <a:r>
              <a:rPr lang="en-US" sz="1200" dirty="0"/>
              <a:t>for </a:t>
            </a:r>
            <a:r>
              <a:rPr lang="en-US" sz="1200" dirty="0" smtClean="0"/>
              <a:t>RMs </a:t>
            </a:r>
            <a:r>
              <a:rPr lang="en-US" sz="1200" dirty="0"/>
              <a:t>leaving is voluntary resignation – work life balance (</a:t>
            </a:r>
            <a:r>
              <a:rPr lang="en-US" sz="1200" dirty="0" smtClean="0"/>
              <a:t>24.1%) </a:t>
            </a:r>
            <a:r>
              <a:rPr lang="en-US" sz="1200" dirty="0"/>
              <a:t>and voluntary resignation – relocation </a:t>
            </a:r>
            <a:r>
              <a:rPr lang="en-US" sz="1200" dirty="0" smtClean="0"/>
              <a:t>(24.1%).</a:t>
            </a:r>
            <a:r>
              <a:rPr lang="en-US" sz="1200" dirty="0"/>
              <a:t> </a:t>
            </a:r>
            <a:r>
              <a:rPr lang="en-US" sz="1200" dirty="0" smtClean="0"/>
              <a:t>The main reason for </a:t>
            </a:r>
            <a:r>
              <a:rPr lang="en-US" sz="1200" dirty="0" smtClean="0"/>
              <a:t>RNs </a:t>
            </a:r>
            <a:r>
              <a:rPr lang="en-US" sz="1200" dirty="0" smtClean="0"/>
              <a:t>leaving is voluntary resignation – relocation (51.4%). The </a:t>
            </a:r>
            <a:r>
              <a:rPr lang="en-US" sz="1200" dirty="0"/>
              <a:t>leavers destination data demonstrates that </a:t>
            </a:r>
            <a:r>
              <a:rPr lang="en-US" sz="1200" dirty="0" smtClean="0"/>
              <a:t>33.6% </a:t>
            </a:r>
            <a:r>
              <a:rPr lang="en-US" sz="1200" dirty="0"/>
              <a:t>of RNs and </a:t>
            </a:r>
            <a:r>
              <a:rPr lang="en-US" sz="1200" dirty="0" smtClean="0"/>
              <a:t>41.4% </a:t>
            </a:r>
            <a:r>
              <a:rPr lang="en-US" sz="1200" dirty="0"/>
              <a:t>of RMs are leaving to take up employment in other NHS </a:t>
            </a:r>
            <a:r>
              <a:rPr lang="en-US" sz="1200" dirty="0" err="1"/>
              <a:t>organisations</a:t>
            </a:r>
            <a:r>
              <a:rPr lang="en-US" sz="1200" dirty="0"/>
              <a:t>.  </a:t>
            </a:r>
            <a:r>
              <a:rPr lang="en-US" sz="1200" dirty="0" smtClean="0"/>
              <a:t>24.1% </a:t>
            </a:r>
            <a:r>
              <a:rPr lang="en-US" sz="1200" dirty="0"/>
              <a:t>of RMs are leaving for no employment compared with </a:t>
            </a:r>
            <a:r>
              <a:rPr lang="en-US" sz="1200" dirty="0" smtClean="0"/>
              <a:t>6.4% </a:t>
            </a:r>
            <a:r>
              <a:rPr lang="en-US" sz="1200" dirty="0"/>
              <a:t>of RNs. </a:t>
            </a:r>
            <a:endParaRPr lang="en-GB" sz="1200" dirty="0"/>
          </a:p>
          <a:p>
            <a:r>
              <a:rPr lang="en-GB" dirty="0"/>
              <a:t>        </a:t>
            </a:r>
            <a:endParaRPr lang="en-US" sz="1200" dirty="0"/>
          </a:p>
          <a:p>
            <a:endParaRPr lang="en-GB" sz="1200" dirty="0">
              <a:solidFill>
                <a:srgbClr val="FF0000"/>
              </a:solidFill>
            </a:endParaRPr>
          </a:p>
          <a:p>
            <a:endParaRPr lang="en-GB" sz="1000" dirty="0"/>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dirty="0"/>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dirty="0"/>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pic>
        <p:nvPicPr>
          <p:cNvPr id="7" name="Picture 6"/>
          <p:cNvPicPr>
            <a:picLocks noChangeAspect="1"/>
          </p:cNvPicPr>
          <p:nvPr/>
        </p:nvPicPr>
        <p:blipFill>
          <a:blip r:embed="rId3"/>
          <a:stretch>
            <a:fillRect/>
          </a:stretch>
        </p:blipFill>
        <p:spPr>
          <a:xfrm>
            <a:off x="450391" y="944834"/>
            <a:ext cx="5124404" cy="2344707"/>
          </a:xfrm>
          <a:prstGeom prst="rect">
            <a:avLst/>
          </a:prstGeom>
        </p:spPr>
      </p:pic>
      <p:pic>
        <p:nvPicPr>
          <p:cNvPr id="12" name="Picture 11"/>
          <p:cNvPicPr>
            <a:picLocks noChangeAspect="1"/>
          </p:cNvPicPr>
          <p:nvPr/>
        </p:nvPicPr>
        <p:blipFill>
          <a:blip r:embed="rId4"/>
          <a:stretch>
            <a:fillRect/>
          </a:stretch>
        </p:blipFill>
        <p:spPr>
          <a:xfrm>
            <a:off x="307495" y="3594812"/>
            <a:ext cx="5160801" cy="2316435"/>
          </a:xfrm>
          <a:prstGeom prst="rect">
            <a:avLst/>
          </a:prstGeom>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Unavailability for Registered </a:t>
            </a:r>
            <a:r>
              <a:rPr lang="en-GB" sz="2000" dirty="0" smtClean="0"/>
              <a:t>Nurses, </a:t>
            </a:r>
            <a:r>
              <a:rPr lang="en-GB" sz="2000" dirty="0"/>
              <a:t>Midwives and Health Care Support Workers</a:t>
            </a:r>
            <a:endParaRPr lang="en-GB" sz="2000" dirty="0">
              <a:solidFill>
                <a:srgbClr val="FF0000"/>
              </a:solidFill>
            </a:endParaRPr>
          </a:p>
        </p:txBody>
      </p:sp>
      <p:sp>
        <p:nvSpPr>
          <p:cNvPr id="8" name="TextBox 7"/>
          <p:cNvSpPr txBox="1"/>
          <p:nvPr/>
        </p:nvSpPr>
        <p:spPr>
          <a:xfrm>
            <a:off x="5930184" y="1087771"/>
            <a:ext cx="5429250" cy="4031873"/>
          </a:xfrm>
          <a:prstGeom prst="rect">
            <a:avLst/>
          </a:prstGeom>
          <a:noFill/>
        </p:spPr>
        <p:txBody>
          <a:bodyPr wrap="square" rtlCol="0">
            <a:spAutoFit/>
          </a:bodyPr>
          <a:lstStyle/>
          <a:p>
            <a:pPr lvl="0">
              <a:defRPr/>
            </a:pPr>
            <a:r>
              <a:rPr lang="en-GB" sz="1200" b="1" dirty="0"/>
              <a:t>Unavailability of staff</a:t>
            </a:r>
          </a:p>
          <a:p>
            <a:pPr lvl="0">
              <a:defRPr/>
            </a:pPr>
            <a:endParaRPr lang="en-GB" sz="1200" b="1" dirty="0"/>
          </a:p>
          <a:p>
            <a:pPr lvl="0">
              <a:defRPr/>
            </a:pPr>
            <a:r>
              <a:rPr lang="en-GB" sz="1200" dirty="0"/>
              <a:t>Unavailability relates to periods of time where an employee has been given leave from their regular duties. This might be due to circumstances such as annual leave, sick leave, study leave, self isolation, carers leave etc.</a:t>
            </a:r>
          </a:p>
          <a:p>
            <a:pPr lvl="0">
              <a:defRPr/>
            </a:pPr>
            <a:endParaRPr lang="en-GB" sz="1200" dirty="0"/>
          </a:p>
          <a:p>
            <a:pPr lvl="0">
              <a:defRPr/>
            </a:pPr>
            <a:r>
              <a:rPr lang="en-GB" sz="1200" dirty="0"/>
              <a:t>The total unavailability </a:t>
            </a:r>
            <a:r>
              <a:rPr lang="en-US" sz="1200" dirty="0"/>
              <a:t>of the workforce working time in </a:t>
            </a:r>
            <a:r>
              <a:rPr lang="en-US" sz="1200" dirty="0" smtClean="0"/>
              <a:t>December has increased to 34.5% from 28.2% in November as illustrated in Graph 5. </a:t>
            </a:r>
          </a:p>
          <a:p>
            <a:pPr lvl="0">
              <a:defRPr/>
            </a:pPr>
            <a:endParaRPr lang="en-GB" sz="1200" dirty="0">
              <a:solidFill>
                <a:srgbClr val="FF0000"/>
              </a:solidFill>
            </a:endParaRPr>
          </a:p>
          <a:p>
            <a:pPr lvl="0">
              <a:defRPr/>
            </a:pPr>
            <a:r>
              <a:rPr lang="en-GB" sz="1200" dirty="0"/>
              <a:t>Graph 6 illustrates the percentage breakdown of the type of unavailability.  The majority of </a:t>
            </a:r>
            <a:r>
              <a:rPr lang="en-GB" sz="1200" dirty="0" smtClean="0"/>
              <a:t>unavailability (17.4%) was </a:t>
            </a:r>
            <a:r>
              <a:rPr lang="en-GB" sz="1200" dirty="0"/>
              <a:t>due to planned annual leave which would have been accounted for in the department rosters however there was a high percentage of unplanned leave that would have impacted upon fill rates within the rosters.  </a:t>
            </a:r>
            <a:r>
              <a:rPr lang="en-GB" sz="1200" dirty="0" smtClean="0"/>
              <a:t>In December, sickness </a:t>
            </a:r>
            <a:r>
              <a:rPr lang="en-GB" sz="1200" dirty="0"/>
              <a:t>absence </a:t>
            </a:r>
            <a:r>
              <a:rPr lang="en-GB" sz="1200" dirty="0" smtClean="0"/>
              <a:t>has increased to 11.2% compared with 8.1% in November.  Additionally</a:t>
            </a:r>
            <a:r>
              <a:rPr lang="en-GB" sz="1200" dirty="0"/>
              <a:t>, </a:t>
            </a:r>
            <a:r>
              <a:rPr lang="en-GB" sz="1200" dirty="0" smtClean="0"/>
              <a:t>2.2% of </a:t>
            </a:r>
            <a:r>
              <a:rPr lang="en-GB" sz="1200" dirty="0"/>
              <a:t>working time was unavailable due to other </a:t>
            </a:r>
            <a:r>
              <a:rPr lang="en-GB" sz="1200" dirty="0" smtClean="0"/>
              <a:t>leave which </a:t>
            </a:r>
            <a:r>
              <a:rPr lang="en-GB" sz="1200" dirty="0"/>
              <a:t>is </a:t>
            </a:r>
            <a:r>
              <a:rPr lang="en-GB" sz="1200" dirty="0" smtClean="0"/>
              <a:t>a slight increase to November (1.5%), 2.2% </a:t>
            </a:r>
            <a:r>
              <a:rPr lang="en-GB" sz="1200" dirty="0"/>
              <a:t>was due to study leave and </a:t>
            </a:r>
            <a:r>
              <a:rPr lang="en-GB" sz="1200" dirty="0" smtClean="0"/>
              <a:t>1.5% </a:t>
            </a:r>
            <a:r>
              <a:rPr lang="en-GB" sz="1200" dirty="0"/>
              <a:t>was due to supernumerary time.       </a:t>
            </a:r>
          </a:p>
          <a:p>
            <a:pPr lvl="0">
              <a:defRPr/>
            </a:pPr>
            <a:r>
              <a:rPr lang="en-GB" dirty="0">
                <a:solidFill>
                  <a:srgbClr val="FF0000"/>
                </a:solidFill>
              </a:rPr>
              <a:t>        </a:t>
            </a:r>
            <a:endParaRPr lang="en-US" sz="1200" dirty="0">
              <a:solidFill>
                <a:srgbClr val="FF0000"/>
              </a:solidFill>
            </a:endParaRPr>
          </a:p>
          <a:p>
            <a:pPr lvl="0">
              <a:defRPr/>
            </a:pPr>
            <a:endParaRPr lang="en-GB" sz="1200" dirty="0">
              <a:solidFill>
                <a:srgbClr val="FF0000"/>
              </a:solidFill>
            </a:endParaRPr>
          </a:p>
          <a:p>
            <a:pPr lvl="0">
              <a:defRPr/>
            </a:pPr>
            <a:endParaRPr lang="en-GB" sz="1000" dirty="0">
              <a:solidFill>
                <a:srgbClr val="00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5. Unavailability of staff</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6. Types of absence</a:t>
            </a:r>
          </a:p>
        </p:txBody>
      </p:sp>
      <p:pic>
        <p:nvPicPr>
          <p:cNvPr id="2" name="Picture 1"/>
          <p:cNvPicPr>
            <a:picLocks noChangeAspect="1"/>
          </p:cNvPicPr>
          <p:nvPr/>
        </p:nvPicPr>
        <p:blipFill>
          <a:blip r:embed="rId3"/>
          <a:stretch>
            <a:fillRect/>
          </a:stretch>
        </p:blipFill>
        <p:spPr>
          <a:xfrm>
            <a:off x="1258304" y="874198"/>
            <a:ext cx="3420505" cy="2688441"/>
          </a:xfrm>
          <a:prstGeom prst="rect">
            <a:avLst/>
          </a:prstGeom>
        </p:spPr>
      </p:pic>
      <p:pic>
        <p:nvPicPr>
          <p:cNvPr id="3" name="Picture 2"/>
          <p:cNvPicPr>
            <a:picLocks noChangeAspect="1"/>
          </p:cNvPicPr>
          <p:nvPr/>
        </p:nvPicPr>
        <p:blipFill>
          <a:blip r:embed="rId4"/>
          <a:stretch>
            <a:fillRect/>
          </a:stretch>
        </p:blipFill>
        <p:spPr>
          <a:xfrm>
            <a:off x="1436622" y="3742245"/>
            <a:ext cx="3465737" cy="2226980"/>
          </a:xfrm>
          <a:prstGeom prst="rect">
            <a:avLst/>
          </a:prstGeom>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4524315"/>
          </a:xfrm>
          <a:prstGeom prst="rect">
            <a:avLst/>
          </a:prstGeom>
          <a:noFill/>
        </p:spPr>
        <p:txBody>
          <a:bodyPr wrap="square" rtlCol="0">
            <a:spAutoFit/>
          </a:bodyPr>
          <a:lstStyle/>
          <a:p>
            <a:r>
              <a:rPr lang="en-GB" sz="1200" b="1" dirty="0"/>
              <a:t>Planned versus actual staffing</a:t>
            </a:r>
          </a:p>
          <a:p>
            <a:r>
              <a:rPr lang="en-GB" sz="1200" dirty="0"/>
              <a:t>Graph 7 illustrates trend data for all wards reporting &lt; 90% rota </a:t>
            </a:r>
            <a:r>
              <a:rPr lang="en-GB" sz="1200" dirty="0" smtClean="0"/>
              <a:t>fill.  </a:t>
            </a:r>
            <a:r>
              <a:rPr lang="en-US" sz="1200" dirty="0" smtClean="0"/>
              <a:t>The </a:t>
            </a:r>
            <a:r>
              <a:rPr lang="en-US" sz="1200" dirty="0"/>
              <a:t>number of areas reporting &lt;90% </a:t>
            </a:r>
            <a:r>
              <a:rPr lang="en-US" sz="1200" dirty="0" err="1"/>
              <a:t>rota</a:t>
            </a:r>
            <a:r>
              <a:rPr lang="en-US" sz="1200" dirty="0"/>
              <a:t> fill for registered </a:t>
            </a:r>
            <a:r>
              <a:rPr lang="en-US" sz="1200" dirty="0" smtClean="0"/>
              <a:t>RN/RM</a:t>
            </a:r>
            <a:r>
              <a:rPr lang="en-GB" sz="1200" dirty="0"/>
              <a:t> </a:t>
            </a:r>
            <a:r>
              <a:rPr lang="en-GB" sz="1200" dirty="0" smtClean="0"/>
              <a:t>has increased significantly in December with 16 areas reporting &lt;90% fill rates </a:t>
            </a:r>
            <a:r>
              <a:rPr lang="en-US" sz="1200" dirty="0"/>
              <a:t>compared to 3</a:t>
            </a:r>
            <a:r>
              <a:rPr lang="en-US" sz="1200" dirty="0" smtClean="0"/>
              <a:t> in November. There has also been an increase in the </a:t>
            </a:r>
            <a:r>
              <a:rPr lang="en-US" sz="1200" dirty="0"/>
              <a:t>number of areas reporting &lt;90% </a:t>
            </a:r>
            <a:r>
              <a:rPr lang="en-US" sz="1200" dirty="0" err="1"/>
              <a:t>rota</a:t>
            </a:r>
            <a:r>
              <a:rPr lang="en-US" sz="1200" dirty="0"/>
              <a:t> fill for HCSWs </a:t>
            </a:r>
            <a:r>
              <a:rPr lang="en-US" sz="1200" dirty="0" smtClean="0"/>
              <a:t>in December </a:t>
            </a:r>
            <a:r>
              <a:rPr lang="en-US" sz="1200" dirty="0"/>
              <a:t>with </a:t>
            </a:r>
            <a:r>
              <a:rPr lang="en-US" sz="1200" dirty="0" smtClean="0"/>
              <a:t>25 clinical </a:t>
            </a:r>
            <a:r>
              <a:rPr lang="en-US" sz="1200" dirty="0"/>
              <a:t>areas reporting HCSW fill rates of &lt;</a:t>
            </a:r>
            <a:r>
              <a:rPr lang="en-US" sz="1200" dirty="0" smtClean="0"/>
              <a:t>90%</a:t>
            </a:r>
            <a:r>
              <a:rPr lang="en-US" sz="1200" dirty="0"/>
              <a:t> </a:t>
            </a:r>
            <a:r>
              <a:rPr lang="en-US" sz="1200" dirty="0" smtClean="0"/>
              <a:t>compared </a:t>
            </a:r>
            <a:r>
              <a:rPr lang="en-US" sz="1200" dirty="0"/>
              <a:t>with </a:t>
            </a:r>
            <a:r>
              <a:rPr lang="en-US" sz="1200" dirty="0" smtClean="0"/>
              <a:t>18 in November.  </a:t>
            </a:r>
            <a:r>
              <a:rPr lang="en-US" sz="1200" dirty="0"/>
              <a:t>T</a:t>
            </a:r>
            <a:r>
              <a:rPr lang="en-US" sz="1200" dirty="0" smtClean="0"/>
              <a:t>he number of ward </a:t>
            </a:r>
            <a:r>
              <a:rPr lang="en-US" sz="1200" dirty="0"/>
              <a:t>areas </a:t>
            </a:r>
            <a:r>
              <a:rPr lang="en-US" sz="1200" dirty="0" smtClean="0"/>
              <a:t>reporting </a:t>
            </a:r>
            <a:r>
              <a:rPr lang="en-US" sz="1200" dirty="0"/>
              <a:t>overall fill rates of &lt;90% in </a:t>
            </a:r>
            <a:r>
              <a:rPr lang="en-US" sz="1200" dirty="0" smtClean="0"/>
              <a:t>December has also increased to 19 from 7 in November.</a:t>
            </a:r>
            <a:endParaRPr lang="en-US" sz="1200" dirty="0"/>
          </a:p>
          <a:p>
            <a:r>
              <a:rPr lang="en-US" sz="1200" dirty="0">
                <a:solidFill>
                  <a:srgbClr val="FF0000"/>
                </a:solidFill>
              </a:rPr>
              <a:t> </a:t>
            </a:r>
          </a:p>
          <a:p>
            <a:r>
              <a:rPr lang="en-GB" sz="1200" dirty="0" smtClean="0"/>
              <a:t>Division A reported the most areas (5) with overall fill </a:t>
            </a:r>
            <a:r>
              <a:rPr lang="en-GB" sz="1200" dirty="0"/>
              <a:t>rates of &lt;90</a:t>
            </a:r>
            <a:r>
              <a:rPr lang="en-GB" sz="1200" dirty="0" smtClean="0"/>
              <a:t>%. Appendix 1. </a:t>
            </a:r>
            <a:r>
              <a:rPr lang="en-GB" sz="1200" dirty="0"/>
              <a:t>details the exception reports for all areas reporting fill rates of &lt;90%.  </a:t>
            </a:r>
          </a:p>
          <a:p>
            <a:endParaRPr lang="en-GB" sz="1200" dirty="0">
              <a:solidFill>
                <a:srgbClr val="FF0000"/>
              </a:solidFill>
            </a:endParaRPr>
          </a:p>
          <a:p>
            <a:r>
              <a:rPr lang="en-US" sz="1200" dirty="0" smtClean="0"/>
              <a:t>There has been a significant increase in the number of occasions that 1 critical care nurse has needed to care for more </a:t>
            </a:r>
            <a:r>
              <a:rPr lang="en-US" sz="1200" dirty="0"/>
              <a:t>than 1 level 3 </a:t>
            </a:r>
            <a:r>
              <a:rPr lang="en-US" sz="1200" dirty="0" smtClean="0"/>
              <a:t>patient in December (235 occasions compared to 50 in November). Additionally </a:t>
            </a:r>
            <a:r>
              <a:rPr lang="en-US" sz="1200" dirty="0"/>
              <a:t>there have </a:t>
            </a:r>
            <a:r>
              <a:rPr lang="en-US" sz="1200" dirty="0" smtClean="0"/>
              <a:t>been 214 occasions </a:t>
            </a:r>
            <a:r>
              <a:rPr lang="en-US" sz="1200" dirty="0"/>
              <a:t>where there has been no side room </a:t>
            </a:r>
            <a:r>
              <a:rPr lang="en-US" sz="1200" dirty="0" err="1"/>
              <a:t>co-ordinator</a:t>
            </a:r>
            <a:r>
              <a:rPr lang="en-US" sz="1200" dirty="0"/>
              <a:t> </a:t>
            </a:r>
            <a:r>
              <a:rPr lang="en-US" sz="1200" dirty="0" smtClean="0"/>
              <a:t>(131 in November).  This has been due to high unavailability of staff (sickness) and high acuity of patients. Any </a:t>
            </a:r>
            <a:r>
              <a:rPr lang="en-US" sz="1200" dirty="0"/>
              <a:t>concerns with regards to critical care staffing are escalated through </a:t>
            </a:r>
            <a:r>
              <a:rPr lang="en-US" sz="1200" dirty="0" smtClean="0"/>
              <a:t>the senior nurse of the day.  </a:t>
            </a:r>
            <a:r>
              <a:rPr lang="en-US" sz="1200" dirty="0"/>
              <a:t>Staffing has been supported through the use of temporary workers (agency and bank), bank enhancements and registered staff (non critical care trained) are redeployed from the operational pool and clinical areas on a shift by shift basis. Critical care bed capacity remains at 52 beds rather than 59 beds whilst recruitment is ongoing to the vacant </a:t>
            </a:r>
            <a:r>
              <a:rPr lang="en-US" sz="1200" dirty="0" smtClean="0"/>
              <a:t>positions</a:t>
            </a:r>
            <a:r>
              <a:rPr lang="en-US" sz="1200" dirty="0"/>
              <a:t> </a:t>
            </a:r>
            <a:r>
              <a:rPr lang="en-US" sz="1200" dirty="0" smtClean="0"/>
              <a:t>however it has been necessary to open an additional bed at times to support capacity.</a:t>
            </a:r>
            <a:r>
              <a:rPr lang="en-GB" sz="1200" dirty="0" smtClean="0"/>
              <a:t>  </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dirty="0"/>
              <a:t>Planned versus actual staffing</a:t>
            </a:r>
          </a:p>
        </p:txBody>
      </p:sp>
      <p:sp>
        <p:nvSpPr>
          <p:cNvPr id="10" name="TextBox 9"/>
          <p:cNvSpPr txBox="1"/>
          <p:nvPr/>
        </p:nvSpPr>
        <p:spPr>
          <a:xfrm>
            <a:off x="5835333" y="5159344"/>
            <a:ext cx="3106563" cy="276999"/>
          </a:xfrm>
          <a:prstGeom prst="rect">
            <a:avLst/>
          </a:prstGeom>
          <a:noFill/>
        </p:spPr>
        <p:txBody>
          <a:bodyPr wrap="square" rtlCol="0">
            <a:spAutoFit/>
          </a:bodyPr>
          <a:lstStyle/>
          <a:p>
            <a:r>
              <a:rPr lang="en-GB" sz="1200" b="1" dirty="0"/>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35333" y="5188563"/>
            <a:ext cx="5891338" cy="830997"/>
          </a:xfrm>
          <a:prstGeom prst="rect">
            <a:avLst/>
          </a:prstGeom>
          <a:noFill/>
        </p:spPr>
        <p:txBody>
          <a:bodyPr wrap="square" rtlCol="0">
            <a:spAutoFit/>
          </a:bodyPr>
          <a:lstStyle/>
          <a:p>
            <a:endParaRPr lang="en-GB" sz="1200" dirty="0">
              <a:solidFill>
                <a:srgbClr val="FF0000"/>
              </a:solidFill>
            </a:endParaRPr>
          </a:p>
          <a:p>
            <a:r>
              <a:rPr lang="en-GB" sz="1200" dirty="0"/>
              <a:t>Graph 8 illustrates that the overall fill rate for maternity </a:t>
            </a:r>
            <a:r>
              <a:rPr lang="en-GB" sz="1200" dirty="0" smtClean="0"/>
              <a:t>has decreased slightly in December to 88.4% compared to 91.4% in November. The lowest fill rates have been seen on the Rosie Birth Centre (73%).</a:t>
            </a:r>
            <a:endParaRPr lang="en-GB" sz="1200" dirty="0"/>
          </a:p>
        </p:txBody>
      </p:sp>
      <p:graphicFrame>
        <p:nvGraphicFramePr>
          <p:cNvPr id="9" name="Chart 8">
            <a:extLst>
              <a:ext uri="{FF2B5EF4-FFF2-40B4-BE49-F238E27FC236}">
                <a16:creationId xmlns:a16="http://schemas.microsoft.com/office/drawing/2014/main" id="{5B8EB31D-2EC0-4F39-A3BE-F2533024FB80}"/>
              </a:ext>
            </a:extLst>
          </p:cNvPr>
          <p:cNvGraphicFramePr>
            <a:graphicFrameLocks/>
          </p:cNvGraphicFramePr>
          <p:nvPr>
            <p:extLst>
              <p:ext uri="{D42A27DB-BD31-4B8C-83A1-F6EECF244321}">
                <p14:modId xmlns:p14="http://schemas.microsoft.com/office/powerpoint/2010/main" val="1817141624"/>
              </p:ext>
            </p:extLst>
          </p:nvPr>
        </p:nvGraphicFramePr>
        <p:xfrm>
          <a:off x="311108" y="806930"/>
          <a:ext cx="5452781" cy="2268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B23A0B2-5F32-4D42-8EAF-BEDC8A33A766}"/>
              </a:ext>
            </a:extLst>
          </p:cNvPr>
          <p:cNvGraphicFramePr>
            <a:graphicFrameLocks/>
          </p:cNvGraphicFramePr>
          <p:nvPr>
            <p:extLst>
              <p:ext uri="{D42A27DB-BD31-4B8C-83A1-F6EECF244321}">
                <p14:modId xmlns:p14="http://schemas.microsoft.com/office/powerpoint/2010/main" val="3319282874"/>
              </p:ext>
            </p:extLst>
          </p:nvPr>
        </p:nvGraphicFramePr>
        <p:xfrm>
          <a:off x="305502" y="3486501"/>
          <a:ext cx="5458387" cy="217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dirty="0"/>
              <a:t>Staff deployment</a:t>
            </a:r>
          </a:p>
          <a:p>
            <a:endParaRPr lang="en-GB" dirty="0"/>
          </a:p>
          <a:p>
            <a:endParaRPr lang="en-GB" dirty="0"/>
          </a:p>
        </p:txBody>
      </p:sp>
      <p:sp>
        <p:nvSpPr>
          <p:cNvPr id="5" name="TextBox 4"/>
          <p:cNvSpPr txBox="1"/>
          <p:nvPr/>
        </p:nvSpPr>
        <p:spPr>
          <a:xfrm>
            <a:off x="5517371" y="558967"/>
            <a:ext cx="5856873" cy="2646878"/>
          </a:xfrm>
          <a:prstGeom prst="rect">
            <a:avLst/>
          </a:prstGeom>
          <a:noFill/>
        </p:spPr>
        <p:txBody>
          <a:bodyPr wrap="square" rtlCol="0">
            <a:spAutoFit/>
          </a:bodyPr>
          <a:lstStyle/>
          <a:p>
            <a:r>
              <a:rPr lang="en-GB" sz="1200" b="1" dirty="0"/>
              <a:t>Staff deployment</a:t>
            </a:r>
            <a:endParaRPr lang="en-GB" sz="1200" dirty="0"/>
          </a:p>
          <a:p>
            <a:endParaRPr lang="en-GB" sz="1200" dirty="0"/>
          </a:p>
          <a:p>
            <a:r>
              <a:rPr lang="en-GB" sz="1200" dirty="0"/>
              <a:t>Graph 9 illustrates the movement of staff across wards to support safe staffing to ensure patient safety. This includes staff who are moved on an ad hoc basis (shift by shift) and shows which division they are deployed to. </a:t>
            </a:r>
          </a:p>
          <a:p>
            <a:endParaRPr lang="en-GB" sz="1200" dirty="0">
              <a:solidFill>
                <a:srgbClr val="FF0000"/>
              </a:solidFill>
            </a:endParaRPr>
          </a:p>
          <a:p>
            <a:r>
              <a:rPr lang="en-GB" sz="1200" dirty="0"/>
              <a:t>The number of substantive staff redeployed in </a:t>
            </a:r>
            <a:r>
              <a:rPr lang="en-GB" sz="1200" dirty="0" smtClean="0"/>
              <a:t>December has increased slightly with an average of 297 </a:t>
            </a:r>
            <a:r>
              <a:rPr lang="en-US" sz="1200" dirty="0" smtClean="0"/>
              <a:t>working </a:t>
            </a:r>
            <a:r>
              <a:rPr lang="en-US" sz="1200" dirty="0"/>
              <a:t>hours being redeployed per day compared with </a:t>
            </a:r>
            <a:r>
              <a:rPr lang="en-US" sz="1200" dirty="0" smtClean="0"/>
              <a:t>220 </a:t>
            </a:r>
            <a:r>
              <a:rPr lang="en-US" sz="1200" dirty="0"/>
              <a:t>hours in </a:t>
            </a:r>
            <a:r>
              <a:rPr lang="en-US" sz="1200" dirty="0" smtClean="0"/>
              <a:t>November. </a:t>
            </a:r>
            <a:r>
              <a:rPr lang="en-GB" sz="1200" dirty="0"/>
              <a:t>This equates to </a:t>
            </a:r>
            <a:r>
              <a:rPr lang="en-GB" sz="1200" dirty="0" smtClean="0"/>
              <a:t>26 </a:t>
            </a:r>
            <a:r>
              <a:rPr lang="en-GB" sz="1200" dirty="0"/>
              <a:t>long day or night shifts per day.  The majority of redeployments are within division (</a:t>
            </a:r>
            <a:r>
              <a:rPr lang="en-GB" sz="1200" dirty="0" smtClean="0"/>
              <a:t>98.3% </a:t>
            </a:r>
            <a:r>
              <a:rPr lang="en-GB" sz="1200" dirty="0"/>
              <a:t>compared to </a:t>
            </a:r>
            <a:r>
              <a:rPr lang="en-GB" sz="1200" dirty="0" smtClean="0"/>
              <a:t>1.7% </a:t>
            </a:r>
            <a:r>
              <a:rPr lang="en-GB" sz="1200" dirty="0"/>
              <a:t>of staff who are deployed outside of their division).  Staffing is also being supported by the operational pool whereby bank staff book a bank shift on the understanding that they will work anywhere in the trust where support is required. </a:t>
            </a:r>
            <a:r>
              <a:rPr lang="en-GB" sz="1000" dirty="0">
                <a:solidFill>
                  <a:srgbClr val="FF0000"/>
                </a:solidFill>
              </a:rPr>
              <a:t>		</a:t>
            </a:r>
          </a:p>
          <a:p>
            <a:endParaRPr lang="en-GB" sz="1000" dirty="0">
              <a:solidFill>
                <a:srgbClr val="FF0000"/>
              </a:solidFill>
            </a:endParaRPr>
          </a:p>
        </p:txBody>
      </p:sp>
      <p:sp>
        <p:nvSpPr>
          <p:cNvPr id="18" name="Content Placeholder 13"/>
          <p:cNvSpPr>
            <a:spLocks noGrp="1"/>
          </p:cNvSpPr>
          <p:nvPr>
            <p:ph sz="quarter" idx="16"/>
          </p:nvPr>
        </p:nvSpPr>
        <p:spPr>
          <a:xfrm>
            <a:off x="358052" y="3287936"/>
            <a:ext cx="3314935" cy="340457"/>
          </a:xfrm>
        </p:spPr>
        <p:txBody>
          <a:bodyPr/>
          <a:lstStyle/>
          <a:p>
            <a:r>
              <a:rPr lang="en-GB" sz="2000" dirty="0"/>
              <a:t>Nursing Pipeline</a:t>
            </a:r>
          </a:p>
          <a:p>
            <a:endParaRPr lang="en-GB" dirty="0"/>
          </a:p>
          <a:p>
            <a:endParaRPr lang="en-GB" dirty="0"/>
          </a:p>
        </p:txBody>
      </p:sp>
      <p:sp>
        <p:nvSpPr>
          <p:cNvPr id="6" name="TextBox 5"/>
          <p:cNvSpPr txBox="1"/>
          <p:nvPr/>
        </p:nvSpPr>
        <p:spPr>
          <a:xfrm>
            <a:off x="249629" y="3616327"/>
            <a:ext cx="11768200" cy="2308324"/>
          </a:xfrm>
          <a:prstGeom prst="rect">
            <a:avLst/>
          </a:prstGeom>
          <a:noFill/>
        </p:spPr>
        <p:txBody>
          <a:bodyPr wrap="square" rtlCol="0">
            <a:spAutoFit/>
          </a:bodyPr>
          <a:lstStyle/>
          <a:p>
            <a:r>
              <a:rPr lang="en-US" sz="1200" dirty="0"/>
              <a:t>Appendix 2 provides detail on the forecasted position in relation to the number of adult RN vacancies based on FTE and includes UK experienced, UK newly qualified, apprenticeship route, EU and international recruits up to March 2023. The current forecast demonstrates a year end band 5 RN vacancy position of </a:t>
            </a:r>
            <a:r>
              <a:rPr lang="en-US" sz="1200" dirty="0" smtClean="0"/>
              <a:t>9.23% </a:t>
            </a:r>
            <a:r>
              <a:rPr lang="en-US" sz="1200" dirty="0"/>
              <a:t>which is </a:t>
            </a:r>
            <a:r>
              <a:rPr lang="en-US" sz="1200" dirty="0" smtClean="0"/>
              <a:t>above </a:t>
            </a:r>
            <a:r>
              <a:rPr lang="en-US" sz="1200" dirty="0"/>
              <a:t>the target of 5%.  This is due in part to the reliance on international recruitment and the challenges with accommodation which has impacted upon the numbers of staff that can be deployed each month.  A detailed recruitment plan is being collated for all Nursing recruitment pipelines to outline what can realistically be achieved, the blockers that may prevent this and the mitigations that can be put in place to address these. </a:t>
            </a:r>
          </a:p>
          <a:p>
            <a:endParaRPr lang="en-US" sz="1200" dirty="0"/>
          </a:p>
          <a:p>
            <a:r>
              <a:rPr lang="en-US" sz="1200" dirty="0"/>
              <a:t>Appendix 3 provides detail on the forecasted position in relation to the number of Paediatric band 5 RN and </a:t>
            </a:r>
            <a:r>
              <a:rPr lang="en-US" sz="1200" dirty="0" err="1"/>
              <a:t>HCSW</a:t>
            </a:r>
            <a:r>
              <a:rPr lang="en-US" sz="1200" dirty="0"/>
              <a:t> vacancies up to March 2023. Numbers are based on those interviewed and offered positions in addition to planned campaigns. The current forecast demonstrates a year end band 5 Paediatric RN vacancy position of </a:t>
            </a:r>
            <a:r>
              <a:rPr lang="en-US" sz="1200" dirty="0" smtClean="0"/>
              <a:t>21.68% </a:t>
            </a:r>
            <a:r>
              <a:rPr lang="en-US" sz="1200" dirty="0"/>
              <a:t>and a band 2 HCSW position of </a:t>
            </a:r>
            <a:r>
              <a:rPr lang="en-US" sz="1200" dirty="0" smtClean="0"/>
              <a:t>3.8%.  </a:t>
            </a:r>
            <a:endParaRPr lang="en-US" sz="1200" dirty="0"/>
          </a:p>
          <a:p>
            <a:r>
              <a:rPr lang="en-US" sz="1200" dirty="0">
                <a:solidFill>
                  <a:srgbClr val="FF0000"/>
                </a:solidFill>
              </a:rPr>
              <a:t> </a:t>
            </a:r>
            <a:endParaRPr lang="en-US" sz="1200" dirty="0"/>
          </a:p>
          <a:p>
            <a:r>
              <a:rPr lang="en-US" sz="1200" dirty="0"/>
              <a:t>Whilst the recruitment pipeline is positive with multiple pipelines including apprenticeship routes, domestic and international recruitment, the predicted numbers are only achievable if the appropriate infrastructure is in place to support. </a:t>
            </a:r>
          </a:p>
        </p:txBody>
      </p:sp>
      <p:sp>
        <p:nvSpPr>
          <p:cNvPr id="22" name="Content Placeholder 13"/>
          <p:cNvSpPr>
            <a:spLocks noGrp="1"/>
          </p:cNvSpPr>
          <p:nvPr>
            <p:ph sz="quarter" idx="16"/>
          </p:nvPr>
        </p:nvSpPr>
        <p:spPr>
          <a:xfrm>
            <a:off x="249629" y="6427113"/>
            <a:ext cx="3314935" cy="340457"/>
          </a:xfrm>
        </p:spPr>
        <p:txBody>
          <a:bodyPr/>
          <a:lstStyle/>
          <a:p>
            <a:endParaRPr lang="en-GB" dirty="0"/>
          </a:p>
          <a:p>
            <a:endParaRPr lang="en-GB" dirty="0"/>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dirty="0"/>
          </a:p>
        </p:txBody>
      </p:sp>
      <p:graphicFrame>
        <p:nvGraphicFramePr>
          <p:cNvPr id="13" name="Chart 12"/>
          <p:cNvGraphicFramePr>
            <a:graphicFrameLocks/>
          </p:cNvGraphicFramePr>
          <p:nvPr>
            <p:extLst>
              <p:ext uri="{D42A27DB-BD31-4B8C-83A1-F6EECF244321}">
                <p14:modId xmlns:p14="http://schemas.microsoft.com/office/powerpoint/2010/main" val="4033408692"/>
              </p:ext>
            </p:extLst>
          </p:nvPr>
        </p:nvGraphicFramePr>
        <p:xfrm>
          <a:off x="249630" y="730707"/>
          <a:ext cx="5236770" cy="2486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078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dirty="0"/>
              <a:t>Red flags</a:t>
            </a:r>
          </a:p>
        </p:txBody>
      </p:sp>
      <p:sp>
        <p:nvSpPr>
          <p:cNvPr id="6" name="TextBox 5"/>
          <p:cNvSpPr txBox="1"/>
          <p:nvPr/>
        </p:nvSpPr>
        <p:spPr>
          <a:xfrm>
            <a:off x="6196780" y="527934"/>
            <a:ext cx="5582340" cy="3046988"/>
          </a:xfrm>
          <a:prstGeom prst="rect">
            <a:avLst/>
          </a:prstGeom>
          <a:noFill/>
        </p:spPr>
        <p:txBody>
          <a:bodyPr wrap="square" rtlCol="0">
            <a:spAutoFit/>
          </a:bodyPr>
          <a:lstStyle/>
          <a:p>
            <a:r>
              <a:rPr lang="en-GB" sz="1200" b="1" dirty="0"/>
              <a:t>Red Flags</a:t>
            </a:r>
          </a:p>
          <a:p>
            <a:endParaRPr lang="en-GB" sz="1200" b="1" dirty="0"/>
          </a:p>
          <a:p>
            <a:r>
              <a:rPr lang="en-GB" sz="12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p>
          <a:p>
            <a:endParaRPr lang="en-GB" sz="1200" dirty="0">
              <a:solidFill>
                <a:srgbClr val="FF0000"/>
              </a:solidFill>
            </a:endParaRPr>
          </a:p>
          <a:p>
            <a:r>
              <a:rPr lang="en-GB" sz="1200" b="1" dirty="0"/>
              <a:t>Nursing red flags</a:t>
            </a:r>
          </a:p>
          <a:p>
            <a:endParaRPr lang="en-GB" sz="1200" b="1" dirty="0"/>
          </a:p>
          <a:p>
            <a:r>
              <a:rPr lang="en-GB" sz="1200" dirty="0"/>
              <a:t>Graph 10 illustrates that the number of red flags reported in </a:t>
            </a:r>
            <a:r>
              <a:rPr lang="en-GB" sz="1200" dirty="0" smtClean="0"/>
              <a:t>December has increased from 307 to 444.  </a:t>
            </a:r>
            <a:r>
              <a:rPr lang="en-GB" sz="1200" dirty="0"/>
              <a:t>T</a:t>
            </a:r>
            <a:r>
              <a:rPr lang="en-GB" sz="1200" dirty="0" smtClean="0"/>
              <a:t>he </a:t>
            </a:r>
            <a:r>
              <a:rPr lang="en-GB" sz="1200" dirty="0"/>
              <a:t>highest number of red flags reported in </a:t>
            </a:r>
            <a:r>
              <a:rPr lang="en-GB" sz="1200" dirty="0" smtClean="0"/>
              <a:t>December </a:t>
            </a:r>
            <a:r>
              <a:rPr lang="en-GB" sz="1200" dirty="0"/>
              <a:t>was in relation to </a:t>
            </a:r>
            <a:r>
              <a:rPr lang="en-US" sz="1200" dirty="0"/>
              <a:t>an unmet 1:1 </a:t>
            </a:r>
            <a:r>
              <a:rPr lang="en-US" sz="1200" dirty="0" err="1"/>
              <a:t>specialling</a:t>
            </a:r>
            <a:r>
              <a:rPr lang="en-US" sz="1200" dirty="0"/>
              <a:t> requirement </a:t>
            </a:r>
            <a:r>
              <a:rPr lang="en-US" sz="1200" dirty="0" smtClean="0"/>
              <a:t>(186 compared with 194 in November).  A </a:t>
            </a:r>
            <a:r>
              <a:rPr lang="en-US" sz="1200" dirty="0"/>
              <a:t>trust wide improvement project focusing on </a:t>
            </a:r>
            <a:r>
              <a:rPr lang="en-US" sz="1200" dirty="0" err="1"/>
              <a:t>specialling</a:t>
            </a:r>
            <a:r>
              <a:rPr lang="en-US" sz="1200" dirty="0"/>
              <a:t> is being developed to review </a:t>
            </a:r>
            <a:r>
              <a:rPr lang="en-US" sz="1200" dirty="0" err="1"/>
              <a:t>specialling</a:t>
            </a:r>
            <a:r>
              <a:rPr lang="en-US" sz="1200" dirty="0"/>
              <a:t> across the </a:t>
            </a:r>
            <a:r>
              <a:rPr lang="en-US" sz="1200" dirty="0" err="1"/>
              <a:t>organisation</a:t>
            </a:r>
            <a:r>
              <a:rPr lang="en-US" sz="1200" dirty="0"/>
              <a:t>.  Additionally, </a:t>
            </a:r>
            <a:r>
              <a:rPr lang="en-US" sz="1200" dirty="0" smtClean="0"/>
              <a:t>63 red </a:t>
            </a:r>
            <a:r>
              <a:rPr lang="en-US" sz="1200" dirty="0"/>
              <a:t>flags were reported in relation </a:t>
            </a:r>
            <a:r>
              <a:rPr lang="en-US" sz="1200" dirty="0" smtClean="0"/>
              <a:t>to omission </a:t>
            </a:r>
            <a:r>
              <a:rPr lang="en-US" sz="1200" dirty="0"/>
              <a:t>of planned </a:t>
            </a:r>
            <a:r>
              <a:rPr lang="en-US" sz="1200" dirty="0" err="1" smtClean="0"/>
              <a:t>mobilisation</a:t>
            </a:r>
            <a:r>
              <a:rPr lang="en-US" sz="1200" dirty="0" smtClean="0"/>
              <a:t>, washes and observations </a:t>
            </a:r>
            <a:r>
              <a:rPr lang="en-GB" sz="1200" dirty="0" smtClean="0"/>
              <a:t>compared </a:t>
            </a:r>
            <a:r>
              <a:rPr lang="en-GB" sz="1200" dirty="0"/>
              <a:t>with </a:t>
            </a:r>
            <a:r>
              <a:rPr lang="en-GB" sz="1200" dirty="0" smtClean="0"/>
              <a:t>30 in November.   </a:t>
            </a:r>
            <a:endParaRPr lang="en-GB" sz="1200" dirty="0"/>
          </a:p>
        </p:txBody>
      </p:sp>
      <p:sp>
        <p:nvSpPr>
          <p:cNvPr id="8" name="TextBox 7"/>
          <p:cNvSpPr txBox="1"/>
          <p:nvPr/>
        </p:nvSpPr>
        <p:spPr>
          <a:xfrm>
            <a:off x="6163593" y="3655176"/>
            <a:ext cx="5615527" cy="2123658"/>
          </a:xfrm>
          <a:prstGeom prst="rect">
            <a:avLst/>
          </a:prstGeom>
          <a:noFill/>
        </p:spPr>
        <p:txBody>
          <a:bodyPr wrap="square" rtlCol="0">
            <a:spAutoFit/>
          </a:bodyPr>
          <a:lstStyle/>
          <a:p>
            <a:endParaRPr lang="en-GB" sz="1200" b="1" dirty="0" smtClean="0">
              <a:solidFill>
                <a:srgbClr val="FF0000"/>
              </a:solidFill>
            </a:endParaRPr>
          </a:p>
          <a:p>
            <a:r>
              <a:rPr lang="en-GB" sz="1200" b="1" dirty="0" smtClean="0"/>
              <a:t>Maternity </a:t>
            </a:r>
            <a:r>
              <a:rPr lang="en-GB" sz="1200" b="1" dirty="0"/>
              <a:t>red flags</a:t>
            </a:r>
          </a:p>
          <a:p>
            <a:endParaRPr lang="en-GB" sz="1200" b="1" dirty="0"/>
          </a:p>
          <a:p>
            <a:r>
              <a:rPr lang="en-GB" sz="1200" dirty="0"/>
              <a:t>The number of maternity red flags reported </a:t>
            </a:r>
            <a:r>
              <a:rPr lang="en-GB" sz="1200" dirty="0" smtClean="0"/>
              <a:t>over the last 3 months has been a decreasing trend with 575 reported in September compared to 328 in December.  </a:t>
            </a:r>
            <a:r>
              <a:rPr lang="en-GB" sz="1200" dirty="0"/>
              <a:t>Graph 11 illustrates the red flags that have been reported</a:t>
            </a:r>
            <a:r>
              <a:rPr lang="en-GB" sz="1200" dirty="0" smtClean="0"/>
              <a:t>.  In December, 31.1% of these red flags were due to </a:t>
            </a:r>
            <a:r>
              <a:rPr lang="en-US" sz="1200" dirty="0"/>
              <a:t>a delay of &gt;30mins between presentation and </a:t>
            </a:r>
            <a:r>
              <a:rPr lang="en-US" sz="1200" dirty="0" smtClean="0"/>
              <a:t>triage,</a:t>
            </a:r>
            <a:r>
              <a:rPr lang="en-US" sz="1200" dirty="0" smtClean="0">
                <a:solidFill>
                  <a:srgbClr val="FF0000"/>
                </a:solidFill>
              </a:rPr>
              <a:t> </a:t>
            </a:r>
            <a:r>
              <a:rPr lang="en-US" sz="1200" dirty="0" smtClean="0"/>
              <a:t>26.2%</a:t>
            </a:r>
            <a:r>
              <a:rPr lang="en-GB" sz="1200" dirty="0" smtClean="0"/>
              <a:t> were due to </a:t>
            </a:r>
            <a:r>
              <a:rPr lang="en-GB" sz="1200" dirty="0"/>
              <a:t>missed or delayed </a:t>
            </a:r>
            <a:r>
              <a:rPr lang="en-GB" sz="1200" dirty="0" smtClean="0"/>
              <a:t>care and </a:t>
            </a:r>
            <a:r>
              <a:rPr lang="en-US" sz="1200" dirty="0" smtClean="0"/>
              <a:t>19.8% </a:t>
            </a:r>
            <a:r>
              <a:rPr lang="en-US" sz="1200" dirty="0"/>
              <a:t>were due to a </a:t>
            </a:r>
            <a:r>
              <a:rPr lang="en-US" sz="1200" dirty="0" smtClean="0"/>
              <a:t>delay </a:t>
            </a:r>
            <a:r>
              <a:rPr lang="en-US" sz="1200" dirty="0"/>
              <a:t>of &gt; 2 </a:t>
            </a:r>
            <a:r>
              <a:rPr lang="en-US" sz="1200" dirty="0" err="1"/>
              <a:t>hrs</a:t>
            </a:r>
            <a:r>
              <a:rPr lang="en-US" sz="1200" dirty="0"/>
              <a:t> or more between admission for induction and initiation of process or subsequent prostaglandin administration where </a:t>
            </a:r>
            <a:r>
              <a:rPr lang="en-US" sz="1200" dirty="0" smtClean="0"/>
              <a:t>required</a:t>
            </a:r>
            <a:r>
              <a:rPr lang="en-GB" sz="1200" dirty="0" smtClean="0"/>
              <a:t>.  This </a:t>
            </a:r>
            <a:r>
              <a:rPr lang="en-GB" sz="1200" dirty="0"/>
              <a:t>is reflective of the high levels of activity and difficulty in maintaining flow.  </a:t>
            </a:r>
          </a:p>
        </p:txBody>
      </p:sp>
      <p:sp>
        <p:nvSpPr>
          <p:cNvPr id="5" name="Rectangle 4"/>
          <p:cNvSpPr/>
          <p:nvPr/>
        </p:nvSpPr>
        <p:spPr>
          <a:xfrm>
            <a:off x="7065378" y="5340252"/>
            <a:ext cx="6096000" cy="253916"/>
          </a:xfrm>
          <a:prstGeom prst="rect">
            <a:avLst/>
          </a:prstGeom>
        </p:spPr>
        <p:txBody>
          <a:bodyPr>
            <a:spAutoFit/>
          </a:bodyPr>
          <a:lstStyle/>
          <a:p>
            <a:r>
              <a:rPr lang="en-GB" sz="1050" dirty="0"/>
              <a:t>. </a:t>
            </a:r>
          </a:p>
        </p:txBody>
      </p:sp>
      <p:sp>
        <p:nvSpPr>
          <p:cNvPr id="14" name="TextBox 13">
            <a:extLst>
              <a:ext uri="{FF2B5EF4-FFF2-40B4-BE49-F238E27FC236}">
                <a16:creationId xmlns:a16="http://schemas.microsoft.com/office/drawing/2014/main" id="{D89C8071-B43A-44A5-B45B-C5E89837900A}"/>
              </a:ext>
            </a:extLst>
          </p:cNvPr>
          <p:cNvSpPr txBox="1"/>
          <p:nvPr/>
        </p:nvSpPr>
        <p:spPr>
          <a:xfrm>
            <a:off x="134697" y="3203745"/>
            <a:ext cx="2688795" cy="307777"/>
          </a:xfrm>
          <a:prstGeom prst="rect">
            <a:avLst/>
          </a:prstGeom>
          <a:noFill/>
        </p:spPr>
        <p:txBody>
          <a:bodyPr wrap="square" rtlCol="0">
            <a:spAutoFit/>
          </a:bodyPr>
          <a:lstStyle/>
          <a:p>
            <a:r>
              <a:rPr lang="en-GB" sz="1400" dirty="0"/>
              <a:t>Graph 11: Maternity Red Flags</a:t>
            </a:r>
          </a:p>
        </p:txBody>
      </p:sp>
      <p:pic>
        <p:nvPicPr>
          <p:cNvPr id="7" name="Picture 6"/>
          <p:cNvPicPr>
            <a:picLocks noChangeAspect="1"/>
          </p:cNvPicPr>
          <p:nvPr/>
        </p:nvPicPr>
        <p:blipFill>
          <a:blip r:embed="rId3"/>
          <a:stretch>
            <a:fillRect/>
          </a:stretch>
        </p:blipFill>
        <p:spPr>
          <a:xfrm>
            <a:off x="170175" y="3497093"/>
            <a:ext cx="5955877" cy="2711395"/>
          </a:xfrm>
          <a:prstGeom prst="rect">
            <a:avLst/>
          </a:prstGeom>
          <a:solidFill>
            <a:schemeClr val="tx1"/>
          </a:solidFill>
          <a:ln>
            <a:solidFill>
              <a:schemeClr val="tx1"/>
            </a:solidFill>
          </a:ln>
        </p:spPr>
      </p:pic>
      <p:pic>
        <p:nvPicPr>
          <p:cNvPr id="2" name="Picture 1"/>
          <p:cNvPicPr>
            <a:picLocks noChangeAspect="1"/>
          </p:cNvPicPr>
          <p:nvPr/>
        </p:nvPicPr>
        <p:blipFill>
          <a:blip r:embed="rId4"/>
          <a:stretch>
            <a:fillRect/>
          </a:stretch>
        </p:blipFill>
        <p:spPr>
          <a:xfrm>
            <a:off x="210738" y="478714"/>
            <a:ext cx="5867194" cy="2725031"/>
          </a:xfrm>
          <a:prstGeom prst="rect">
            <a:avLst/>
          </a:prstGeom>
        </p:spPr>
      </p:pic>
    </p:spTree>
    <p:extLst>
      <p:ext uri="{BB962C8B-B14F-4D97-AF65-F5344CB8AC3E}">
        <p14:creationId xmlns:p14="http://schemas.microsoft.com/office/powerpoint/2010/main" val="211487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250BC-D45D-427D-AB5F-54AF349CAB94}"/>
              </a:ext>
            </a:extLst>
          </p:cNvPr>
          <p:cNvSpPr>
            <a:spLocks noGrp="1"/>
          </p:cNvSpPr>
          <p:nvPr>
            <p:ph sz="quarter" idx="14"/>
          </p:nvPr>
        </p:nvSpPr>
        <p:spPr/>
        <p:txBody>
          <a:bodyPr/>
          <a:lstStyle/>
          <a:p>
            <a:endParaRPr lang="en-GB"/>
          </a:p>
        </p:txBody>
      </p:sp>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dirty="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03523" y="613723"/>
            <a:ext cx="6418384" cy="4639247"/>
          </a:xfrm>
        </p:spPr>
        <p:txBody>
          <a:bodyPr/>
          <a:lstStyle/>
          <a:p>
            <a:r>
              <a:rPr lang="en-GB" sz="1200" b="1" dirty="0"/>
              <a:t>Incidents reported relating to staff shortages</a:t>
            </a:r>
          </a:p>
          <a:p>
            <a:r>
              <a:rPr lang="en-GB" sz="1200" dirty="0"/>
              <a:t>Graph 12 illustrates the trend in Safety Learning Reports (</a:t>
            </a:r>
            <a:r>
              <a:rPr lang="en-GB" sz="1200" dirty="0" err="1"/>
              <a:t>SLRs</a:t>
            </a:r>
            <a:r>
              <a:rPr lang="en-GB" sz="1200" dirty="0"/>
              <a:t>) completed in relation to nurse staffing.  There were </a:t>
            </a:r>
            <a:r>
              <a:rPr lang="en-GB" sz="1200" dirty="0" smtClean="0"/>
              <a:t>104 incidents </a:t>
            </a:r>
            <a:r>
              <a:rPr lang="en-GB" sz="1200" dirty="0"/>
              <a:t>reported relating to nurse staffing </a:t>
            </a:r>
            <a:r>
              <a:rPr lang="en-GB" sz="1200" dirty="0" smtClean="0"/>
              <a:t>in December which has increased from the number reported in November (37). </a:t>
            </a:r>
            <a:endParaRPr lang="en-GB" sz="1200" dirty="0"/>
          </a:p>
          <a:p>
            <a:r>
              <a:rPr lang="en-GB" sz="1200" dirty="0" smtClean="0"/>
              <a:t>The majority of the incidents related to staffing levels in December were reported by division C (39).  Within Division C, the staffing incidents reported were spread across the division with Ward D5 and ward G4 reporting the most incidents (5 each).  Division D reported 28 incidents related to staffing levels in December, the majority of which were reported across 3 ward areas (M5 8, L5 6 and D7 6).  Safety </a:t>
            </a:r>
            <a:r>
              <a:rPr lang="en-GB" sz="1200" dirty="0"/>
              <a:t>continues to be monitored through the site safety </a:t>
            </a:r>
            <a:r>
              <a:rPr lang="en-GB" sz="1200" dirty="0" smtClean="0"/>
              <a:t>meetings.  </a:t>
            </a:r>
            <a:endParaRPr lang="en-GB" sz="1200" dirty="0" smtClean="0">
              <a:solidFill>
                <a:srgbClr val="FF0000"/>
              </a:solidFill>
            </a:endParaRPr>
          </a:p>
          <a:p>
            <a:r>
              <a:rPr lang="en-GB" sz="1200" b="1" dirty="0" smtClean="0"/>
              <a:t>Care </a:t>
            </a:r>
            <a:r>
              <a:rPr lang="en-GB" sz="1200" b="1" dirty="0"/>
              <a:t>hours per patient day (CHPPD)</a:t>
            </a:r>
          </a:p>
          <a:p>
            <a:r>
              <a:rPr lang="en-GB" sz="1200" dirty="0"/>
              <a:t>Care hours per patient day (</a:t>
            </a:r>
            <a:r>
              <a:rPr lang="en-GB" sz="1200" dirty="0" err="1"/>
              <a:t>CHPPD</a:t>
            </a:r>
            <a:r>
              <a:rPr lang="en-GB" sz="1200" dirty="0"/>
              <a:t>) is the total number of hours worked on the roster (clinical staff including </a:t>
            </a:r>
            <a:r>
              <a:rPr lang="en-GB" sz="1200" dirty="0" err="1"/>
              <a:t>AHPs</a:t>
            </a:r>
            <a:r>
              <a:rPr lang="en-GB" sz="1200" dirty="0"/>
              <a:t>) divided by the bed state captured at 23.59 each day. NHS Improvement began collecting care hours per patient day formally in May 2016 as part of the Carter Programme. All Trusts are required to report this figure externally. </a:t>
            </a:r>
          </a:p>
          <a:p>
            <a:r>
              <a:rPr lang="en-GB" sz="1200" dirty="0"/>
              <a:t>CUH CHPPD recorded for </a:t>
            </a:r>
            <a:r>
              <a:rPr lang="en-GB" sz="1200" dirty="0" smtClean="0"/>
              <a:t>December </a:t>
            </a:r>
            <a:r>
              <a:rPr lang="en-GB" sz="1200" dirty="0"/>
              <a:t>has </a:t>
            </a:r>
            <a:r>
              <a:rPr lang="en-GB" sz="1200" dirty="0" smtClean="0"/>
              <a:t>decreased slightly to 8.1 from 8.42 in November which is comparable to the national median of 8.0 however is lower than other Shelford hospitals (9.1).</a:t>
            </a:r>
            <a:endParaRPr lang="en-GB" sz="1000" b="1" dirty="0"/>
          </a:p>
          <a:p>
            <a:r>
              <a:rPr lang="en-GB" sz="1200" dirty="0"/>
              <a:t>In maternity, from 1 April 2021, the total number of patients now includes babies in addition to transitional care areas and mothers who are registered as a patient. CHPPD for the delivery unit in </a:t>
            </a:r>
            <a:r>
              <a:rPr lang="en-GB" sz="1200" dirty="0" smtClean="0"/>
              <a:t>December was 14.06 which is slightly lower than November (14.42). </a:t>
            </a:r>
            <a:endParaRPr lang="en-GB" sz="1200" dirty="0"/>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dirty="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dirty="0"/>
              <a:t>Graph 13: Care Hours Per Patient Day (CHPPD)</a:t>
            </a:r>
          </a:p>
        </p:txBody>
      </p:sp>
      <p:pic>
        <p:nvPicPr>
          <p:cNvPr id="6" name="Picture 5"/>
          <p:cNvPicPr>
            <a:picLocks noChangeAspect="1"/>
          </p:cNvPicPr>
          <p:nvPr/>
        </p:nvPicPr>
        <p:blipFill>
          <a:blip r:embed="rId3"/>
          <a:stretch>
            <a:fillRect/>
          </a:stretch>
        </p:blipFill>
        <p:spPr>
          <a:xfrm>
            <a:off x="258646" y="3591691"/>
            <a:ext cx="5053879" cy="2351910"/>
          </a:xfrm>
          <a:prstGeom prst="rect">
            <a:avLst/>
          </a:prstGeom>
        </p:spPr>
      </p:pic>
      <p:pic>
        <p:nvPicPr>
          <p:cNvPr id="8" name="Picture 7"/>
          <p:cNvPicPr>
            <a:picLocks noChangeAspect="1"/>
          </p:cNvPicPr>
          <p:nvPr/>
        </p:nvPicPr>
        <p:blipFill>
          <a:blip r:embed="rId4"/>
          <a:stretch>
            <a:fillRect/>
          </a:stretch>
        </p:blipFill>
        <p:spPr>
          <a:xfrm>
            <a:off x="258646" y="436680"/>
            <a:ext cx="5053879" cy="2852575"/>
          </a:xfrm>
          <a:prstGeom prst="rect">
            <a:avLst/>
          </a:prstGeom>
        </p:spPr>
      </p:pic>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17468</TotalTime>
  <Words>5373</Words>
  <Application>Microsoft Office PowerPoint</Application>
  <PresentationFormat>Widescreen</PresentationFormat>
  <Paragraphs>772</Paragraphs>
  <Slides>15</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 (CAMBRIDGE UNIVERSITY HOSPITALS NHS FOUNDATION TRUST)</cp:lastModifiedBy>
  <cp:revision>947</cp:revision>
  <cp:lastPrinted>2023-01-26T08:49:54Z</cp:lastPrinted>
  <dcterms:created xsi:type="dcterms:W3CDTF">2021-01-14T12:16:07Z</dcterms:created>
  <dcterms:modified xsi:type="dcterms:W3CDTF">2023-02-02T17:07:52Z</dcterms:modified>
</cp:coreProperties>
</file>