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17"/>
  </p:notesMasterIdLst>
  <p:handoutMasterIdLst>
    <p:handoutMasterId r:id="rId18"/>
  </p:handoutMasterIdLst>
  <p:sldIdLst>
    <p:sldId id="257" r:id="rId3"/>
    <p:sldId id="273" r:id="rId4"/>
    <p:sldId id="298" r:id="rId5"/>
    <p:sldId id="299" r:id="rId6"/>
    <p:sldId id="295" r:id="rId7"/>
    <p:sldId id="274" r:id="rId8"/>
    <p:sldId id="275" r:id="rId9"/>
    <p:sldId id="277" r:id="rId10"/>
    <p:sldId id="282" r:id="rId11"/>
    <p:sldId id="278" r:id="rId12"/>
    <p:sldId id="302" r:id="rId13"/>
    <p:sldId id="303" r:id="rId14"/>
    <p:sldId id="300" r:id="rId15"/>
    <p:sldId id="301" r:id="rId16"/>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275"/>
            <p14:sldId id="277"/>
            <p14:sldId id="282"/>
            <p14:sldId id="278"/>
            <p14:sldId id="302"/>
            <p14:sldId id="303"/>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6" autoAdjust="0"/>
    <p:restoredTop sz="95126" autoAdjust="0"/>
  </p:normalViewPr>
  <p:slideViewPr>
    <p:cSldViewPr snapToGrid="0" snapToObjects="1">
      <p:cViewPr varScale="1">
        <p:scale>
          <a:sx n="113" d="100"/>
          <a:sy n="113" d="100"/>
        </p:scale>
        <p:origin x="926" y="96"/>
      </p:cViewPr>
      <p:guideLst/>
    </p:cSldViewPr>
  </p:slideViewPr>
  <p:outlineViewPr>
    <p:cViewPr>
      <p:scale>
        <a:sx n="33" d="100"/>
        <a:sy n="33" d="100"/>
      </p:scale>
      <p:origin x="0" y="0"/>
    </p:cViewPr>
  </p:outlineViewPr>
  <p:notesTextViewPr>
    <p:cViewPr>
      <p:scale>
        <a:sx n="91" d="100"/>
        <a:sy n="91" d="100"/>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Types of absence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00721784776903"/>
          <c:y val="0.18097222222222226"/>
          <c:w val="0.40287467191601051"/>
          <c:h val="0.6714577865266842"/>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68E2-41FE-AA6F-40F17622E84B}"/>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8E2-41FE-AA6F-40F17622E8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E2-41FE-AA6F-40F17622E84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68E2-41FE-AA6F-40F17622E8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8E2-41FE-AA6F-40F17622E84B}"/>
              </c:ext>
            </c:extLst>
          </c:dPt>
          <c:cat>
            <c:strRef>
              <c:f>Sheet1!$A$3:$A$7</c:f>
              <c:strCache>
                <c:ptCount val="5"/>
                <c:pt idx="0">
                  <c:v>AL</c:v>
                </c:pt>
                <c:pt idx="1">
                  <c:v>Study </c:v>
                </c:pt>
                <c:pt idx="2">
                  <c:v>Supernumerary</c:v>
                </c:pt>
                <c:pt idx="3">
                  <c:v>Sickness</c:v>
                </c:pt>
                <c:pt idx="4">
                  <c:v>Other leave including Self Iso</c:v>
                </c:pt>
              </c:strCache>
            </c:strRef>
          </c:cat>
          <c:val>
            <c:numRef>
              <c:f>Sheet1!$G$3:$G$7</c:f>
              <c:numCache>
                <c:formatCode>0.00%</c:formatCode>
                <c:ptCount val="5"/>
                <c:pt idx="0">
                  <c:v>0.13500000000000001</c:v>
                </c:pt>
                <c:pt idx="1">
                  <c:v>3.5000000000000003E-2</c:v>
                </c:pt>
                <c:pt idx="2">
                  <c:v>2.1000000000000001E-2</c:v>
                </c:pt>
                <c:pt idx="3">
                  <c:v>9.2999999999999999E-2</c:v>
                </c:pt>
                <c:pt idx="4">
                  <c:v>1.4999999999999999E-2</c:v>
                </c:pt>
              </c:numCache>
            </c:numRef>
          </c:val>
          <c:extLst>
            <c:ext xmlns:c16="http://schemas.microsoft.com/office/drawing/2014/chart" uri="{C3380CC4-5D6E-409C-BE32-E72D297353CC}">
              <c16:uniqueId val="{0000000A-68E2-41FE-AA6F-40F17622E84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Calibri"/>
                <a:ea typeface="Calibri"/>
                <a:cs typeface="Calibri"/>
              </a:defRPr>
            </a:pPr>
            <a:r>
              <a:rPr lang="en-GB" sz="1200"/>
              <a:t>Graph 7 Number of wards reporting &lt; 90% rota fill</a:t>
            </a:r>
          </a:p>
        </c:rich>
      </c:tx>
      <c:layout>
        <c:manualLayout>
          <c:xMode val="edge"/>
          <c:yMode val="edge"/>
          <c:x val="6.7187742731384878E-2"/>
          <c:y val="2.5396825396825397E-2"/>
        </c:manualLayout>
      </c:layout>
      <c:overlay val="0"/>
      <c:spPr>
        <a:noFill/>
        <a:ln w="25400">
          <a:noFill/>
        </a:ln>
      </c:spPr>
    </c:title>
    <c:autoTitleDeleted val="0"/>
    <c:plotArea>
      <c:layout>
        <c:manualLayout>
          <c:layoutTarget val="inner"/>
          <c:xMode val="edge"/>
          <c:yMode val="edge"/>
          <c:x val="4.8847865897254934E-2"/>
          <c:y val="0.17810607007457402"/>
          <c:w val="0.91269003501100143"/>
          <c:h val="0.59850268623392333"/>
        </c:manualLayout>
      </c:layout>
      <c:lineChart>
        <c:grouping val="standard"/>
        <c:varyColors val="0"/>
        <c:ser>
          <c:idx val="0"/>
          <c:order val="0"/>
          <c:tx>
            <c:strRef>
              <c:f>Trends!$A$6</c:f>
              <c:strCache>
                <c:ptCount val="1"/>
                <c:pt idx="0">
                  <c:v>Overall &lt; 90%</c:v>
                </c:pt>
              </c:strCache>
            </c:strRef>
          </c:tx>
          <c:spPr>
            <a:ln>
              <a:solidFill>
                <a:srgbClr val="FF0000"/>
              </a:solidFill>
            </a:ln>
          </c:spPr>
          <c:marker>
            <c:symbol val="none"/>
          </c:marker>
          <c:cat>
            <c:numRef>
              <c:f>Trends!$B$5:$AQ$5</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Trends!$B$6:$AQ$6</c:f>
              <c:numCache>
                <c:formatCode>General</c:formatCode>
                <c:ptCount val="12"/>
                <c:pt idx="0">
                  <c:v>14</c:v>
                </c:pt>
                <c:pt idx="1">
                  <c:v>21</c:v>
                </c:pt>
                <c:pt idx="2">
                  <c:v>13</c:v>
                </c:pt>
                <c:pt idx="3">
                  <c:v>16</c:v>
                </c:pt>
                <c:pt idx="4">
                  <c:v>16</c:v>
                </c:pt>
                <c:pt idx="5">
                  <c:v>13</c:v>
                </c:pt>
                <c:pt idx="6">
                  <c:v>7</c:v>
                </c:pt>
                <c:pt idx="7">
                  <c:v>18</c:v>
                </c:pt>
                <c:pt idx="8">
                  <c:v>15</c:v>
                </c:pt>
                <c:pt idx="9">
                  <c:v>9</c:v>
                </c:pt>
                <c:pt idx="10">
                  <c:v>9</c:v>
                </c:pt>
                <c:pt idx="11">
                  <c:v>19</c:v>
                </c:pt>
              </c:numCache>
            </c:numRef>
          </c:val>
          <c:smooth val="0"/>
          <c:extLst>
            <c:ext xmlns:c16="http://schemas.microsoft.com/office/drawing/2014/chart" uri="{C3380CC4-5D6E-409C-BE32-E72D297353CC}">
              <c16:uniqueId val="{00000000-58BF-46E2-8D6C-87A0E1E5B615}"/>
            </c:ext>
          </c:extLst>
        </c:ser>
        <c:ser>
          <c:idx val="1"/>
          <c:order val="1"/>
          <c:tx>
            <c:strRef>
              <c:f>Trends!$A$7</c:f>
              <c:strCache>
                <c:ptCount val="1"/>
                <c:pt idx="0">
                  <c:v>RN/RM &lt; 90%</c:v>
                </c:pt>
              </c:strCache>
            </c:strRef>
          </c:tx>
          <c:spPr>
            <a:ln>
              <a:solidFill>
                <a:srgbClr val="0070C0"/>
              </a:solidFill>
            </a:ln>
          </c:spPr>
          <c:marker>
            <c:symbol val="none"/>
          </c:marker>
          <c:cat>
            <c:numRef>
              <c:f>Trends!$B$5:$AQ$5</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Trends!$B$7:$AQ$7</c:f>
              <c:numCache>
                <c:formatCode>General</c:formatCode>
                <c:ptCount val="12"/>
                <c:pt idx="0">
                  <c:v>13</c:v>
                </c:pt>
                <c:pt idx="1">
                  <c:v>24</c:v>
                </c:pt>
                <c:pt idx="2">
                  <c:v>23</c:v>
                </c:pt>
                <c:pt idx="3">
                  <c:v>18</c:v>
                </c:pt>
                <c:pt idx="4">
                  <c:v>16</c:v>
                </c:pt>
                <c:pt idx="5">
                  <c:v>23</c:v>
                </c:pt>
                <c:pt idx="6">
                  <c:v>6</c:v>
                </c:pt>
                <c:pt idx="7">
                  <c:v>13</c:v>
                </c:pt>
                <c:pt idx="8">
                  <c:v>11</c:v>
                </c:pt>
                <c:pt idx="9">
                  <c:v>9</c:v>
                </c:pt>
                <c:pt idx="10">
                  <c:v>7</c:v>
                </c:pt>
                <c:pt idx="11">
                  <c:v>16</c:v>
                </c:pt>
              </c:numCache>
            </c:numRef>
          </c:val>
          <c:smooth val="0"/>
          <c:extLst>
            <c:ext xmlns:c16="http://schemas.microsoft.com/office/drawing/2014/chart" uri="{C3380CC4-5D6E-409C-BE32-E72D297353CC}">
              <c16:uniqueId val="{00000001-58BF-46E2-8D6C-87A0E1E5B615}"/>
            </c:ext>
          </c:extLst>
        </c:ser>
        <c:ser>
          <c:idx val="2"/>
          <c:order val="2"/>
          <c:tx>
            <c:strRef>
              <c:f>Trends!$A$8</c:f>
              <c:strCache>
                <c:ptCount val="1"/>
                <c:pt idx="0">
                  <c:v>HCSW &lt; 90%</c:v>
                </c:pt>
              </c:strCache>
            </c:strRef>
          </c:tx>
          <c:marker>
            <c:symbol val="none"/>
          </c:marker>
          <c:cat>
            <c:numRef>
              <c:f>Trends!$B$5:$AQ$5</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Trends!$B$8:$AQ$8</c:f>
              <c:numCache>
                <c:formatCode>General</c:formatCode>
                <c:ptCount val="12"/>
                <c:pt idx="0">
                  <c:v>17</c:v>
                </c:pt>
                <c:pt idx="1">
                  <c:v>24</c:v>
                </c:pt>
                <c:pt idx="2">
                  <c:v>14</c:v>
                </c:pt>
                <c:pt idx="3">
                  <c:v>18</c:v>
                </c:pt>
                <c:pt idx="4">
                  <c:v>15</c:v>
                </c:pt>
                <c:pt idx="5">
                  <c:v>16</c:v>
                </c:pt>
                <c:pt idx="6">
                  <c:v>15</c:v>
                </c:pt>
                <c:pt idx="7">
                  <c:v>19</c:v>
                </c:pt>
                <c:pt idx="8">
                  <c:v>21</c:v>
                </c:pt>
                <c:pt idx="9">
                  <c:v>23</c:v>
                </c:pt>
                <c:pt idx="10">
                  <c:v>17</c:v>
                </c:pt>
                <c:pt idx="11">
                  <c:v>22</c:v>
                </c:pt>
              </c:numCache>
            </c:numRef>
          </c:val>
          <c:smooth val="0"/>
          <c:extLst>
            <c:ext xmlns:c16="http://schemas.microsoft.com/office/drawing/2014/chart" uri="{C3380CC4-5D6E-409C-BE32-E72D297353CC}">
              <c16:uniqueId val="{00000002-58BF-46E2-8D6C-87A0E1E5B615}"/>
            </c:ext>
          </c:extLst>
        </c:ser>
        <c:dLbls>
          <c:showLegendKey val="0"/>
          <c:showVal val="0"/>
          <c:showCatName val="0"/>
          <c:showSerName val="0"/>
          <c:showPercent val="0"/>
          <c:showBubbleSize val="0"/>
        </c:dLbls>
        <c:smooth val="0"/>
        <c:axId val="161890304"/>
        <c:axId val="161891840"/>
      </c:lineChart>
      <c:dateAx>
        <c:axId val="161890304"/>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891840"/>
        <c:crosses val="autoZero"/>
        <c:auto val="1"/>
        <c:lblOffset val="100"/>
        <c:baseTimeUnit val="months"/>
      </c:dateAx>
      <c:valAx>
        <c:axId val="161891840"/>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890304"/>
        <c:crosses val="autoZero"/>
        <c:crossBetween val="between"/>
      </c:valAx>
      <c:spPr>
        <a:solidFill>
          <a:srgbClr val="FFFFFF"/>
        </a:solidFill>
        <a:ln w="25400">
          <a:noFill/>
        </a:ln>
      </c:spPr>
    </c:plotArea>
    <c:legend>
      <c:legendPos val="r"/>
      <c:layout>
        <c:manualLayout>
          <c:xMode val="edge"/>
          <c:yMode val="edge"/>
          <c:x val="0.80431946871410742"/>
          <c:y val="4.2342489010861219E-3"/>
          <c:w val="0.18831895137545412"/>
          <c:h val="0.26568272205037563"/>
        </c:manualLayout>
      </c:layout>
      <c:overlay val="0"/>
      <c:spPr>
        <a:solidFill>
          <a:schemeClr val="bg1"/>
        </a:solidFill>
        <a:ln w="3175">
          <a:solidFill>
            <a:sysClr val="windowText" lastClr="000000"/>
          </a:solidFill>
        </a:ln>
      </c:spPr>
      <c:txPr>
        <a:bodyPr/>
        <a:lstStyle/>
        <a:p>
          <a:pPr>
            <a:defRPr sz="9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en-GB" sz="1400"/>
              <a:t>Graph 8 Rosie Rota Fill %</a:t>
            </a:r>
          </a:p>
        </c:rich>
      </c:tx>
      <c:layout>
        <c:manualLayout>
          <c:xMode val="edge"/>
          <c:yMode val="edge"/>
          <c:x val="8.1460531315024745E-2"/>
          <c:y val="3.2523312804726139E-2"/>
        </c:manualLayout>
      </c:layout>
      <c:overlay val="0"/>
      <c:spPr>
        <a:noFill/>
        <a:ln w="25400">
          <a:noFill/>
        </a:ln>
      </c:spPr>
    </c:title>
    <c:autoTitleDeleted val="0"/>
    <c:plotArea>
      <c:layout>
        <c:manualLayout>
          <c:layoutTarget val="inner"/>
          <c:xMode val="edge"/>
          <c:yMode val="edge"/>
          <c:x val="0.10200727518719704"/>
          <c:y val="0.1948033845453522"/>
          <c:w val="0.86129801956573615"/>
          <c:h val="0.58511977549435934"/>
        </c:manualLayout>
      </c:layout>
      <c:lineChart>
        <c:grouping val="standard"/>
        <c:varyColors val="0"/>
        <c:ser>
          <c:idx val="0"/>
          <c:order val="0"/>
          <c:tx>
            <c:strRef>
              <c:f>Trends!$A$64</c:f>
              <c:strCache>
                <c:ptCount val="1"/>
                <c:pt idx="0">
                  <c:v>RM</c:v>
                </c:pt>
              </c:strCache>
            </c:strRef>
          </c:tx>
          <c:spPr>
            <a:ln w="25400">
              <a:solidFill>
                <a:srgbClr val="0070C0"/>
              </a:solidFill>
              <a:prstDash val="solid"/>
            </a:ln>
          </c:spPr>
          <c:marker>
            <c:symbol val="none"/>
          </c:marker>
          <c:cat>
            <c:numRef>
              <c:f>Trends!$C$63:$AQ$63</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Trends!$C$64:$AQ$64</c:f>
              <c:numCache>
                <c:formatCode>General</c:formatCode>
                <c:ptCount val="12"/>
                <c:pt idx="0">
                  <c:v>94.5</c:v>
                </c:pt>
                <c:pt idx="1">
                  <c:v>88</c:v>
                </c:pt>
                <c:pt idx="2">
                  <c:v>89</c:v>
                </c:pt>
                <c:pt idx="3">
                  <c:v>88</c:v>
                </c:pt>
                <c:pt idx="4">
                  <c:v>84</c:v>
                </c:pt>
                <c:pt idx="5">
                  <c:v>80</c:v>
                </c:pt>
                <c:pt idx="6">
                  <c:v>88</c:v>
                </c:pt>
                <c:pt idx="7">
                  <c:v>82</c:v>
                </c:pt>
                <c:pt idx="8">
                  <c:v>83</c:v>
                </c:pt>
                <c:pt idx="9">
                  <c:v>86</c:v>
                </c:pt>
                <c:pt idx="10">
                  <c:v>85</c:v>
                </c:pt>
                <c:pt idx="11">
                  <c:v>84</c:v>
                </c:pt>
              </c:numCache>
            </c:numRef>
          </c:val>
          <c:smooth val="0"/>
          <c:extLst>
            <c:ext xmlns:c16="http://schemas.microsoft.com/office/drawing/2014/chart" uri="{C3380CC4-5D6E-409C-BE32-E72D297353CC}">
              <c16:uniqueId val="{00000000-B6E5-4576-BDE0-BC5CFF5D331B}"/>
            </c:ext>
          </c:extLst>
        </c:ser>
        <c:ser>
          <c:idx val="1"/>
          <c:order val="1"/>
          <c:tx>
            <c:strRef>
              <c:f>Trends!$A$65</c:f>
              <c:strCache>
                <c:ptCount val="1"/>
                <c:pt idx="0">
                  <c:v>MSW</c:v>
                </c:pt>
              </c:strCache>
            </c:strRef>
          </c:tx>
          <c:spPr>
            <a:ln w="25400">
              <a:solidFill>
                <a:srgbClr val="83C937"/>
              </a:solidFill>
              <a:prstDash val="solid"/>
            </a:ln>
          </c:spPr>
          <c:marker>
            <c:symbol val="none"/>
          </c:marker>
          <c:cat>
            <c:numRef>
              <c:f>Trends!$C$63:$AQ$63</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Trends!$C$65:$AQ$65</c:f>
              <c:numCache>
                <c:formatCode>General</c:formatCode>
                <c:ptCount val="12"/>
                <c:pt idx="0">
                  <c:v>85.9</c:v>
                </c:pt>
                <c:pt idx="1">
                  <c:v>90</c:v>
                </c:pt>
                <c:pt idx="2">
                  <c:v>97</c:v>
                </c:pt>
                <c:pt idx="3">
                  <c:v>88</c:v>
                </c:pt>
                <c:pt idx="4">
                  <c:v>89</c:v>
                </c:pt>
                <c:pt idx="5">
                  <c:v>87</c:v>
                </c:pt>
                <c:pt idx="6">
                  <c:v>94</c:v>
                </c:pt>
                <c:pt idx="7">
                  <c:v>82</c:v>
                </c:pt>
                <c:pt idx="8">
                  <c:v>89</c:v>
                </c:pt>
                <c:pt idx="9">
                  <c:v>85</c:v>
                </c:pt>
                <c:pt idx="10">
                  <c:v>89</c:v>
                </c:pt>
                <c:pt idx="11">
                  <c:v>87</c:v>
                </c:pt>
              </c:numCache>
            </c:numRef>
          </c:val>
          <c:smooth val="0"/>
          <c:extLst>
            <c:ext xmlns:c16="http://schemas.microsoft.com/office/drawing/2014/chart" uri="{C3380CC4-5D6E-409C-BE32-E72D297353CC}">
              <c16:uniqueId val="{00000001-B6E5-4576-BDE0-BC5CFF5D331B}"/>
            </c:ext>
          </c:extLst>
        </c:ser>
        <c:ser>
          <c:idx val="2"/>
          <c:order val="2"/>
          <c:tx>
            <c:strRef>
              <c:f>Trends!$A$66</c:f>
              <c:strCache>
                <c:ptCount val="1"/>
                <c:pt idx="0">
                  <c:v>Overall </c:v>
                </c:pt>
              </c:strCache>
            </c:strRef>
          </c:tx>
          <c:spPr>
            <a:ln>
              <a:solidFill>
                <a:srgbClr val="FF0000"/>
              </a:solidFill>
            </a:ln>
          </c:spPr>
          <c:marker>
            <c:symbol val="none"/>
          </c:marker>
          <c:cat>
            <c:numRef>
              <c:f>Trends!$C$63:$AQ$63</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Trends!$C$66:$AQ$66</c:f>
              <c:numCache>
                <c:formatCode>General</c:formatCode>
                <c:ptCount val="12"/>
                <c:pt idx="0">
                  <c:v>91.7</c:v>
                </c:pt>
                <c:pt idx="1">
                  <c:v>89</c:v>
                </c:pt>
                <c:pt idx="2">
                  <c:v>88</c:v>
                </c:pt>
                <c:pt idx="3">
                  <c:v>88</c:v>
                </c:pt>
                <c:pt idx="4">
                  <c:v>85</c:v>
                </c:pt>
                <c:pt idx="5">
                  <c:v>82</c:v>
                </c:pt>
                <c:pt idx="6">
                  <c:v>90</c:v>
                </c:pt>
                <c:pt idx="7">
                  <c:v>82</c:v>
                </c:pt>
                <c:pt idx="8">
                  <c:v>85</c:v>
                </c:pt>
                <c:pt idx="9">
                  <c:v>86</c:v>
                </c:pt>
                <c:pt idx="10">
                  <c:v>87</c:v>
                </c:pt>
                <c:pt idx="11">
                  <c:v>85</c:v>
                </c:pt>
              </c:numCache>
            </c:numRef>
          </c:val>
          <c:smooth val="0"/>
          <c:extLst>
            <c:ext xmlns:c16="http://schemas.microsoft.com/office/drawing/2014/chart" uri="{C3380CC4-5D6E-409C-BE32-E72D297353CC}">
              <c16:uniqueId val="{00000002-B6E5-4576-BDE0-BC5CFF5D331B}"/>
            </c:ext>
          </c:extLst>
        </c:ser>
        <c:dLbls>
          <c:showLegendKey val="0"/>
          <c:showVal val="0"/>
          <c:showCatName val="0"/>
          <c:showSerName val="0"/>
          <c:showPercent val="0"/>
          <c:showBubbleSize val="0"/>
        </c:dLbls>
        <c:smooth val="0"/>
        <c:axId val="161931648"/>
        <c:axId val="161933184"/>
      </c:lineChart>
      <c:dateAx>
        <c:axId val="161931648"/>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933184"/>
        <c:crosses val="autoZero"/>
        <c:auto val="1"/>
        <c:lblOffset val="100"/>
        <c:baseTimeUnit val="months"/>
      </c:dateAx>
      <c:valAx>
        <c:axId val="161933184"/>
        <c:scaling>
          <c:orientation val="minMax"/>
          <c:min val="70"/>
        </c:scaling>
        <c:delete val="0"/>
        <c:axPos val="l"/>
        <c:majorGridlines>
          <c:spPr>
            <a:ln w="3175">
              <a:solidFill>
                <a:srgbClr val="808080"/>
              </a:solidFill>
              <a:prstDash val="solid"/>
            </a:ln>
          </c:spPr>
        </c:majorGridlines>
        <c:title>
          <c:tx>
            <c:rich>
              <a:bodyPr rot="0" vert="horz"/>
              <a:lstStyle/>
              <a:p>
                <a:pPr algn="ctr">
                  <a:defRPr sz="1000" b="1" i="0" u="none" strike="noStrike" baseline="0">
                    <a:solidFill>
                      <a:srgbClr val="000000"/>
                    </a:solidFill>
                    <a:latin typeface="Calibri"/>
                    <a:ea typeface="Calibri"/>
                    <a:cs typeface="Calibri"/>
                  </a:defRPr>
                </a:pPr>
                <a:r>
                  <a:rPr lang="en-GB"/>
                  <a:t>%</a:t>
                </a:r>
              </a:p>
            </c:rich>
          </c:tx>
          <c:layout/>
          <c:overlay val="0"/>
          <c:spPr>
            <a:noFill/>
            <a:ln w="25400">
              <a:noFill/>
            </a:ln>
          </c:spPr>
        </c:title>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31648"/>
        <c:crosses val="autoZero"/>
        <c:crossBetween val="between"/>
      </c:valAx>
      <c:spPr>
        <a:solidFill>
          <a:srgbClr val="FFFFFF"/>
        </a:solidFill>
        <a:ln w="25400">
          <a:noFill/>
        </a:ln>
      </c:spPr>
    </c:plotArea>
    <c:legend>
      <c:legendPos val="r"/>
      <c:layout>
        <c:manualLayout>
          <c:xMode val="edge"/>
          <c:yMode val="edge"/>
          <c:x val="0.81033727180231774"/>
          <c:y val="2.219482948018079E-3"/>
          <c:w val="0.18720302828975299"/>
          <c:h val="0.21475216584565268"/>
        </c:manualLayout>
      </c:layout>
      <c:overlay val="0"/>
      <c:spPr>
        <a:solidFill>
          <a:schemeClr val="bg1"/>
        </a:solidFill>
        <a:ln w="3175">
          <a:solidFill>
            <a:sysClr val="windowText" lastClr="000000"/>
          </a:solidFill>
        </a:ln>
      </c:spPr>
      <c:txPr>
        <a:bodyPr/>
        <a:lstStyle/>
        <a:p>
          <a:pPr>
            <a:defRPr sz="75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Redeployed inbound hours by division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860029770376001E-2"/>
          <c:y val="0.22077380952380954"/>
          <c:w val="0.85666572688085685"/>
          <c:h val="0.50497984626921633"/>
        </c:manualLayout>
      </c:layout>
      <c:lineChart>
        <c:grouping val="standard"/>
        <c:varyColors val="0"/>
        <c:ser>
          <c:idx val="0"/>
          <c:order val="0"/>
          <c:tx>
            <c:strRef>
              <c:f>'[Redeployments 2022-23 Oct 22.xlsx]Chart'!$A$2</c:f>
              <c:strCache>
                <c:ptCount val="1"/>
                <c:pt idx="0">
                  <c:v>Div A wards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22.xlsx]Chart'!$B$2:$AE$2</c:f>
              <c:numCache>
                <c:formatCode>0</c:formatCode>
                <c:ptCount val="12"/>
                <c:pt idx="0">
                  <c:v>1893.65</c:v>
                </c:pt>
                <c:pt idx="1">
                  <c:v>1182.1500000000001</c:v>
                </c:pt>
                <c:pt idx="2">
                  <c:v>2138.59</c:v>
                </c:pt>
                <c:pt idx="3">
                  <c:v>968.21</c:v>
                </c:pt>
                <c:pt idx="4">
                  <c:v>826.67000000000007</c:v>
                </c:pt>
                <c:pt idx="5">
                  <c:v>1315.57</c:v>
                </c:pt>
                <c:pt idx="6">
                  <c:v>888.45</c:v>
                </c:pt>
                <c:pt idx="7">
                  <c:v>980.5</c:v>
                </c:pt>
                <c:pt idx="8">
                  <c:v>699.75</c:v>
                </c:pt>
                <c:pt idx="9">
                  <c:v>1030.33</c:v>
                </c:pt>
                <c:pt idx="10">
                  <c:v>1064.8</c:v>
                </c:pt>
                <c:pt idx="11">
                  <c:v>745.35</c:v>
                </c:pt>
              </c:numCache>
            </c:numRef>
          </c:val>
          <c:smooth val="0"/>
          <c:extLst>
            <c:ext xmlns:c16="http://schemas.microsoft.com/office/drawing/2014/chart" uri="{C3380CC4-5D6E-409C-BE32-E72D297353CC}">
              <c16:uniqueId val="{00000000-E70D-45F5-87EB-35B073B4E47D}"/>
            </c:ext>
          </c:extLst>
        </c:ser>
        <c:ser>
          <c:idx val="1"/>
          <c:order val="1"/>
          <c:tx>
            <c:strRef>
              <c:f>'[Redeployments 2022-23 Oct 22.xlsx]Chart'!$A$3</c:f>
              <c:strCache>
                <c:ptCount val="1"/>
                <c:pt idx="0">
                  <c:v>Div A CC</c:v>
                </c:pt>
              </c:strCache>
            </c:strRef>
          </c:tx>
          <c:spPr>
            <a:ln w="28575" cap="rnd">
              <a:solidFill>
                <a:srgbClr val="7030A0"/>
              </a:solidFill>
              <a:round/>
            </a:ln>
            <a:effectLst/>
          </c:spPr>
          <c:marker>
            <c:symbol val="circle"/>
            <c:size val="5"/>
            <c:spPr>
              <a:solidFill>
                <a:srgbClr val="FFFF00"/>
              </a:solidFill>
              <a:ln w="9525">
                <a:solidFill>
                  <a:schemeClr val="accent2"/>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22.xlsx]Chart'!$B$3:$AE$3</c:f>
              <c:numCache>
                <c:formatCode>0</c:formatCode>
                <c:ptCount val="12"/>
                <c:pt idx="1">
                  <c:v>240.75</c:v>
                </c:pt>
                <c:pt idx="2">
                  <c:v>475</c:v>
                </c:pt>
                <c:pt idx="3">
                  <c:v>272.25</c:v>
                </c:pt>
                <c:pt idx="4">
                  <c:v>195</c:v>
                </c:pt>
                <c:pt idx="5">
                  <c:v>152.75</c:v>
                </c:pt>
                <c:pt idx="6">
                  <c:v>223.5</c:v>
                </c:pt>
                <c:pt idx="7">
                  <c:v>376.5</c:v>
                </c:pt>
                <c:pt idx="8">
                  <c:v>530.25</c:v>
                </c:pt>
                <c:pt idx="9">
                  <c:v>192.5</c:v>
                </c:pt>
                <c:pt idx="10">
                  <c:v>276</c:v>
                </c:pt>
                <c:pt idx="11">
                  <c:v>51</c:v>
                </c:pt>
              </c:numCache>
            </c:numRef>
          </c:val>
          <c:smooth val="0"/>
          <c:extLst>
            <c:ext xmlns:c16="http://schemas.microsoft.com/office/drawing/2014/chart" uri="{C3380CC4-5D6E-409C-BE32-E72D297353CC}">
              <c16:uniqueId val="{00000001-E70D-45F5-87EB-35B073B4E47D}"/>
            </c:ext>
          </c:extLst>
        </c:ser>
        <c:ser>
          <c:idx val="2"/>
          <c:order val="2"/>
          <c:tx>
            <c:strRef>
              <c:f>'[Redeployments 2022-23 Oct 22.xlsx]Chart'!$A$4</c:f>
              <c:strCache>
                <c:ptCount val="1"/>
                <c:pt idx="0">
                  <c:v>Div B wards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22.xlsx]Chart'!$B$4:$AE$4</c:f>
              <c:numCache>
                <c:formatCode>0</c:formatCode>
                <c:ptCount val="12"/>
                <c:pt idx="0">
                  <c:v>1116.75</c:v>
                </c:pt>
                <c:pt idx="1">
                  <c:v>1243.25</c:v>
                </c:pt>
                <c:pt idx="2">
                  <c:v>663</c:v>
                </c:pt>
                <c:pt idx="3">
                  <c:v>740.48</c:v>
                </c:pt>
                <c:pt idx="4">
                  <c:v>1022.75</c:v>
                </c:pt>
                <c:pt idx="5">
                  <c:v>865.75</c:v>
                </c:pt>
                <c:pt idx="6">
                  <c:v>625.66999999999996</c:v>
                </c:pt>
                <c:pt idx="7">
                  <c:v>612.08000000000004</c:v>
                </c:pt>
                <c:pt idx="8">
                  <c:v>644.42000000000007</c:v>
                </c:pt>
                <c:pt idx="9">
                  <c:v>784.25</c:v>
                </c:pt>
                <c:pt idx="10">
                  <c:v>745.67</c:v>
                </c:pt>
                <c:pt idx="11">
                  <c:v>763.92</c:v>
                </c:pt>
              </c:numCache>
            </c:numRef>
          </c:val>
          <c:smooth val="0"/>
          <c:extLst>
            <c:ext xmlns:c16="http://schemas.microsoft.com/office/drawing/2014/chart" uri="{C3380CC4-5D6E-409C-BE32-E72D297353CC}">
              <c16:uniqueId val="{00000002-E70D-45F5-87EB-35B073B4E47D}"/>
            </c:ext>
          </c:extLst>
        </c:ser>
        <c:ser>
          <c:idx val="3"/>
          <c:order val="3"/>
          <c:tx>
            <c:strRef>
              <c:f>'[Redeployments 2022-23 Oct 22.xlsx]Chart'!$A$5</c:f>
              <c:strCache>
                <c:ptCount val="1"/>
                <c:pt idx="0">
                  <c:v>Div C wards + ED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22.xlsx]Chart'!$B$5:$AE$5</c:f>
              <c:numCache>
                <c:formatCode>0</c:formatCode>
                <c:ptCount val="12"/>
                <c:pt idx="0">
                  <c:v>4529.25</c:v>
                </c:pt>
                <c:pt idx="1">
                  <c:v>4279.83</c:v>
                </c:pt>
                <c:pt idx="2">
                  <c:v>5475.17</c:v>
                </c:pt>
                <c:pt idx="3">
                  <c:v>2418.5</c:v>
                </c:pt>
                <c:pt idx="4">
                  <c:v>3054.83</c:v>
                </c:pt>
                <c:pt idx="5">
                  <c:v>3159.67</c:v>
                </c:pt>
                <c:pt idx="6">
                  <c:v>2534.5166666666664</c:v>
                </c:pt>
                <c:pt idx="7">
                  <c:v>3010.56</c:v>
                </c:pt>
                <c:pt idx="8">
                  <c:v>2043.75</c:v>
                </c:pt>
                <c:pt idx="9">
                  <c:v>3371</c:v>
                </c:pt>
                <c:pt idx="10">
                  <c:v>2755.06</c:v>
                </c:pt>
                <c:pt idx="11">
                  <c:v>2831.55</c:v>
                </c:pt>
              </c:numCache>
            </c:numRef>
          </c:val>
          <c:smooth val="0"/>
          <c:extLst>
            <c:ext xmlns:c16="http://schemas.microsoft.com/office/drawing/2014/chart" uri="{C3380CC4-5D6E-409C-BE32-E72D297353CC}">
              <c16:uniqueId val="{00000003-E70D-45F5-87EB-35B073B4E47D}"/>
            </c:ext>
          </c:extLst>
        </c:ser>
        <c:ser>
          <c:idx val="4"/>
          <c:order val="4"/>
          <c:tx>
            <c:strRef>
              <c:f>'[Redeployments 2022-23 Oct 22.xlsx]Chart'!$A$6</c:f>
              <c:strCache>
                <c:ptCount val="1"/>
                <c:pt idx="0">
                  <c:v>Div D wards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22.xlsx]Chart'!$B$6:$AE$6</c:f>
              <c:numCache>
                <c:formatCode>0</c:formatCode>
                <c:ptCount val="12"/>
                <c:pt idx="0">
                  <c:v>5149.916666666667</c:v>
                </c:pt>
                <c:pt idx="1">
                  <c:v>3776.75</c:v>
                </c:pt>
                <c:pt idx="2">
                  <c:v>3325.92</c:v>
                </c:pt>
                <c:pt idx="3">
                  <c:v>1696.74</c:v>
                </c:pt>
                <c:pt idx="4">
                  <c:v>2148.25</c:v>
                </c:pt>
                <c:pt idx="5">
                  <c:v>3291.08</c:v>
                </c:pt>
                <c:pt idx="6">
                  <c:v>2607.5</c:v>
                </c:pt>
                <c:pt idx="7">
                  <c:v>2044.08</c:v>
                </c:pt>
                <c:pt idx="8">
                  <c:v>2040.85</c:v>
                </c:pt>
                <c:pt idx="9">
                  <c:v>2165.34</c:v>
                </c:pt>
                <c:pt idx="10">
                  <c:v>2071.2599999999998</c:v>
                </c:pt>
                <c:pt idx="11">
                  <c:v>1941.3400000000001</c:v>
                </c:pt>
              </c:numCache>
            </c:numRef>
          </c:val>
          <c:smooth val="0"/>
          <c:extLst>
            <c:ext xmlns:c16="http://schemas.microsoft.com/office/drawing/2014/chart" uri="{C3380CC4-5D6E-409C-BE32-E72D297353CC}">
              <c16:uniqueId val="{00000004-E70D-45F5-87EB-35B073B4E47D}"/>
            </c:ext>
          </c:extLst>
        </c:ser>
        <c:dLbls>
          <c:showLegendKey val="0"/>
          <c:showVal val="0"/>
          <c:showCatName val="0"/>
          <c:showSerName val="0"/>
          <c:showPercent val="0"/>
          <c:showBubbleSize val="0"/>
        </c:dLbls>
        <c:marker val="1"/>
        <c:smooth val="0"/>
        <c:axId val="2052722368"/>
        <c:axId val="2052720288"/>
      </c:lineChart>
      <c:lineChart>
        <c:grouping val="standard"/>
        <c:varyColors val="0"/>
        <c:ser>
          <c:idx val="5"/>
          <c:order val="5"/>
          <c:tx>
            <c:strRef>
              <c:f>'[Redeployments 2022-23 Oct 22.xlsx]Chart'!$A$7</c:f>
              <c:strCache>
                <c:ptCount val="1"/>
                <c:pt idx="0">
                  <c:v>Div E paed wards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22.xlsx]Chart'!$B$7:$AE$7</c:f>
              <c:numCache>
                <c:formatCode>General</c:formatCode>
                <c:ptCount val="12"/>
                <c:pt idx="0">
                  <c:v>446.25</c:v>
                </c:pt>
                <c:pt idx="1">
                  <c:v>715.02</c:v>
                </c:pt>
                <c:pt idx="2">
                  <c:v>609.5</c:v>
                </c:pt>
                <c:pt idx="3">
                  <c:v>438.08</c:v>
                </c:pt>
                <c:pt idx="4">
                  <c:v>1183.1599999999999</c:v>
                </c:pt>
                <c:pt idx="5">
                  <c:v>498.08</c:v>
                </c:pt>
                <c:pt idx="6">
                  <c:v>519</c:v>
                </c:pt>
                <c:pt idx="7">
                  <c:v>869</c:v>
                </c:pt>
                <c:pt idx="8">
                  <c:v>230.5</c:v>
                </c:pt>
                <c:pt idx="9">
                  <c:v>320.25</c:v>
                </c:pt>
                <c:pt idx="10">
                  <c:v>1498.3999999999999</c:v>
                </c:pt>
                <c:pt idx="11">
                  <c:v>280</c:v>
                </c:pt>
              </c:numCache>
            </c:numRef>
          </c:val>
          <c:smooth val="0"/>
          <c:extLst>
            <c:ext xmlns:c16="http://schemas.microsoft.com/office/drawing/2014/chart" uri="{C3380CC4-5D6E-409C-BE32-E72D297353CC}">
              <c16:uniqueId val="{00000005-E70D-45F5-87EB-35B073B4E47D}"/>
            </c:ext>
          </c:extLst>
        </c:ser>
        <c:ser>
          <c:idx val="6"/>
          <c:order val="6"/>
          <c:tx>
            <c:strRef>
              <c:f>'[Redeployments 2022-23 Oct 22.xlsx]Chart'!$A$8</c:f>
              <c:strCache>
                <c:ptCount val="1"/>
                <c:pt idx="0">
                  <c:v>Div E womens wards</c:v>
                </c:pt>
              </c:strCache>
            </c:strRef>
          </c:tx>
          <c:spPr>
            <a:ln w="28575" cap="rnd">
              <a:solidFill>
                <a:srgbClr val="00B0F0"/>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22.xlsx]Chart'!$B$8:$AE$8</c:f>
              <c:numCache>
                <c:formatCode>General</c:formatCode>
                <c:ptCount val="12"/>
                <c:pt idx="0">
                  <c:v>866.65</c:v>
                </c:pt>
                <c:pt idx="1">
                  <c:v>720.77</c:v>
                </c:pt>
                <c:pt idx="2">
                  <c:v>663.14</c:v>
                </c:pt>
                <c:pt idx="3">
                  <c:v>767.3900000000001</c:v>
                </c:pt>
                <c:pt idx="4">
                  <c:v>1106.79</c:v>
                </c:pt>
                <c:pt idx="5">
                  <c:v>1638.5299999999997</c:v>
                </c:pt>
                <c:pt idx="6">
                  <c:v>1060.8333333333333</c:v>
                </c:pt>
                <c:pt idx="7">
                  <c:v>827.43000000000006</c:v>
                </c:pt>
                <c:pt idx="8">
                  <c:v>913.5</c:v>
                </c:pt>
                <c:pt idx="9">
                  <c:v>940.92</c:v>
                </c:pt>
                <c:pt idx="10">
                  <c:v>444.17</c:v>
                </c:pt>
                <c:pt idx="11">
                  <c:v>1230.48</c:v>
                </c:pt>
              </c:numCache>
            </c:numRef>
          </c:val>
          <c:smooth val="0"/>
          <c:extLst>
            <c:ext xmlns:c16="http://schemas.microsoft.com/office/drawing/2014/chart" uri="{C3380CC4-5D6E-409C-BE32-E72D297353CC}">
              <c16:uniqueId val="{00000006-E70D-45F5-87EB-35B073B4E47D}"/>
            </c:ext>
          </c:extLst>
        </c:ser>
        <c:ser>
          <c:idx val="7"/>
          <c:order val="7"/>
          <c:tx>
            <c:strRef>
              <c:f>'[Redeployments 2022-23 Oct 22.xlsx]Chart'!$A$9</c:f>
              <c:strCache>
                <c:ptCount val="1"/>
                <c:pt idx="0">
                  <c:v>Total (on right axis)</c:v>
                </c:pt>
              </c:strCache>
            </c:strRef>
          </c:tx>
          <c:spPr>
            <a:ln w="34925" cap="rnd">
              <a:solidFill>
                <a:srgbClr val="FF0000"/>
              </a:solidFill>
              <a:round/>
            </a:ln>
            <a:effectLst/>
          </c:spPr>
          <c:marker>
            <c:symbol val="circle"/>
            <c:size val="5"/>
            <c:spPr>
              <a:solidFill>
                <a:srgbClr val="FF0000"/>
              </a:solidFill>
              <a:ln w="28575">
                <a:solidFill>
                  <a:srgbClr val="FF0000"/>
                </a:solidFill>
              </a:ln>
              <a:effectLst/>
            </c:spPr>
          </c:marker>
          <c:cat>
            <c:numRef>
              <c:f>'[Redeployments 2022-23 Oct 22.xlsx]Chart'!$B$1:$AE$1</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'[Redeployments 2022-23 Oct 22.xlsx]Chart'!$B$9:$AE$9</c:f>
              <c:numCache>
                <c:formatCode>0</c:formatCode>
                <c:ptCount val="12"/>
                <c:pt idx="0">
                  <c:v>14002.466666666665</c:v>
                </c:pt>
                <c:pt idx="1">
                  <c:v>12158.52</c:v>
                </c:pt>
                <c:pt idx="2">
                  <c:v>13350.32</c:v>
                </c:pt>
                <c:pt idx="3">
                  <c:v>7301.6500000000005</c:v>
                </c:pt>
                <c:pt idx="4">
                  <c:v>9537.4500000000007</c:v>
                </c:pt>
                <c:pt idx="5">
                  <c:v>10921.43</c:v>
                </c:pt>
                <c:pt idx="6">
                  <c:v>8459.4699999999993</c:v>
                </c:pt>
                <c:pt idx="7">
                  <c:v>8720.15</c:v>
                </c:pt>
                <c:pt idx="8">
                  <c:v>7103.02</c:v>
                </c:pt>
                <c:pt idx="9">
                  <c:v>8804.59</c:v>
                </c:pt>
                <c:pt idx="10">
                  <c:v>8855.3599999999988</c:v>
                </c:pt>
                <c:pt idx="11">
                  <c:v>7843.6399999999994</c:v>
                </c:pt>
              </c:numCache>
            </c:numRef>
          </c:val>
          <c:smooth val="0"/>
          <c:extLst>
            <c:ext xmlns:c16="http://schemas.microsoft.com/office/drawing/2014/chart" uri="{C3380CC4-5D6E-409C-BE32-E72D297353CC}">
              <c16:uniqueId val="{00000007-E70D-45F5-87EB-35B073B4E47D}"/>
            </c:ext>
          </c:extLst>
        </c:ser>
        <c:dLbls>
          <c:showLegendKey val="0"/>
          <c:showVal val="0"/>
          <c:showCatName val="0"/>
          <c:showSerName val="0"/>
          <c:showPercent val="0"/>
          <c:showBubbleSize val="0"/>
        </c:dLbls>
        <c:marker val="1"/>
        <c:smooth val="0"/>
        <c:axId val="2123784800"/>
        <c:axId val="2123794368"/>
      </c:lineChart>
      <c:dateAx>
        <c:axId val="20527223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720288"/>
        <c:crosses val="autoZero"/>
        <c:auto val="1"/>
        <c:lblOffset val="100"/>
        <c:baseTimeUnit val="months"/>
      </c:dateAx>
      <c:valAx>
        <c:axId val="2052720288"/>
        <c:scaling>
          <c:orientation val="minMax"/>
          <c:max val="8000"/>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722368"/>
        <c:crosses val="autoZero"/>
        <c:crossBetween val="between"/>
        <c:majorUnit val="2000"/>
      </c:valAx>
      <c:valAx>
        <c:axId val="2123794368"/>
        <c:scaling>
          <c:orientation val="minMax"/>
          <c:max val="18000"/>
          <c:min val="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784800"/>
        <c:crosses val="max"/>
        <c:crossBetween val="between"/>
      </c:valAx>
      <c:dateAx>
        <c:axId val="2123784800"/>
        <c:scaling>
          <c:orientation val="minMax"/>
        </c:scaling>
        <c:delete val="1"/>
        <c:axPos val="b"/>
        <c:numFmt formatCode="mmm\-yy" sourceLinked="1"/>
        <c:majorTickMark val="out"/>
        <c:minorTickMark val="none"/>
        <c:tickLblPos val="nextTo"/>
        <c:crossAx val="2123794368"/>
        <c:crosses val="autoZero"/>
        <c:auto val="1"/>
        <c:lblOffset val="100"/>
        <c:baseTimeUnit val="months"/>
      </c:dateAx>
      <c:spPr>
        <a:noFill/>
        <a:ln>
          <a:noFill/>
        </a:ln>
        <a:effectLst/>
      </c:spPr>
    </c:plotArea>
    <c:legend>
      <c:legendPos val="b"/>
      <c:layout>
        <c:manualLayout>
          <c:xMode val="edge"/>
          <c:yMode val="edge"/>
          <c:x val="1.1148527676392193E-3"/>
          <c:y val="0.8437485939257594"/>
          <c:w val="0.9931205967675093"/>
          <c:h val="0.156251516828299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Graph 10 All red flags reported by month</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12082974163727E-2"/>
          <c:y val="8.7371940072185961E-2"/>
          <c:w val="0.90825847346354138"/>
          <c:h val="0.67841787948413934"/>
        </c:manualLayout>
      </c:layout>
      <c:barChart>
        <c:barDir val="col"/>
        <c:grouping val="clustered"/>
        <c:varyColors val="0"/>
        <c:ser>
          <c:idx val="0"/>
          <c:order val="0"/>
          <c:tx>
            <c:strRef>
              <c:f>'[Red flag report Oct 2022 (003).xlsx]Reporting Trends'!$A$19</c:f>
              <c:strCache>
                <c:ptCount val="1"/>
                <c:pt idx="0">
                  <c:v>Delay in providing pain relief	</c:v>
                </c:pt>
              </c:strCache>
            </c:strRef>
          </c:tx>
          <c:spPr>
            <a:solidFill>
              <a:schemeClr val="accent1"/>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Trends'!$B$19:$T$19</c:f>
              <c:numCache>
                <c:formatCode>0</c:formatCode>
                <c:ptCount val="12"/>
                <c:pt idx="0">
                  <c:v>49</c:v>
                </c:pt>
                <c:pt idx="1">
                  <c:v>24</c:v>
                </c:pt>
                <c:pt idx="2">
                  <c:v>9</c:v>
                </c:pt>
                <c:pt idx="3">
                  <c:v>2</c:v>
                </c:pt>
                <c:pt idx="4">
                  <c:v>9</c:v>
                </c:pt>
                <c:pt idx="5">
                  <c:v>10</c:v>
                </c:pt>
                <c:pt idx="6">
                  <c:v>14</c:v>
                </c:pt>
                <c:pt idx="7">
                  <c:v>4</c:v>
                </c:pt>
                <c:pt idx="8">
                  <c:v>7</c:v>
                </c:pt>
                <c:pt idx="9">
                  <c:v>8</c:v>
                </c:pt>
                <c:pt idx="10">
                  <c:v>2</c:v>
                </c:pt>
                <c:pt idx="11">
                  <c:v>7</c:v>
                </c:pt>
              </c:numCache>
            </c:numRef>
          </c:val>
          <c:extLst>
            <c:ext xmlns:c16="http://schemas.microsoft.com/office/drawing/2014/chart" uri="{C3380CC4-5D6E-409C-BE32-E72D297353CC}">
              <c16:uniqueId val="{00000000-D145-40F2-904C-47678E01689E}"/>
            </c:ext>
          </c:extLst>
        </c:ser>
        <c:ser>
          <c:idx val="1"/>
          <c:order val="1"/>
          <c:tx>
            <c:strRef>
              <c:f>'[Red flag report Oct 2022 (003).xlsx]Reporting Trends'!$A$20</c:f>
              <c:strCache>
                <c:ptCount val="1"/>
                <c:pt idx="0">
                  <c:v>Less than 2 RNs on shift</c:v>
                </c:pt>
              </c:strCache>
            </c:strRef>
          </c:tx>
          <c:spPr>
            <a:solidFill>
              <a:schemeClr val="accent2"/>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Trends'!$B$20:$T$20</c:f>
              <c:numCache>
                <c:formatCode>0</c:formatCode>
                <c:ptCount val="12"/>
                <c:pt idx="0">
                  <c:v>11</c:v>
                </c:pt>
                <c:pt idx="1">
                  <c:v>1</c:v>
                </c:pt>
                <c:pt idx="2">
                  <c:v>2</c:v>
                </c:pt>
                <c:pt idx="3">
                  <c:v>0</c:v>
                </c:pt>
                <c:pt idx="4">
                  <c:v>8</c:v>
                </c:pt>
                <c:pt idx="5">
                  <c:v>7</c:v>
                </c:pt>
                <c:pt idx="6">
                  <c:v>2</c:v>
                </c:pt>
                <c:pt idx="7">
                  <c:v>0</c:v>
                </c:pt>
                <c:pt idx="8">
                  <c:v>2</c:v>
                </c:pt>
                <c:pt idx="9">
                  <c:v>1</c:v>
                </c:pt>
                <c:pt idx="10">
                  <c:v>4</c:v>
                </c:pt>
                <c:pt idx="11">
                  <c:v>7</c:v>
                </c:pt>
              </c:numCache>
            </c:numRef>
          </c:val>
          <c:extLst>
            <c:ext xmlns:c16="http://schemas.microsoft.com/office/drawing/2014/chart" uri="{C3380CC4-5D6E-409C-BE32-E72D297353CC}">
              <c16:uniqueId val="{00000001-D145-40F2-904C-47678E01689E}"/>
            </c:ext>
          </c:extLst>
        </c:ser>
        <c:ser>
          <c:idx val="2"/>
          <c:order val="2"/>
          <c:tx>
            <c:strRef>
              <c:f>'[Red flag report Oct 2022 (003).xlsx]Reporting Trends'!$A$21</c:f>
              <c:strCache>
                <c:ptCount val="1"/>
                <c:pt idx="0">
                  <c:v>Omission of planned mobilisation / washes / obs</c:v>
                </c:pt>
              </c:strCache>
            </c:strRef>
          </c:tx>
          <c:spPr>
            <a:solidFill>
              <a:schemeClr val="accent3"/>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Trends'!$B$21:$T$21</c:f>
              <c:numCache>
                <c:formatCode>0</c:formatCode>
                <c:ptCount val="12"/>
                <c:pt idx="0">
                  <c:v>16</c:v>
                </c:pt>
                <c:pt idx="1">
                  <c:v>25</c:v>
                </c:pt>
                <c:pt idx="2">
                  <c:v>12</c:v>
                </c:pt>
                <c:pt idx="3">
                  <c:v>12</c:v>
                </c:pt>
                <c:pt idx="4">
                  <c:v>8</c:v>
                </c:pt>
                <c:pt idx="5">
                  <c:v>17</c:v>
                </c:pt>
                <c:pt idx="6">
                  <c:v>16</c:v>
                </c:pt>
                <c:pt idx="7">
                  <c:v>21</c:v>
                </c:pt>
                <c:pt idx="8">
                  <c:v>18</c:v>
                </c:pt>
                <c:pt idx="9">
                  <c:v>22</c:v>
                </c:pt>
                <c:pt idx="10">
                  <c:v>5</c:v>
                </c:pt>
                <c:pt idx="11">
                  <c:v>23</c:v>
                </c:pt>
              </c:numCache>
            </c:numRef>
          </c:val>
          <c:extLst>
            <c:ext xmlns:c16="http://schemas.microsoft.com/office/drawing/2014/chart" uri="{C3380CC4-5D6E-409C-BE32-E72D297353CC}">
              <c16:uniqueId val="{00000002-D145-40F2-904C-47678E01689E}"/>
            </c:ext>
          </c:extLst>
        </c:ser>
        <c:ser>
          <c:idx val="3"/>
          <c:order val="3"/>
          <c:tx>
            <c:strRef>
              <c:f>'[Red flag report Oct 2022 (003).xlsx]Reporting Trends'!$A$22</c:f>
              <c:strCache>
                <c:ptCount val="1"/>
                <c:pt idx="0">
                  <c:v>Unplanned omission in providing medications</c:v>
                </c:pt>
              </c:strCache>
            </c:strRef>
          </c:tx>
          <c:spPr>
            <a:solidFill>
              <a:schemeClr val="accent4"/>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Trends'!$B$22:$T$22</c:f>
              <c:numCache>
                <c:formatCode>0</c:formatCode>
                <c:ptCount val="12"/>
                <c:pt idx="0">
                  <c:v>14</c:v>
                </c:pt>
                <c:pt idx="1">
                  <c:v>21</c:v>
                </c:pt>
                <c:pt idx="2">
                  <c:v>1</c:v>
                </c:pt>
                <c:pt idx="3">
                  <c:v>5</c:v>
                </c:pt>
                <c:pt idx="4">
                  <c:v>3</c:v>
                </c:pt>
                <c:pt idx="5">
                  <c:v>2</c:v>
                </c:pt>
                <c:pt idx="6">
                  <c:v>4</c:v>
                </c:pt>
                <c:pt idx="7">
                  <c:v>2</c:v>
                </c:pt>
                <c:pt idx="8">
                  <c:v>3</c:v>
                </c:pt>
                <c:pt idx="9">
                  <c:v>6</c:v>
                </c:pt>
                <c:pt idx="10">
                  <c:v>20</c:v>
                </c:pt>
                <c:pt idx="11">
                  <c:v>7</c:v>
                </c:pt>
              </c:numCache>
            </c:numRef>
          </c:val>
          <c:extLst>
            <c:ext xmlns:c16="http://schemas.microsoft.com/office/drawing/2014/chart" uri="{C3380CC4-5D6E-409C-BE32-E72D297353CC}">
              <c16:uniqueId val="{00000003-D145-40F2-904C-47678E01689E}"/>
            </c:ext>
          </c:extLst>
        </c:ser>
        <c:ser>
          <c:idx val="4"/>
          <c:order val="4"/>
          <c:tx>
            <c:strRef>
              <c:f>'[Red flag report Oct 2022 (003).xlsx]Reporting Trends'!$A$23</c:f>
              <c:strCache>
                <c:ptCount val="1"/>
                <c:pt idx="0">
                  <c:v>Unable to facilitate end shift at scheduled tm</c:v>
                </c:pt>
              </c:strCache>
            </c:strRef>
          </c:tx>
          <c:spPr>
            <a:solidFill>
              <a:srgbClr val="FFFF00"/>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Trends'!$B$23:$T$23</c:f>
              <c:numCache>
                <c:formatCode>0</c:formatCode>
                <c:ptCount val="12"/>
                <c:pt idx="0">
                  <c:v>7</c:v>
                </c:pt>
                <c:pt idx="1">
                  <c:v>6</c:v>
                </c:pt>
                <c:pt idx="2">
                  <c:v>5</c:v>
                </c:pt>
                <c:pt idx="3">
                  <c:v>5</c:v>
                </c:pt>
                <c:pt idx="4">
                  <c:v>15</c:v>
                </c:pt>
                <c:pt idx="5">
                  <c:v>15</c:v>
                </c:pt>
                <c:pt idx="6">
                  <c:v>7</c:v>
                </c:pt>
                <c:pt idx="7">
                  <c:v>12</c:v>
                </c:pt>
                <c:pt idx="8">
                  <c:v>20</c:v>
                </c:pt>
                <c:pt idx="9">
                  <c:v>15</c:v>
                </c:pt>
                <c:pt idx="10">
                  <c:v>1</c:v>
                </c:pt>
                <c:pt idx="11">
                  <c:v>16</c:v>
                </c:pt>
              </c:numCache>
            </c:numRef>
          </c:val>
          <c:extLst>
            <c:ext xmlns:c16="http://schemas.microsoft.com/office/drawing/2014/chart" uri="{C3380CC4-5D6E-409C-BE32-E72D297353CC}">
              <c16:uniqueId val="{00000004-D145-40F2-904C-47678E01689E}"/>
            </c:ext>
          </c:extLst>
        </c:ser>
        <c:ser>
          <c:idx val="5"/>
          <c:order val="5"/>
          <c:tx>
            <c:strRef>
              <c:f>'[Red flag report Oct 2022 (003).xlsx]Reporting Trends'!$A$24</c:f>
              <c:strCache>
                <c:ptCount val="1"/>
                <c:pt idx="0">
                  <c:v>Unable to facilitate staff break</c:v>
                </c:pt>
              </c:strCache>
            </c:strRef>
          </c:tx>
          <c:spPr>
            <a:solidFill>
              <a:srgbClr val="00B050"/>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Trends'!$B$24:$T$24</c:f>
              <c:numCache>
                <c:formatCode>0</c:formatCode>
                <c:ptCount val="12"/>
                <c:pt idx="0">
                  <c:v>14</c:v>
                </c:pt>
                <c:pt idx="1">
                  <c:v>17</c:v>
                </c:pt>
                <c:pt idx="2">
                  <c:v>25</c:v>
                </c:pt>
                <c:pt idx="3">
                  <c:v>4</c:v>
                </c:pt>
                <c:pt idx="4">
                  <c:v>15</c:v>
                </c:pt>
                <c:pt idx="5">
                  <c:v>16</c:v>
                </c:pt>
                <c:pt idx="6">
                  <c:v>14</c:v>
                </c:pt>
                <c:pt idx="7">
                  <c:v>17</c:v>
                </c:pt>
                <c:pt idx="8">
                  <c:v>22</c:v>
                </c:pt>
                <c:pt idx="9">
                  <c:v>25</c:v>
                </c:pt>
                <c:pt idx="10">
                  <c:v>6</c:v>
                </c:pt>
                <c:pt idx="11">
                  <c:v>19</c:v>
                </c:pt>
              </c:numCache>
            </c:numRef>
          </c:val>
          <c:extLst>
            <c:ext xmlns:c16="http://schemas.microsoft.com/office/drawing/2014/chart" uri="{C3380CC4-5D6E-409C-BE32-E72D297353CC}">
              <c16:uniqueId val="{00000005-D145-40F2-904C-47678E01689E}"/>
            </c:ext>
          </c:extLst>
        </c:ser>
        <c:ser>
          <c:idx val="6"/>
          <c:order val="6"/>
          <c:tx>
            <c:strRef>
              <c:f>'[Red flag report Oct 2022 (003).xlsx]Reporting Trends'!$A$25</c:f>
              <c:strCache>
                <c:ptCount val="1"/>
                <c:pt idx="0">
                  <c:v>Unmet 1:1 specialling requirement</c:v>
                </c:pt>
              </c:strCache>
            </c:strRef>
          </c:tx>
          <c:spPr>
            <a:solidFill>
              <a:schemeClr val="accent1">
                <a:lumMod val="60000"/>
              </a:schemeClr>
            </a:solidFill>
            <a:ln>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Trends'!$B$25:$T$25</c:f>
              <c:numCache>
                <c:formatCode>0</c:formatCode>
                <c:ptCount val="12"/>
                <c:pt idx="0">
                  <c:v>180</c:v>
                </c:pt>
                <c:pt idx="1">
                  <c:v>91</c:v>
                </c:pt>
                <c:pt idx="2">
                  <c:v>63</c:v>
                </c:pt>
                <c:pt idx="3">
                  <c:v>57</c:v>
                </c:pt>
                <c:pt idx="4">
                  <c:v>62</c:v>
                </c:pt>
                <c:pt idx="5">
                  <c:v>51</c:v>
                </c:pt>
                <c:pt idx="6">
                  <c:v>66</c:v>
                </c:pt>
                <c:pt idx="7">
                  <c:v>120</c:v>
                </c:pt>
                <c:pt idx="8">
                  <c:v>123</c:v>
                </c:pt>
                <c:pt idx="9">
                  <c:v>126</c:v>
                </c:pt>
                <c:pt idx="10">
                  <c:v>52</c:v>
                </c:pt>
                <c:pt idx="11">
                  <c:v>175</c:v>
                </c:pt>
              </c:numCache>
            </c:numRef>
          </c:val>
          <c:extLst>
            <c:ext xmlns:c16="http://schemas.microsoft.com/office/drawing/2014/chart" uri="{C3380CC4-5D6E-409C-BE32-E72D297353CC}">
              <c16:uniqueId val="{00000006-D145-40F2-904C-47678E01689E}"/>
            </c:ext>
          </c:extLst>
        </c:ser>
        <c:ser>
          <c:idx val="7"/>
          <c:order val="7"/>
          <c:tx>
            <c:strRef>
              <c:f>'[Red flag report Oct 2022 (003).xlsx]Reporting Trends'!$A$26</c:f>
              <c:strCache>
                <c:ptCount val="1"/>
                <c:pt idx="0">
                  <c:v>Unmet required nursing skills</c:v>
                </c:pt>
              </c:strCache>
            </c:strRef>
          </c:tx>
          <c:spPr>
            <a:solidFill>
              <a:srgbClr val="CCCCFF"/>
            </a:solidFill>
            <a:ln w="25400">
              <a:noFill/>
            </a:ln>
            <a:effectLst/>
          </c:spPr>
          <c:invertIfNegative val="0"/>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Trends'!$B$26:$T$26</c:f>
              <c:numCache>
                <c:formatCode>0</c:formatCode>
                <c:ptCount val="12"/>
                <c:pt idx="0">
                  <c:v>95</c:v>
                </c:pt>
                <c:pt idx="1">
                  <c:v>162</c:v>
                </c:pt>
                <c:pt idx="2">
                  <c:v>128</c:v>
                </c:pt>
                <c:pt idx="3">
                  <c:v>64</c:v>
                </c:pt>
                <c:pt idx="4">
                  <c:v>56</c:v>
                </c:pt>
                <c:pt idx="5">
                  <c:v>58</c:v>
                </c:pt>
                <c:pt idx="6">
                  <c:v>39</c:v>
                </c:pt>
                <c:pt idx="7">
                  <c:v>50</c:v>
                </c:pt>
                <c:pt idx="8">
                  <c:v>69</c:v>
                </c:pt>
                <c:pt idx="9">
                  <c:v>66</c:v>
                </c:pt>
                <c:pt idx="10">
                  <c:v>47</c:v>
                </c:pt>
                <c:pt idx="11">
                  <c:v>76</c:v>
                </c:pt>
              </c:numCache>
            </c:numRef>
          </c:val>
          <c:extLst>
            <c:ext xmlns:c16="http://schemas.microsoft.com/office/drawing/2014/chart" uri="{C3380CC4-5D6E-409C-BE32-E72D297353CC}">
              <c16:uniqueId val="{00000007-D145-40F2-904C-47678E01689E}"/>
            </c:ext>
          </c:extLst>
        </c:ser>
        <c:dLbls>
          <c:showLegendKey val="0"/>
          <c:showVal val="0"/>
          <c:showCatName val="0"/>
          <c:showSerName val="0"/>
          <c:showPercent val="0"/>
          <c:showBubbleSize val="0"/>
        </c:dLbls>
        <c:gapWidth val="150"/>
        <c:axId val="657336975"/>
        <c:axId val="659766543"/>
      </c:barChart>
      <c:lineChart>
        <c:grouping val="standard"/>
        <c:varyColors val="0"/>
        <c:ser>
          <c:idx val="9"/>
          <c:order val="8"/>
          <c:tx>
            <c:strRef>
              <c:f>'[Red flag report Oct 2022 (003).xlsx]Reporting Trends'!$A$27</c:f>
              <c:strCache>
                <c:ptCount val="1"/>
                <c:pt idx="0">
                  <c:v>Total (right axis)</c:v>
                </c:pt>
              </c:strCache>
            </c:strRef>
          </c:tx>
          <c:spPr>
            <a:ln w="28575" cap="rnd">
              <a:solidFill>
                <a:srgbClr val="FF0000"/>
              </a:solidFill>
              <a:round/>
            </a:ln>
            <a:effectLst/>
          </c:spPr>
          <c:marker>
            <c:symbol val="none"/>
          </c:marker>
          <c:cat>
            <c:numRef>
              <c:f>'[Red flag report Oct 2022 (003).xlsx]Reporting Trends'!$B$18:$T$18</c:f>
              <c:numCache>
                <c:formatCode>mmm\-yy</c:formatCode>
                <c:ptCount val="12"/>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numCache>
            </c:numRef>
          </c:cat>
          <c:val>
            <c:numRef>
              <c:f>'[Red flag report Oct 2022 (003).xlsx]Reporting Trends'!$B$27:$T$27</c:f>
              <c:numCache>
                <c:formatCode>0</c:formatCode>
                <c:ptCount val="12"/>
                <c:pt idx="0">
                  <c:v>414</c:v>
                </c:pt>
                <c:pt idx="1">
                  <c:v>373</c:v>
                </c:pt>
                <c:pt idx="2">
                  <c:v>248</c:v>
                </c:pt>
                <c:pt idx="3">
                  <c:v>152</c:v>
                </c:pt>
                <c:pt idx="4">
                  <c:v>176</c:v>
                </c:pt>
                <c:pt idx="5">
                  <c:v>176</c:v>
                </c:pt>
                <c:pt idx="6">
                  <c:v>162</c:v>
                </c:pt>
                <c:pt idx="7">
                  <c:v>226</c:v>
                </c:pt>
                <c:pt idx="8">
                  <c:v>264</c:v>
                </c:pt>
                <c:pt idx="9">
                  <c:v>269</c:v>
                </c:pt>
                <c:pt idx="10">
                  <c:v>137</c:v>
                </c:pt>
                <c:pt idx="11">
                  <c:v>330</c:v>
                </c:pt>
              </c:numCache>
            </c:numRef>
          </c:val>
          <c:smooth val="0"/>
          <c:extLst>
            <c:ext xmlns:c16="http://schemas.microsoft.com/office/drawing/2014/chart" uri="{C3380CC4-5D6E-409C-BE32-E72D297353CC}">
              <c16:uniqueId val="{00000008-D145-40F2-904C-47678E01689E}"/>
            </c:ext>
          </c:extLst>
        </c:ser>
        <c:dLbls>
          <c:showLegendKey val="0"/>
          <c:showVal val="0"/>
          <c:showCatName val="0"/>
          <c:showSerName val="0"/>
          <c:showPercent val="0"/>
          <c:showBubbleSize val="0"/>
        </c:dLbls>
        <c:marker val="1"/>
        <c:smooth val="0"/>
        <c:axId val="1924386960"/>
        <c:axId val="1924396112"/>
      </c:lineChart>
      <c:dateAx>
        <c:axId val="6573369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59766543"/>
        <c:crosses val="autoZero"/>
        <c:auto val="1"/>
        <c:lblOffset val="100"/>
        <c:baseTimeUnit val="months"/>
      </c:dateAx>
      <c:valAx>
        <c:axId val="659766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7336975"/>
        <c:crosses val="autoZero"/>
        <c:crossBetween val="between"/>
      </c:valAx>
      <c:valAx>
        <c:axId val="1924396112"/>
        <c:scaling>
          <c:orientation val="minMax"/>
          <c:max val="6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386960"/>
        <c:crosses val="max"/>
        <c:crossBetween val="between"/>
      </c:valAx>
      <c:dateAx>
        <c:axId val="1924386960"/>
        <c:scaling>
          <c:orientation val="minMax"/>
        </c:scaling>
        <c:delete val="1"/>
        <c:axPos val="b"/>
        <c:numFmt formatCode="mmm\-yy" sourceLinked="1"/>
        <c:majorTickMark val="out"/>
        <c:minorTickMark val="none"/>
        <c:tickLblPos val="nextTo"/>
        <c:crossAx val="1924396112"/>
        <c:crosses val="autoZero"/>
        <c:auto val="1"/>
        <c:lblOffset val="100"/>
        <c:baseTimeUnit val="months"/>
      </c:dateAx>
      <c:spPr>
        <a:noFill/>
        <a:ln>
          <a:noFill/>
        </a:ln>
        <a:effectLst/>
      </c:spPr>
    </c:plotArea>
    <c:legend>
      <c:legendPos val="b"/>
      <c:legendEntry>
        <c:idx val="5"/>
        <c:delete val="1"/>
      </c:legendEntry>
      <c:layout>
        <c:manualLayout>
          <c:xMode val="edge"/>
          <c:yMode val="edge"/>
          <c:x val="8.5687192497669405E-3"/>
          <c:y val="0.82660877031677393"/>
          <c:w val="0.99143128075023301"/>
          <c:h val="0.1733912296832261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Hospital Monthly CHPPD all staff</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'CHPPD trend'!$J$3</c:f>
              <c:strCache>
                <c:ptCount val="1"/>
                <c:pt idx="0">
                  <c:v>CUH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'CHPPD trend'!$I$4:$I$25</c:f>
              <c:numCache>
                <c:formatCode>mmm\-yy</c:formatCode>
                <c:ptCount val="14"/>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numCache>
            </c:numRef>
          </c:cat>
          <c:val>
            <c:numRef>
              <c:f>'CHPPD trend'!$J$4:$J$25</c:f>
              <c:numCache>
                <c:formatCode>0.0</c:formatCode>
                <c:ptCount val="14"/>
                <c:pt idx="0">
                  <c:v>8.6</c:v>
                </c:pt>
                <c:pt idx="1">
                  <c:v>8.6</c:v>
                </c:pt>
                <c:pt idx="2">
                  <c:v>8.6999999999999993</c:v>
                </c:pt>
                <c:pt idx="3">
                  <c:v>8.6</c:v>
                </c:pt>
                <c:pt idx="4">
                  <c:v>8.76</c:v>
                </c:pt>
                <c:pt idx="5">
                  <c:v>8.56</c:v>
                </c:pt>
                <c:pt idx="6">
                  <c:v>9.1</c:v>
                </c:pt>
                <c:pt idx="7" formatCode="General">
                  <c:v>8.4</c:v>
                </c:pt>
                <c:pt idx="8">
                  <c:v>8.4</c:v>
                </c:pt>
                <c:pt idx="9">
                  <c:v>8.1999999999999993</c:v>
                </c:pt>
                <c:pt idx="10">
                  <c:v>8.1</c:v>
                </c:pt>
                <c:pt idx="11" formatCode="General">
                  <c:v>8.1</c:v>
                </c:pt>
                <c:pt idx="12" formatCode="General">
                  <c:v>8.17</c:v>
                </c:pt>
                <c:pt idx="13" formatCode="General">
                  <c:v>8.08</c:v>
                </c:pt>
              </c:numCache>
            </c:numRef>
          </c:val>
          <c:smooth val="0"/>
          <c:extLst>
            <c:ext xmlns:c16="http://schemas.microsoft.com/office/drawing/2014/chart" uri="{C3380CC4-5D6E-409C-BE32-E72D297353CC}">
              <c16:uniqueId val="{00000000-849F-40FC-8F67-FAECD361B38F}"/>
            </c:ext>
          </c:extLst>
        </c:ser>
        <c:ser>
          <c:idx val="1"/>
          <c:order val="1"/>
          <c:tx>
            <c:strRef>
              <c:f>'CHPPD trend'!$K$3</c:f>
              <c:strCache>
                <c:ptCount val="1"/>
                <c:pt idx="0">
                  <c:v>National Median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'CHPPD trend'!$I$4:$I$25</c:f>
              <c:numCache>
                <c:formatCode>mmm\-yy</c:formatCode>
                <c:ptCount val="14"/>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numCache>
            </c:numRef>
          </c:cat>
          <c:val>
            <c:numRef>
              <c:f>'CHPPD trend'!$K$4:$K$25</c:f>
              <c:numCache>
                <c:formatCode>0.0</c:formatCode>
                <c:ptCount val="14"/>
                <c:pt idx="0">
                  <c:v>8.1999999999999993</c:v>
                </c:pt>
                <c:pt idx="1">
                  <c:v>8.1</c:v>
                </c:pt>
                <c:pt idx="2">
                  <c:v>8.1</c:v>
                </c:pt>
                <c:pt idx="3">
                  <c:v>8.3000000000000007</c:v>
                </c:pt>
                <c:pt idx="4">
                  <c:v>8.6</c:v>
                </c:pt>
                <c:pt idx="5">
                  <c:v>8</c:v>
                </c:pt>
                <c:pt idx="6">
                  <c:v>8</c:v>
                </c:pt>
                <c:pt idx="7" formatCode="General">
                  <c:v>8</c:v>
                </c:pt>
                <c:pt idx="8">
                  <c:v>8.3000000000000007</c:v>
                </c:pt>
                <c:pt idx="9" formatCode="General">
                  <c:v>8.3000000000000007</c:v>
                </c:pt>
                <c:pt idx="10" formatCode="General">
                  <c:v>7.9</c:v>
                </c:pt>
              </c:numCache>
            </c:numRef>
          </c:val>
          <c:smooth val="0"/>
          <c:extLst>
            <c:ext xmlns:c16="http://schemas.microsoft.com/office/drawing/2014/chart" uri="{C3380CC4-5D6E-409C-BE32-E72D297353CC}">
              <c16:uniqueId val="{00000001-849F-40FC-8F67-FAECD361B38F}"/>
            </c:ext>
          </c:extLst>
        </c:ser>
        <c:ser>
          <c:idx val="2"/>
          <c:order val="2"/>
          <c:tx>
            <c:strRef>
              <c:f>'CHPPD trend'!$L$3</c:f>
              <c:strCache>
                <c:ptCount val="1"/>
                <c:pt idx="0">
                  <c:v>Shelford group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'CHPPD trend'!$I$4:$I$25</c:f>
              <c:numCache>
                <c:formatCode>mmm\-yy</c:formatCode>
                <c:ptCount val="14"/>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numCache>
            </c:numRef>
          </c:cat>
          <c:val>
            <c:numRef>
              <c:f>'CHPPD trend'!$L$4:$L$25</c:f>
              <c:numCache>
                <c:formatCode>0.0</c:formatCode>
                <c:ptCount val="14"/>
                <c:pt idx="0">
                  <c:v>9.6</c:v>
                </c:pt>
                <c:pt idx="1">
                  <c:v>9.3000000000000007</c:v>
                </c:pt>
                <c:pt idx="2">
                  <c:v>9.1999999999999993</c:v>
                </c:pt>
                <c:pt idx="3">
                  <c:v>9.1999999999999993</c:v>
                </c:pt>
                <c:pt idx="4">
                  <c:v>9.1999999999999993</c:v>
                </c:pt>
                <c:pt idx="5">
                  <c:v>9.6</c:v>
                </c:pt>
                <c:pt idx="6">
                  <c:v>10</c:v>
                </c:pt>
                <c:pt idx="7" formatCode="General">
                  <c:v>9.1999999999999993</c:v>
                </c:pt>
                <c:pt idx="8" formatCode="General">
                  <c:v>9.4</c:v>
                </c:pt>
                <c:pt idx="9" formatCode="General">
                  <c:v>9.4</c:v>
                </c:pt>
                <c:pt idx="10" formatCode="General">
                  <c:v>9.6</c:v>
                </c:pt>
              </c:numCache>
            </c:numRef>
          </c:val>
          <c:smooth val="0"/>
          <c:extLst>
            <c:ext xmlns:c16="http://schemas.microsoft.com/office/drawing/2014/chart" uri="{C3380CC4-5D6E-409C-BE32-E72D297353CC}">
              <c16:uniqueId val="{00000002-849F-40FC-8F67-FAECD361B38F}"/>
            </c:ext>
          </c:extLst>
        </c:ser>
        <c:dLbls>
          <c:showLegendKey val="0"/>
          <c:showVal val="0"/>
          <c:showCatName val="0"/>
          <c:showSerName val="0"/>
          <c:showPercent val="0"/>
          <c:showBubbleSize val="0"/>
        </c:dLbls>
        <c:marker val="1"/>
        <c:smooth val="0"/>
        <c:axId val="1139459263"/>
        <c:axId val="1139457183"/>
      </c:lineChart>
      <c:dateAx>
        <c:axId val="11394592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57183"/>
        <c:crosses val="autoZero"/>
        <c:auto val="1"/>
        <c:lblOffset val="100"/>
        <c:baseTimeUnit val="months"/>
      </c:dateAx>
      <c:valAx>
        <c:axId val="1139457183"/>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592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000" dirty="0"/>
              <a:t>Graph 12 Incidents relating to Staff Shortage - Nursing </a:t>
            </a:r>
          </a:p>
          <a:p>
            <a:pPr>
              <a:defRPr/>
            </a:pPr>
            <a:r>
              <a:rPr lang="en-GB" sz="1000" dirty="0"/>
              <a:t>Nov 2019 - Oct 2022</a:t>
            </a:r>
          </a:p>
        </c:rich>
      </c:tx>
      <c:layout/>
      <c:overlay val="0"/>
    </c:title>
    <c:autoTitleDeleted val="0"/>
    <c:plotArea>
      <c:layout/>
      <c:lineChart>
        <c:grouping val="standard"/>
        <c:varyColors val="0"/>
        <c:ser>
          <c:idx val="0"/>
          <c:order val="0"/>
          <c:tx>
            <c:strRef>
              <c:f>'[Nursing Staff Shortages SPC.xlsx]Data'!$B$1</c:f>
              <c:strCache>
                <c:ptCount val="1"/>
                <c:pt idx="0">
                  <c:v>Count</c:v>
                </c:pt>
              </c:strCache>
            </c:strRef>
          </c:tx>
          <c:marker>
            <c:symbol val="none"/>
          </c:marker>
          <c:trendline>
            <c:spPr>
              <a:ln w="25400">
                <a:solidFill>
                  <a:schemeClr val="accent6">
                    <a:lumMod val="75000"/>
                  </a:schemeClr>
                </a:solidFill>
                <a:prstDash val="dash"/>
              </a:ln>
            </c:spPr>
            <c:trendlineType val="linear"/>
            <c:dispRSqr val="0"/>
            <c:dispEq val="0"/>
          </c:trendline>
          <c:cat>
            <c:strRef>
              <c:f>'[Nursing Staff Shortages SPC.xlsx]Data'!$A$47:$A$82</c:f>
              <c:strCache>
                <c:ptCount val="36"/>
                <c:pt idx="0">
                  <c:v>Nov 2019</c:v>
                </c:pt>
                <c:pt idx="1">
                  <c:v>Dec 2019</c:v>
                </c:pt>
                <c:pt idx="2">
                  <c:v>Jan 2020</c:v>
                </c:pt>
                <c:pt idx="3">
                  <c:v>Feb 2020</c:v>
                </c:pt>
                <c:pt idx="4">
                  <c:v>Mar 2020</c:v>
                </c:pt>
                <c:pt idx="5">
                  <c:v>Apr 2020</c:v>
                </c:pt>
                <c:pt idx="6">
                  <c:v>May 2020</c:v>
                </c:pt>
                <c:pt idx="7">
                  <c:v>Jun 2020</c:v>
                </c:pt>
                <c:pt idx="8">
                  <c:v>Jul 2020</c:v>
                </c:pt>
                <c:pt idx="9">
                  <c:v>Aug 2020</c:v>
                </c:pt>
                <c:pt idx="10">
                  <c:v>Sep 2020</c:v>
                </c:pt>
                <c:pt idx="11">
                  <c:v>Oct 2020</c:v>
                </c:pt>
                <c:pt idx="12">
                  <c:v>Nov 2020</c:v>
                </c:pt>
                <c:pt idx="13">
                  <c:v>Dec 2020</c:v>
                </c:pt>
                <c:pt idx="14">
                  <c:v>Jan 2021</c:v>
                </c:pt>
                <c:pt idx="15">
                  <c:v>Feb 2021</c:v>
                </c:pt>
                <c:pt idx="16">
                  <c:v>Mar 2021</c:v>
                </c:pt>
                <c:pt idx="17">
                  <c:v>Apr 2021</c:v>
                </c:pt>
                <c:pt idx="18">
                  <c:v>May 2021</c:v>
                </c:pt>
                <c:pt idx="19">
                  <c:v>Jun 2021</c:v>
                </c:pt>
                <c:pt idx="20">
                  <c:v>Jul 2021</c:v>
                </c:pt>
                <c:pt idx="21">
                  <c:v>Aug 2021</c:v>
                </c:pt>
                <c:pt idx="22">
                  <c:v>Sep 2021</c:v>
                </c:pt>
                <c:pt idx="23">
                  <c:v>Oct 2021</c:v>
                </c:pt>
                <c:pt idx="24">
                  <c:v>Nov 2021</c:v>
                </c:pt>
                <c:pt idx="25">
                  <c:v>Dec 2021</c:v>
                </c:pt>
                <c:pt idx="26">
                  <c:v>Jan 2022</c:v>
                </c:pt>
                <c:pt idx="27">
                  <c:v>Feb 2022</c:v>
                </c:pt>
                <c:pt idx="28">
                  <c:v>Mar 2022</c:v>
                </c:pt>
                <c:pt idx="29">
                  <c:v>Apr 2022</c:v>
                </c:pt>
                <c:pt idx="30">
                  <c:v>May 2022</c:v>
                </c:pt>
                <c:pt idx="31">
                  <c:v>Jun 2022</c:v>
                </c:pt>
                <c:pt idx="32">
                  <c:v>Jul 2022</c:v>
                </c:pt>
                <c:pt idx="33">
                  <c:v>Aug 2022</c:v>
                </c:pt>
                <c:pt idx="34">
                  <c:v>Sep 2022</c:v>
                </c:pt>
                <c:pt idx="35">
                  <c:v>Oct 2022</c:v>
                </c:pt>
              </c:strCache>
            </c:strRef>
          </c:cat>
          <c:val>
            <c:numRef>
              <c:f>'[Nursing Staff Shortages SPC.xlsx]Data'!$B$47:$B$82</c:f>
              <c:numCache>
                <c:formatCode>General</c:formatCode>
                <c:ptCount val="36"/>
                <c:pt idx="0">
                  <c:v>42</c:v>
                </c:pt>
                <c:pt idx="1">
                  <c:v>75</c:v>
                </c:pt>
                <c:pt idx="2">
                  <c:v>72</c:v>
                </c:pt>
                <c:pt idx="3">
                  <c:v>24</c:v>
                </c:pt>
                <c:pt idx="4">
                  <c:v>21</c:v>
                </c:pt>
                <c:pt idx="5">
                  <c:v>17</c:v>
                </c:pt>
                <c:pt idx="6">
                  <c:v>18</c:v>
                </c:pt>
                <c:pt idx="7" formatCode="0">
                  <c:v>22</c:v>
                </c:pt>
                <c:pt idx="8" formatCode="0">
                  <c:v>34</c:v>
                </c:pt>
                <c:pt idx="9">
                  <c:v>99</c:v>
                </c:pt>
                <c:pt idx="10">
                  <c:v>88</c:v>
                </c:pt>
                <c:pt idx="11">
                  <c:v>99</c:v>
                </c:pt>
                <c:pt idx="12">
                  <c:v>135</c:v>
                </c:pt>
                <c:pt idx="13">
                  <c:v>129</c:v>
                </c:pt>
                <c:pt idx="14" formatCode="0">
                  <c:v>75</c:v>
                </c:pt>
                <c:pt idx="15" formatCode="0">
                  <c:v>21</c:v>
                </c:pt>
                <c:pt idx="16" formatCode="0">
                  <c:v>28</c:v>
                </c:pt>
                <c:pt idx="17" formatCode="0">
                  <c:v>81</c:v>
                </c:pt>
                <c:pt idx="18" formatCode="0">
                  <c:v>56</c:v>
                </c:pt>
                <c:pt idx="19" formatCode="0">
                  <c:v>127</c:v>
                </c:pt>
                <c:pt idx="20" formatCode="0">
                  <c:v>146</c:v>
                </c:pt>
                <c:pt idx="21" formatCode="0">
                  <c:v>163</c:v>
                </c:pt>
                <c:pt idx="22" formatCode="0">
                  <c:v>95</c:v>
                </c:pt>
                <c:pt idx="23" formatCode="0">
                  <c:v>128</c:v>
                </c:pt>
                <c:pt idx="24">
                  <c:v>114</c:v>
                </c:pt>
                <c:pt idx="25">
                  <c:v>108</c:v>
                </c:pt>
                <c:pt idx="26">
                  <c:v>82</c:v>
                </c:pt>
                <c:pt idx="27">
                  <c:v>80</c:v>
                </c:pt>
                <c:pt idx="28">
                  <c:v>74</c:v>
                </c:pt>
                <c:pt idx="29">
                  <c:v>73</c:v>
                </c:pt>
                <c:pt idx="30">
                  <c:v>46</c:v>
                </c:pt>
                <c:pt idx="31">
                  <c:v>77</c:v>
                </c:pt>
                <c:pt idx="32">
                  <c:v>77</c:v>
                </c:pt>
                <c:pt idx="33">
                  <c:v>66</c:v>
                </c:pt>
                <c:pt idx="34">
                  <c:v>60</c:v>
                </c:pt>
                <c:pt idx="35">
                  <c:v>99</c:v>
                </c:pt>
              </c:numCache>
            </c:numRef>
          </c:val>
          <c:smooth val="0"/>
          <c:extLst>
            <c:ext xmlns:c16="http://schemas.microsoft.com/office/drawing/2014/chart" uri="{C3380CC4-5D6E-409C-BE32-E72D297353CC}">
              <c16:uniqueId val="{00000000-0BCB-43CF-9FB2-08D2E1B1B5B5}"/>
            </c:ext>
          </c:extLst>
        </c:ser>
        <c:ser>
          <c:idx val="1"/>
          <c:order val="1"/>
          <c:tx>
            <c:strRef>
              <c:f>'[Nursing Staff Shortages SPC.xlsx]Data'!$C$1</c:f>
              <c:strCache>
                <c:ptCount val="1"/>
                <c:pt idx="0">
                  <c:v>Mean</c:v>
                </c:pt>
              </c:strCache>
            </c:strRef>
          </c:tx>
          <c:marker>
            <c:symbol val="none"/>
          </c:marker>
          <c:cat>
            <c:strRef>
              <c:f>'[Nursing Staff Shortages SPC.xlsx]Data'!$A$47:$A$82</c:f>
              <c:strCache>
                <c:ptCount val="36"/>
                <c:pt idx="0">
                  <c:v>Nov 2019</c:v>
                </c:pt>
                <c:pt idx="1">
                  <c:v>Dec 2019</c:v>
                </c:pt>
                <c:pt idx="2">
                  <c:v>Jan 2020</c:v>
                </c:pt>
                <c:pt idx="3">
                  <c:v>Feb 2020</c:v>
                </c:pt>
                <c:pt idx="4">
                  <c:v>Mar 2020</c:v>
                </c:pt>
                <c:pt idx="5">
                  <c:v>Apr 2020</c:v>
                </c:pt>
                <c:pt idx="6">
                  <c:v>May 2020</c:v>
                </c:pt>
                <c:pt idx="7">
                  <c:v>Jun 2020</c:v>
                </c:pt>
                <c:pt idx="8">
                  <c:v>Jul 2020</c:v>
                </c:pt>
                <c:pt idx="9">
                  <c:v>Aug 2020</c:v>
                </c:pt>
                <c:pt idx="10">
                  <c:v>Sep 2020</c:v>
                </c:pt>
                <c:pt idx="11">
                  <c:v>Oct 2020</c:v>
                </c:pt>
                <c:pt idx="12">
                  <c:v>Nov 2020</c:v>
                </c:pt>
                <c:pt idx="13">
                  <c:v>Dec 2020</c:v>
                </c:pt>
                <c:pt idx="14">
                  <c:v>Jan 2021</c:v>
                </c:pt>
                <c:pt idx="15">
                  <c:v>Feb 2021</c:v>
                </c:pt>
                <c:pt idx="16">
                  <c:v>Mar 2021</c:v>
                </c:pt>
                <c:pt idx="17">
                  <c:v>Apr 2021</c:v>
                </c:pt>
                <c:pt idx="18">
                  <c:v>May 2021</c:v>
                </c:pt>
                <c:pt idx="19">
                  <c:v>Jun 2021</c:v>
                </c:pt>
                <c:pt idx="20">
                  <c:v>Jul 2021</c:v>
                </c:pt>
                <c:pt idx="21">
                  <c:v>Aug 2021</c:v>
                </c:pt>
                <c:pt idx="22">
                  <c:v>Sep 2021</c:v>
                </c:pt>
                <c:pt idx="23">
                  <c:v>Oct 2021</c:v>
                </c:pt>
                <c:pt idx="24">
                  <c:v>Nov 2021</c:v>
                </c:pt>
                <c:pt idx="25">
                  <c:v>Dec 2021</c:v>
                </c:pt>
                <c:pt idx="26">
                  <c:v>Jan 2022</c:v>
                </c:pt>
                <c:pt idx="27">
                  <c:v>Feb 2022</c:v>
                </c:pt>
                <c:pt idx="28">
                  <c:v>Mar 2022</c:v>
                </c:pt>
                <c:pt idx="29">
                  <c:v>Apr 2022</c:v>
                </c:pt>
                <c:pt idx="30">
                  <c:v>May 2022</c:v>
                </c:pt>
                <c:pt idx="31">
                  <c:v>Jun 2022</c:v>
                </c:pt>
                <c:pt idx="32">
                  <c:v>Jul 2022</c:v>
                </c:pt>
                <c:pt idx="33">
                  <c:v>Aug 2022</c:v>
                </c:pt>
                <c:pt idx="34">
                  <c:v>Sep 2022</c:v>
                </c:pt>
                <c:pt idx="35">
                  <c:v>Oct 2022</c:v>
                </c:pt>
              </c:strCache>
            </c:strRef>
          </c:cat>
          <c:val>
            <c:numRef>
              <c:f>'[Nursing Staff Shortages SPC.xlsx]Data'!$C$47:$C$82</c:f>
              <c:numCache>
                <c:formatCode>0.00</c:formatCode>
                <c:ptCount val="36"/>
                <c:pt idx="0">
                  <c:v>76.416666666666671</c:v>
                </c:pt>
                <c:pt idx="1">
                  <c:v>76.416666666666671</c:v>
                </c:pt>
                <c:pt idx="2">
                  <c:v>76.416666666666671</c:v>
                </c:pt>
                <c:pt idx="3">
                  <c:v>76.416666666666671</c:v>
                </c:pt>
                <c:pt idx="4">
                  <c:v>76.416666666666671</c:v>
                </c:pt>
                <c:pt idx="5">
                  <c:v>76.416666666666671</c:v>
                </c:pt>
                <c:pt idx="6">
                  <c:v>76.416666666666671</c:v>
                </c:pt>
                <c:pt idx="7">
                  <c:v>76.416666666666671</c:v>
                </c:pt>
                <c:pt idx="8">
                  <c:v>76.416666666666671</c:v>
                </c:pt>
                <c:pt idx="9">
                  <c:v>76.416666666666671</c:v>
                </c:pt>
                <c:pt idx="10">
                  <c:v>76.416666666666671</c:v>
                </c:pt>
                <c:pt idx="11">
                  <c:v>76.416666666666671</c:v>
                </c:pt>
                <c:pt idx="12">
                  <c:v>76.416666666666671</c:v>
                </c:pt>
                <c:pt idx="13">
                  <c:v>76.416666666666671</c:v>
                </c:pt>
                <c:pt idx="14">
                  <c:v>76.416666666666671</c:v>
                </c:pt>
                <c:pt idx="15">
                  <c:v>76.416666666666671</c:v>
                </c:pt>
                <c:pt idx="16">
                  <c:v>76.416666666666671</c:v>
                </c:pt>
                <c:pt idx="17">
                  <c:v>76.416666666666671</c:v>
                </c:pt>
                <c:pt idx="18">
                  <c:v>76.416666666666671</c:v>
                </c:pt>
                <c:pt idx="19">
                  <c:v>76.416666666666671</c:v>
                </c:pt>
                <c:pt idx="20">
                  <c:v>76.416666666666671</c:v>
                </c:pt>
                <c:pt idx="21">
                  <c:v>76.416666666666671</c:v>
                </c:pt>
                <c:pt idx="22">
                  <c:v>76.416666666666671</c:v>
                </c:pt>
                <c:pt idx="23">
                  <c:v>76.416666666666671</c:v>
                </c:pt>
                <c:pt idx="24">
                  <c:v>76.416666666666671</c:v>
                </c:pt>
                <c:pt idx="25">
                  <c:v>76.416666666666671</c:v>
                </c:pt>
                <c:pt idx="26">
                  <c:v>76.416666666666671</c:v>
                </c:pt>
                <c:pt idx="27">
                  <c:v>76.416666666666671</c:v>
                </c:pt>
                <c:pt idx="28">
                  <c:v>76.416666666666671</c:v>
                </c:pt>
                <c:pt idx="29">
                  <c:v>76.416666666666671</c:v>
                </c:pt>
                <c:pt idx="30">
                  <c:v>76.416666666666671</c:v>
                </c:pt>
                <c:pt idx="31">
                  <c:v>76.416666666666671</c:v>
                </c:pt>
                <c:pt idx="32">
                  <c:v>76.416666666666671</c:v>
                </c:pt>
                <c:pt idx="33">
                  <c:v>76.416666666666671</c:v>
                </c:pt>
                <c:pt idx="34">
                  <c:v>76.416666666666671</c:v>
                </c:pt>
                <c:pt idx="35">
                  <c:v>76.416666666666671</c:v>
                </c:pt>
              </c:numCache>
            </c:numRef>
          </c:val>
          <c:smooth val="0"/>
          <c:extLst>
            <c:ext xmlns:c16="http://schemas.microsoft.com/office/drawing/2014/chart" uri="{C3380CC4-5D6E-409C-BE32-E72D297353CC}">
              <c16:uniqueId val="{00000001-0BCB-43CF-9FB2-08D2E1B1B5B5}"/>
            </c:ext>
          </c:extLst>
        </c:ser>
        <c:ser>
          <c:idx val="2"/>
          <c:order val="2"/>
          <c:tx>
            <c:strRef>
              <c:f>'[Nursing Staff Shortages SPC.xlsx]Data'!$D$1</c:f>
              <c:strCache>
                <c:ptCount val="1"/>
                <c:pt idx="0">
                  <c:v>LCL</c:v>
                </c:pt>
              </c:strCache>
            </c:strRef>
          </c:tx>
          <c:marker>
            <c:symbol val="none"/>
          </c:marker>
          <c:cat>
            <c:strRef>
              <c:f>'[Nursing Staff Shortages SPC.xlsx]Data'!$A$47:$A$82</c:f>
              <c:strCache>
                <c:ptCount val="36"/>
                <c:pt idx="0">
                  <c:v>Nov 2019</c:v>
                </c:pt>
                <c:pt idx="1">
                  <c:v>Dec 2019</c:v>
                </c:pt>
                <c:pt idx="2">
                  <c:v>Jan 2020</c:v>
                </c:pt>
                <c:pt idx="3">
                  <c:v>Feb 2020</c:v>
                </c:pt>
                <c:pt idx="4">
                  <c:v>Mar 2020</c:v>
                </c:pt>
                <c:pt idx="5">
                  <c:v>Apr 2020</c:v>
                </c:pt>
                <c:pt idx="6">
                  <c:v>May 2020</c:v>
                </c:pt>
                <c:pt idx="7">
                  <c:v>Jun 2020</c:v>
                </c:pt>
                <c:pt idx="8">
                  <c:v>Jul 2020</c:v>
                </c:pt>
                <c:pt idx="9">
                  <c:v>Aug 2020</c:v>
                </c:pt>
                <c:pt idx="10">
                  <c:v>Sep 2020</c:v>
                </c:pt>
                <c:pt idx="11">
                  <c:v>Oct 2020</c:v>
                </c:pt>
                <c:pt idx="12">
                  <c:v>Nov 2020</c:v>
                </c:pt>
                <c:pt idx="13">
                  <c:v>Dec 2020</c:v>
                </c:pt>
                <c:pt idx="14">
                  <c:v>Jan 2021</c:v>
                </c:pt>
                <c:pt idx="15">
                  <c:v>Feb 2021</c:v>
                </c:pt>
                <c:pt idx="16">
                  <c:v>Mar 2021</c:v>
                </c:pt>
                <c:pt idx="17">
                  <c:v>Apr 2021</c:v>
                </c:pt>
                <c:pt idx="18">
                  <c:v>May 2021</c:v>
                </c:pt>
                <c:pt idx="19">
                  <c:v>Jun 2021</c:v>
                </c:pt>
                <c:pt idx="20">
                  <c:v>Jul 2021</c:v>
                </c:pt>
                <c:pt idx="21">
                  <c:v>Aug 2021</c:v>
                </c:pt>
                <c:pt idx="22">
                  <c:v>Sep 2021</c:v>
                </c:pt>
                <c:pt idx="23">
                  <c:v>Oct 2021</c:v>
                </c:pt>
                <c:pt idx="24">
                  <c:v>Nov 2021</c:v>
                </c:pt>
                <c:pt idx="25">
                  <c:v>Dec 2021</c:v>
                </c:pt>
                <c:pt idx="26">
                  <c:v>Jan 2022</c:v>
                </c:pt>
                <c:pt idx="27">
                  <c:v>Feb 2022</c:v>
                </c:pt>
                <c:pt idx="28">
                  <c:v>Mar 2022</c:v>
                </c:pt>
                <c:pt idx="29">
                  <c:v>Apr 2022</c:v>
                </c:pt>
                <c:pt idx="30">
                  <c:v>May 2022</c:v>
                </c:pt>
                <c:pt idx="31">
                  <c:v>Jun 2022</c:v>
                </c:pt>
                <c:pt idx="32">
                  <c:v>Jul 2022</c:v>
                </c:pt>
                <c:pt idx="33">
                  <c:v>Aug 2022</c:v>
                </c:pt>
                <c:pt idx="34">
                  <c:v>Sep 2022</c:v>
                </c:pt>
                <c:pt idx="35">
                  <c:v>Oct 2022</c:v>
                </c:pt>
              </c:strCache>
            </c:strRef>
          </c:cat>
          <c:val>
            <c:numRef>
              <c:f>'[Nursing Staff Shortages SPC.xlsx]Data'!$D$47:$D$82</c:f>
              <c:numCache>
                <c:formatCode>0.00</c:formatCode>
                <c:ptCount val="36"/>
                <c:pt idx="0">
                  <c:v>15.084666666666671</c:v>
                </c:pt>
                <c:pt idx="1">
                  <c:v>15.084666666666671</c:v>
                </c:pt>
                <c:pt idx="2">
                  <c:v>15.084666666666671</c:v>
                </c:pt>
                <c:pt idx="3">
                  <c:v>15.084666666666671</c:v>
                </c:pt>
                <c:pt idx="4">
                  <c:v>15.084666666666671</c:v>
                </c:pt>
                <c:pt idx="5">
                  <c:v>15.084666666666671</c:v>
                </c:pt>
                <c:pt idx="6">
                  <c:v>15.084666666666671</c:v>
                </c:pt>
                <c:pt idx="7">
                  <c:v>15.084666666666671</c:v>
                </c:pt>
                <c:pt idx="8">
                  <c:v>15.084666666666671</c:v>
                </c:pt>
                <c:pt idx="9">
                  <c:v>15.084666666666671</c:v>
                </c:pt>
                <c:pt idx="10">
                  <c:v>15.084666666666671</c:v>
                </c:pt>
                <c:pt idx="11">
                  <c:v>15.084666666666671</c:v>
                </c:pt>
                <c:pt idx="12">
                  <c:v>15.084666666666671</c:v>
                </c:pt>
                <c:pt idx="13">
                  <c:v>15.084666666666671</c:v>
                </c:pt>
                <c:pt idx="14">
                  <c:v>15.084666666666671</c:v>
                </c:pt>
                <c:pt idx="15">
                  <c:v>15.084666666666671</c:v>
                </c:pt>
                <c:pt idx="16">
                  <c:v>15.084666666666671</c:v>
                </c:pt>
                <c:pt idx="17">
                  <c:v>15.084666666666671</c:v>
                </c:pt>
                <c:pt idx="18">
                  <c:v>15.084666666666671</c:v>
                </c:pt>
                <c:pt idx="19">
                  <c:v>15.084666666666671</c:v>
                </c:pt>
                <c:pt idx="20">
                  <c:v>15.084666666666671</c:v>
                </c:pt>
                <c:pt idx="21">
                  <c:v>15.084666666666671</c:v>
                </c:pt>
                <c:pt idx="22">
                  <c:v>15.084666666666671</c:v>
                </c:pt>
                <c:pt idx="23">
                  <c:v>15.084666666666671</c:v>
                </c:pt>
                <c:pt idx="24">
                  <c:v>15.084666666666671</c:v>
                </c:pt>
                <c:pt idx="25">
                  <c:v>15.084666666666671</c:v>
                </c:pt>
                <c:pt idx="26">
                  <c:v>15.084666666666671</c:v>
                </c:pt>
                <c:pt idx="27">
                  <c:v>15.084666666666671</c:v>
                </c:pt>
                <c:pt idx="28">
                  <c:v>15.084666666666671</c:v>
                </c:pt>
                <c:pt idx="29">
                  <c:v>15.084666666666671</c:v>
                </c:pt>
                <c:pt idx="30">
                  <c:v>15.084666666666671</c:v>
                </c:pt>
                <c:pt idx="31">
                  <c:v>15.084666666666671</c:v>
                </c:pt>
                <c:pt idx="32">
                  <c:v>15.084666666666671</c:v>
                </c:pt>
                <c:pt idx="33">
                  <c:v>15.084666666666671</c:v>
                </c:pt>
                <c:pt idx="34">
                  <c:v>15.084666666666671</c:v>
                </c:pt>
                <c:pt idx="35">
                  <c:v>15.084666666666671</c:v>
                </c:pt>
              </c:numCache>
            </c:numRef>
          </c:val>
          <c:smooth val="0"/>
          <c:extLst>
            <c:ext xmlns:c16="http://schemas.microsoft.com/office/drawing/2014/chart" uri="{C3380CC4-5D6E-409C-BE32-E72D297353CC}">
              <c16:uniqueId val="{00000002-0BCB-43CF-9FB2-08D2E1B1B5B5}"/>
            </c:ext>
          </c:extLst>
        </c:ser>
        <c:ser>
          <c:idx val="3"/>
          <c:order val="3"/>
          <c:tx>
            <c:strRef>
              <c:f>'[Nursing Staff Shortages SPC.xlsx]Data'!$E$1</c:f>
              <c:strCache>
                <c:ptCount val="1"/>
                <c:pt idx="0">
                  <c:v>UCL</c:v>
                </c:pt>
              </c:strCache>
            </c:strRef>
          </c:tx>
          <c:marker>
            <c:symbol val="none"/>
          </c:marker>
          <c:cat>
            <c:strRef>
              <c:f>'[Nursing Staff Shortages SPC.xlsx]Data'!$A$47:$A$82</c:f>
              <c:strCache>
                <c:ptCount val="36"/>
                <c:pt idx="0">
                  <c:v>Nov 2019</c:v>
                </c:pt>
                <c:pt idx="1">
                  <c:v>Dec 2019</c:v>
                </c:pt>
                <c:pt idx="2">
                  <c:v>Jan 2020</c:v>
                </c:pt>
                <c:pt idx="3">
                  <c:v>Feb 2020</c:v>
                </c:pt>
                <c:pt idx="4">
                  <c:v>Mar 2020</c:v>
                </c:pt>
                <c:pt idx="5">
                  <c:v>Apr 2020</c:v>
                </c:pt>
                <c:pt idx="6">
                  <c:v>May 2020</c:v>
                </c:pt>
                <c:pt idx="7">
                  <c:v>Jun 2020</c:v>
                </c:pt>
                <c:pt idx="8">
                  <c:v>Jul 2020</c:v>
                </c:pt>
                <c:pt idx="9">
                  <c:v>Aug 2020</c:v>
                </c:pt>
                <c:pt idx="10">
                  <c:v>Sep 2020</c:v>
                </c:pt>
                <c:pt idx="11">
                  <c:v>Oct 2020</c:v>
                </c:pt>
                <c:pt idx="12">
                  <c:v>Nov 2020</c:v>
                </c:pt>
                <c:pt idx="13">
                  <c:v>Dec 2020</c:v>
                </c:pt>
                <c:pt idx="14">
                  <c:v>Jan 2021</c:v>
                </c:pt>
                <c:pt idx="15">
                  <c:v>Feb 2021</c:v>
                </c:pt>
                <c:pt idx="16">
                  <c:v>Mar 2021</c:v>
                </c:pt>
                <c:pt idx="17">
                  <c:v>Apr 2021</c:v>
                </c:pt>
                <c:pt idx="18">
                  <c:v>May 2021</c:v>
                </c:pt>
                <c:pt idx="19">
                  <c:v>Jun 2021</c:v>
                </c:pt>
                <c:pt idx="20">
                  <c:v>Jul 2021</c:v>
                </c:pt>
                <c:pt idx="21">
                  <c:v>Aug 2021</c:v>
                </c:pt>
                <c:pt idx="22">
                  <c:v>Sep 2021</c:v>
                </c:pt>
                <c:pt idx="23">
                  <c:v>Oct 2021</c:v>
                </c:pt>
                <c:pt idx="24">
                  <c:v>Nov 2021</c:v>
                </c:pt>
                <c:pt idx="25">
                  <c:v>Dec 2021</c:v>
                </c:pt>
                <c:pt idx="26">
                  <c:v>Jan 2022</c:v>
                </c:pt>
                <c:pt idx="27">
                  <c:v>Feb 2022</c:v>
                </c:pt>
                <c:pt idx="28">
                  <c:v>Mar 2022</c:v>
                </c:pt>
                <c:pt idx="29">
                  <c:v>Apr 2022</c:v>
                </c:pt>
                <c:pt idx="30">
                  <c:v>May 2022</c:v>
                </c:pt>
                <c:pt idx="31">
                  <c:v>Jun 2022</c:v>
                </c:pt>
                <c:pt idx="32">
                  <c:v>Jul 2022</c:v>
                </c:pt>
                <c:pt idx="33">
                  <c:v>Aug 2022</c:v>
                </c:pt>
                <c:pt idx="34">
                  <c:v>Sep 2022</c:v>
                </c:pt>
                <c:pt idx="35">
                  <c:v>Oct 2022</c:v>
                </c:pt>
              </c:strCache>
            </c:strRef>
          </c:cat>
          <c:val>
            <c:numRef>
              <c:f>'[Nursing Staff Shortages SPC.xlsx]Data'!$E$47:$E$82</c:f>
              <c:numCache>
                <c:formatCode>0.00</c:formatCode>
                <c:ptCount val="36"/>
                <c:pt idx="0">
                  <c:v>137.74866666666668</c:v>
                </c:pt>
                <c:pt idx="1">
                  <c:v>137.74866666666668</c:v>
                </c:pt>
                <c:pt idx="2">
                  <c:v>137.74866666666668</c:v>
                </c:pt>
                <c:pt idx="3">
                  <c:v>137.74866666666668</c:v>
                </c:pt>
                <c:pt idx="4">
                  <c:v>137.74866666666668</c:v>
                </c:pt>
                <c:pt idx="5">
                  <c:v>137.74866666666668</c:v>
                </c:pt>
                <c:pt idx="6">
                  <c:v>137.74866666666668</c:v>
                </c:pt>
                <c:pt idx="7">
                  <c:v>137.74866666666668</c:v>
                </c:pt>
                <c:pt idx="8">
                  <c:v>137.74866666666668</c:v>
                </c:pt>
                <c:pt idx="9">
                  <c:v>137.74866666666668</c:v>
                </c:pt>
                <c:pt idx="10">
                  <c:v>137.74866666666668</c:v>
                </c:pt>
                <c:pt idx="11">
                  <c:v>137.74866666666668</c:v>
                </c:pt>
                <c:pt idx="12">
                  <c:v>137.74866666666668</c:v>
                </c:pt>
                <c:pt idx="13">
                  <c:v>137.74866666666668</c:v>
                </c:pt>
                <c:pt idx="14">
                  <c:v>137.74866666666668</c:v>
                </c:pt>
                <c:pt idx="15">
                  <c:v>137.74866666666668</c:v>
                </c:pt>
                <c:pt idx="16">
                  <c:v>137.74866666666668</c:v>
                </c:pt>
                <c:pt idx="17">
                  <c:v>137.74866666666668</c:v>
                </c:pt>
                <c:pt idx="18">
                  <c:v>137.74866666666668</c:v>
                </c:pt>
                <c:pt idx="19">
                  <c:v>137.74866666666668</c:v>
                </c:pt>
                <c:pt idx="20">
                  <c:v>137.74866666666668</c:v>
                </c:pt>
                <c:pt idx="21">
                  <c:v>137.74866666666668</c:v>
                </c:pt>
                <c:pt idx="22">
                  <c:v>137.74866666666668</c:v>
                </c:pt>
                <c:pt idx="23">
                  <c:v>137.74866666666668</c:v>
                </c:pt>
                <c:pt idx="24">
                  <c:v>137.74866666666668</c:v>
                </c:pt>
                <c:pt idx="25">
                  <c:v>137.74866666666668</c:v>
                </c:pt>
                <c:pt idx="26">
                  <c:v>137.74866666666668</c:v>
                </c:pt>
                <c:pt idx="27">
                  <c:v>137.74866666666668</c:v>
                </c:pt>
                <c:pt idx="28">
                  <c:v>137.74866666666668</c:v>
                </c:pt>
                <c:pt idx="29">
                  <c:v>137.74866666666668</c:v>
                </c:pt>
                <c:pt idx="30">
                  <c:v>137.74866666666668</c:v>
                </c:pt>
                <c:pt idx="31">
                  <c:v>137.74866666666668</c:v>
                </c:pt>
                <c:pt idx="32">
                  <c:v>137.74866666666668</c:v>
                </c:pt>
                <c:pt idx="33">
                  <c:v>137.74866666666668</c:v>
                </c:pt>
                <c:pt idx="34">
                  <c:v>137.74866666666668</c:v>
                </c:pt>
                <c:pt idx="35">
                  <c:v>137.74866666666668</c:v>
                </c:pt>
              </c:numCache>
            </c:numRef>
          </c:val>
          <c:smooth val="0"/>
          <c:extLst>
            <c:ext xmlns:c16="http://schemas.microsoft.com/office/drawing/2014/chart" uri="{C3380CC4-5D6E-409C-BE32-E72D297353CC}">
              <c16:uniqueId val="{00000003-0BCB-43CF-9FB2-08D2E1B1B5B5}"/>
            </c:ext>
          </c:extLst>
        </c:ser>
        <c:dLbls>
          <c:showLegendKey val="0"/>
          <c:showVal val="0"/>
          <c:showCatName val="0"/>
          <c:showSerName val="0"/>
          <c:showPercent val="0"/>
          <c:showBubbleSize val="0"/>
        </c:dLbls>
        <c:smooth val="0"/>
        <c:axId val="141857152"/>
        <c:axId val="141859072"/>
      </c:lineChart>
      <c:catAx>
        <c:axId val="141857152"/>
        <c:scaling>
          <c:orientation val="minMax"/>
        </c:scaling>
        <c:delete val="0"/>
        <c:axPos val="b"/>
        <c:numFmt formatCode="General" sourceLinked="0"/>
        <c:majorTickMark val="none"/>
        <c:minorTickMark val="none"/>
        <c:tickLblPos val="nextTo"/>
        <c:crossAx val="141859072"/>
        <c:crosses val="autoZero"/>
        <c:auto val="1"/>
        <c:lblAlgn val="ctr"/>
        <c:lblOffset val="100"/>
        <c:noMultiLvlLbl val="0"/>
      </c:catAx>
      <c:valAx>
        <c:axId val="141859072"/>
        <c:scaling>
          <c:orientation val="minMax"/>
        </c:scaling>
        <c:delete val="0"/>
        <c:axPos val="l"/>
        <c:majorGridlines/>
        <c:numFmt formatCode="General" sourceLinked="1"/>
        <c:majorTickMark val="none"/>
        <c:minorTickMark val="none"/>
        <c:tickLblPos val="nextTo"/>
        <c:crossAx val="141857152"/>
        <c:crosses val="autoZero"/>
        <c:crossBetween val="between"/>
      </c:valAx>
    </c:plotArea>
    <c:legend>
      <c:legendPos val="t"/>
      <c:layout/>
      <c:overlay val="0"/>
    </c:legend>
    <c:plotVisOnly val="1"/>
    <c:dispBlanksAs val="gap"/>
    <c:showDLblsOverMax val="0"/>
  </c:chart>
  <c:spPr>
    <a:ln>
      <a:solidFill>
        <a:srgbClr val="000000"/>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12/9/2022</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12/9/2022</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14</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212929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dirty="0"/>
              <a:t>Monthly Nurse Safe Staffing </a:t>
            </a:r>
          </a:p>
        </p:txBody>
      </p:sp>
      <p:sp>
        <p:nvSpPr>
          <p:cNvPr id="3" name="Content Placeholder 2"/>
          <p:cNvSpPr>
            <a:spLocks noGrp="1"/>
          </p:cNvSpPr>
          <p:nvPr>
            <p:ph sz="quarter" idx="15"/>
          </p:nvPr>
        </p:nvSpPr>
        <p:spPr>
          <a:xfrm>
            <a:off x="307975" y="6409593"/>
            <a:ext cx="4748213" cy="338680"/>
          </a:xfrm>
        </p:spPr>
        <p:txBody>
          <a:bodyPr anchor="ctr"/>
          <a:lstStyle/>
          <a:p>
            <a:pPr>
              <a:spcAft>
                <a:spcPts val="0"/>
              </a:spcAft>
            </a:pPr>
            <a:r>
              <a:rPr lang="en-US" dirty="0"/>
              <a:t>Board of Directors: </a:t>
            </a:r>
            <a:r>
              <a:rPr lang="en-US" dirty="0" smtClean="0"/>
              <a:t>14 December </a:t>
            </a:r>
            <a:r>
              <a:rPr lang="en-US" dirty="0"/>
              <a:t>2022</a:t>
            </a:r>
          </a:p>
        </p:txBody>
      </p:sp>
      <p:sp>
        <p:nvSpPr>
          <p:cNvPr id="4" name="Content Placeholder 3"/>
          <p:cNvSpPr>
            <a:spLocks noGrp="1"/>
          </p:cNvSpPr>
          <p:nvPr>
            <p:ph sz="quarter" idx="16"/>
          </p:nvPr>
        </p:nvSpPr>
        <p:spPr>
          <a:xfrm>
            <a:off x="194661" y="4267200"/>
            <a:ext cx="6338023" cy="1604963"/>
          </a:xfrm>
        </p:spPr>
        <p:txBody>
          <a:bodyPr/>
          <a:lstStyle/>
          <a:p>
            <a:r>
              <a:rPr lang="en-US" sz="1600" dirty="0"/>
              <a:t>Sponsoring executive director: Lorraine </a:t>
            </a:r>
            <a:r>
              <a:rPr lang="en-US" sz="1600" dirty="0" smtClean="0"/>
              <a:t>Szeremeta, </a:t>
            </a:r>
            <a:r>
              <a:rPr lang="en-US" sz="1600" dirty="0"/>
              <a:t>Chief Nurse</a:t>
            </a:r>
          </a:p>
          <a:p>
            <a:r>
              <a:rPr lang="en-US" sz="1600" dirty="0"/>
              <a:t>Amanda </a:t>
            </a:r>
            <a:r>
              <a:rPr lang="en-US" sz="1600" dirty="0" smtClean="0"/>
              <a:t>Small, </a:t>
            </a:r>
            <a:r>
              <a:rPr lang="en-US" sz="1600" dirty="0"/>
              <a:t>Deputy Chief Nurse</a:t>
            </a:r>
          </a:p>
          <a:p>
            <a:r>
              <a:rPr lang="en-US" sz="1600" dirty="0"/>
              <a:t>Sarah </a:t>
            </a:r>
            <a:r>
              <a:rPr lang="en-US" sz="1600" dirty="0" err="1" smtClean="0"/>
              <a:t>Raper</a:t>
            </a:r>
            <a:r>
              <a:rPr lang="en-US" sz="1600" dirty="0" smtClean="0"/>
              <a:t>, </a:t>
            </a:r>
            <a:r>
              <a:rPr lang="en-US" sz="1600" dirty="0"/>
              <a:t>Project Lead Nurse safe </a:t>
            </a:r>
            <a:r>
              <a:rPr lang="en-US" sz="1600" dirty="0" smtClean="0"/>
              <a:t>staffing</a:t>
            </a:r>
            <a:endParaRPr lang="en-US" sz="1600" dirty="0"/>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dirty="0"/>
              <a:t>Bank Fill Rate and Agency Usage</a:t>
            </a:r>
          </a:p>
        </p:txBody>
      </p:sp>
      <p:sp>
        <p:nvSpPr>
          <p:cNvPr id="11" name="TextBox 10"/>
          <p:cNvSpPr txBox="1"/>
          <p:nvPr/>
        </p:nvSpPr>
        <p:spPr>
          <a:xfrm>
            <a:off x="5313594" y="793863"/>
            <a:ext cx="5704066" cy="4708981"/>
          </a:xfrm>
          <a:prstGeom prst="rect">
            <a:avLst/>
          </a:prstGeom>
          <a:noFill/>
        </p:spPr>
        <p:txBody>
          <a:bodyPr wrap="square" rtlCol="0">
            <a:spAutoFit/>
          </a:bodyPr>
          <a:lstStyle/>
          <a:p>
            <a:r>
              <a:rPr lang="en-GB" sz="1200" b="1" dirty="0"/>
              <a:t>Bank fill rate</a:t>
            </a:r>
          </a:p>
          <a:p>
            <a:endParaRPr lang="en-GB" sz="1200" dirty="0"/>
          </a:p>
          <a:p>
            <a:r>
              <a:rPr lang="en-GB" sz="1200" dirty="0"/>
              <a:t>The Trust’s Staff Bank continues to support the clinical areas with achieving safe staffing levels. Graph 14 and 15 illustrate the trends in bank shift fill rate per week. Overall we have seen an increase in bank shift requests for registered staff over the last 6 months to mitigate those areas who have less than a rota fill of 90%.  The number of requests for registered staff is an average of </a:t>
            </a:r>
            <a:r>
              <a:rPr lang="en-GB" sz="1200" dirty="0" smtClean="0"/>
              <a:t>2307 </a:t>
            </a:r>
            <a:r>
              <a:rPr lang="en-GB" sz="1200" dirty="0"/>
              <a:t>shifts per week requested and an average bank fill rate of </a:t>
            </a:r>
            <a:r>
              <a:rPr lang="en-GB" sz="1200" dirty="0" smtClean="0"/>
              <a:t>66.9%.  </a:t>
            </a:r>
            <a:endParaRPr lang="en-GB" sz="1200" dirty="0"/>
          </a:p>
          <a:p>
            <a:endParaRPr lang="en-GB" sz="1200" dirty="0"/>
          </a:p>
          <a:p>
            <a:r>
              <a:rPr lang="en-GB" sz="1200" dirty="0"/>
              <a:t>The number of requests for Health care support workers and Maternity support workers remains high with an average of </a:t>
            </a:r>
            <a:r>
              <a:rPr lang="en-GB" sz="1200" dirty="0" smtClean="0"/>
              <a:t>2224 </a:t>
            </a:r>
            <a:r>
              <a:rPr lang="en-GB" sz="1200" dirty="0"/>
              <a:t>shifts per week requested and an average bank fill rate of </a:t>
            </a:r>
            <a:r>
              <a:rPr lang="en-GB" sz="1200" dirty="0" smtClean="0"/>
              <a:t>56.9%.</a:t>
            </a:r>
            <a:endParaRPr lang="en-GB" sz="1200" dirty="0"/>
          </a:p>
          <a:p>
            <a:endParaRPr lang="en-GB" sz="1200" dirty="0"/>
          </a:p>
          <a:p>
            <a:r>
              <a:rPr lang="en-GB" sz="1200" dirty="0"/>
              <a:t>In addition to bank workers we have the equivalent of </a:t>
            </a:r>
            <a:r>
              <a:rPr lang="en-GB" sz="1200" dirty="0" smtClean="0"/>
              <a:t>38.8 </a:t>
            </a:r>
            <a:r>
              <a:rPr lang="en-GB" sz="1200" dirty="0"/>
              <a:t>WTE agency workers working across the divisions to support staffing challenges in the short term. </a:t>
            </a:r>
            <a:r>
              <a:rPr lang="en-US" sz="1200" dirty="0"/>
              <a:t>This accounts for </a:t>
            </a:r>
            <a:r>
              <a:rPr lang="en-US" sz="1200" dirty="0" smtClean="0"/>
              <a:t>11% </a:t>
            </a:r>
            <a:r>
              <a:rPr lang="en-US" sz="1200" dirty="0"/>
              <a:t>of the total Nursing filled shifts.  </a:t>
            </a:r>
            <a:r>
              <a:rPr lang="en-GB" sz="1200" dirty="0"/>
              <a:t>Of the total proportion of shifts filled through temporary staffing 5</a:t>
            </a:r>
            <a:r>
              <a:rPr lang="en-GB" sz="1200" dirty="0" smtClean="0"/>
              <a:t>% </a:t>
            </a:r>
            <a:r>
              <a:rPr lang="en-GB" sz="1200" dirty="0"/>
              <a:t>have been filled via agency workers compared with </a:t>
            </a:r>
            <a:r>
              <a:rPr lang="en-GB" sz="1200" dirty="0" smtClean="0"/>
              <a:t>95% </a:t>
            </a:r>
            <a:r>
              <a:rPr lang="en-GB" sz="1200" dirty="0"/>
              <a:t>filled via bank workers.</a:t>
            </a:r>
          </a:p>
          <a:p>
            <a:endParaRPr lang="en-GB" sz="1200" dirty="0"/>
          </a:p>
          <a:p>
            <a:r>
              <a:rPr lang="en-GB" sz="1200" dirty="0"/>
              <a:t>Short term pay enhancements for bank shifts have been put in place in areas where we are looking to encourage a higher uptake of shifts.  These bank enhancements are reviewed regularly (at least on a 6 weekly basis) through the weekly bank enhancement meeting and are for fixed periods of time.</a:t>
            </a:r>
          </a:p>
          <a:p>
            <a:endParaRPr lang="en-GB" sz="1200" dirty="0"/>
          </a:p>
          <a:p>
            <a:endParaRPr lang="en-GB" sz="1200" dirty="0"/>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dirty="0"/>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dirty="0"/>
              <a:t>Graph 15 HCSW/MSW bank fill rate per week</a:t>
            </a:r>
          </a:p>
        </p:txBody>
      </p:sp>
      <p:pic>
        <p:nvPicPr>
          <p:cNvPr id="4" name="Picture 3"/>
          <p:cNvPicPr>
            <a:picLocks noChangeAspect="1"/>
          </p:cNvPicPr>
          <p:nvPr/>
        </p:nvPicPr>
        <p:blipFill>
          <a:blip r:embed="rId2"/>
          <a:stretch>
            <a:fillRect/>
          </a:stretch>
        </p:blipFill>
        <p:spPr>
          <a:xfrm>
            <a:off x="393848" y="932363"/>
            <a:ext cx="4137856" cy="2322451"/>
          </a:xfrm>
          <a:prstGeom prst="rect">
            <a:avLst/>
          </a:prstGeom>
        </p:spPr>
      </p:pic>
      <p:pic>
        <p:nvPicPr>
          <p:cNvPr id="5" name="Picture 4"/>
          <p:cNvPicPr>
            <a:picLocks noChangeAspect="1"/>
          </p:cNvPicPr>
          <p:nvPr/>
        </p:nvPicPr>
        <p:blipFill>
          <a:blip r:embed="rId3"/>
          <a:stretch>
            <a:fillRect/>
          </a:stretch>
        </p:blipFill>
        <p:spPr>
          <a:xfrm>
            <a:off x="393848" y="3565834"/>
            <a:ext cx="4132969" cy="2291502"/>
          </a:xfrm>
          <a:prstGeom prst="rect">
            <a:avLst/>
          </a:prstGeom>
        </p:spPr>
      </p:pic>
    </p:spTree>
    <p:extLst>
      <p:ext uri="{BB962C8B-B14F-4D97-AF65-F5344CB8AC3E}">
        <p14:creationId xmlns:p14="http://schemas.microsoft.com/office/powerpoint/2010/main" val="22167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a:t>
            </a:r>
            <a:r>
              <a:rPr lang="en-GB" sz="2000" dirty="0" smtClean="0"/>
              <a:t>Division – Division A and C</a:t>
            </a:r>
            <a:endParaRPr lang="en-GB" sz="2000" dirty="0"/>
          </a:p>
        </p:txBody>
      </p:sp>
      <p:pic>
        <p:nvPicPr>
          <p:cNvPr id="6" name="Picture 5"/>
          <p:cNvPicPr>
            <a:picLocks noChangeAspect="1"/>
          </p:cNvPicPr>
          <p:nvPr/>
        </p:nvPicPr>
        <p:blipFill>
          <a:blip r:embed="rId2"/>
          <a:stretch>
            <a:fillRect/>
          </a:stretch>
        </p:blipFill>
        <p:spPr>
          <a:xfrm>
            <a:off x="307496" y="795747"/>
            <a:ext cx="9717653" cy="6070223"/>
          </a:xfrm>
          <a:prstGeom prst="rect">
            <a:avLst/>
          </a:prstGeom>
        </p:spPr>
      </p:pic>
    </p:spTree>
    <p:extLst>
      <p:ext uri="{BB962C8B-B14F-4D97-AF65-F5344CB8AC3E}">
        <p14:creationId xmlns:p14="http://schemas.microsoft.com/office/powerpoint/2010/main" val="427681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a:t>
            </a:r>
            <a:r>
              <a:rPr lang="en-GB" sz="2000" dirty="0" smtClean="0"/>
              <a:t>Division – Division D and E</a:t>
            </a:r>
            <a:endParaRPr lang="en-GB" sz="2000" dirty="0"/>
          </a:p>
        </p:txBody>
      </p:sp>
      <p:graphicFrame>
        <p:nvGraphicFramePr>
          <p:cNvPr id="5" name="Table 4"/>
          <p:cNvGraphicFramePr>
            <a:graphicFrameLocks noGrp="1"/>
          </p:cNvGraphicFramePr>
          <p:nvPr>
            <p:extLst/>
          </p:nvPr>
        </p:nvGraphicFramePr>
        <p:xfrm>
          <a:off x="307496" y="677008"/>
          <a:ext cx="10551004" cy="5824106"/>
        </p:xfrm>
        <a:graphic>
          <a:graphicData uri="http://schemas.openxmlformats.org/drawingml/2006/table">
            <a:tbl>
              <a:tblPr/>
              <a:tblGrid>
                <a:gridCol w="777439">
                  <a:extLst>
                    <a:ext uri="{9D8B030D-6E8A-4147-A177-3AD203B41FA5}">
                      <a16:colId xmlns:a16="http://schemas.microsoft.com/office/drawing/2014/main" val="2290516147"/>
                    </a:ext>
                  </a:extLst>
                </a:gridCol>
                <a:gridCol w="684346">
                  <a:extLst>
                    <a:ext uri="{9D8B030D-6E8A-4147-A177-3AD203B41FA5}">
                      <a16:colId xmlns:a16="http://schemas.microsoft.com/office/drawing/2014/main" val="1228396774"/>
                    </a:ext>
                  </a:extLst>
                </a:gridCol>
                <a:gridCol w="684346">
                  <a:extLst>
                    <a:ext uri="{9D8B030D-6E8A-4147-A177-3AD203B41FA5}">
                      <a16:colId xmlns:a16="http://schemas.microsoft.com/office/drawing/2014/main" val="54902382"/>
                    </a:ext>
                  </a:extLst>
                </a:gridCol>
                <a:gridCol w="684346">
                  <a:extLst>
                    <a:ext uri="{9D8B030D-6E8A-4147-A177-3AD203B41FA5}">
                      <a16:colId xmlns:a16="http://schemas.microsoft.com/office/drawing/2014/main" val="1209565171"/>
                    </a:ext>
                  </a:extLst>
                </a:gridCol>
                <a:gridCol w="543452">
                  <a:extLst>
                    <a:ext uri="{9D8B030D-6E8A-4147-A177-3AD203B41FA5}">
                      <a16:colId xmlns:a16="http://schemas.microsoft.com/office/drawing/2014/main" val="3864110602"/>
                    </a:ext>
                  </a:extLst>
                </a:gridCol>
                <a:gridCol w="2314703">
                  <a:extLst>
                    <a:ext uri="{9D8B030D-6E8A-4147-A177-3AD203B41FA5}">
                      <a16:colId xmlns:a16="http://schemas.microsoft.com/office/drawing/2014/main" val="230836934"/>
                    </a:ext>
                  </a:extLst>
                </a:gridCol>
                <a:gridCol w="2314703">
                  <a:extLst>
                    <a:ext uri="{9D8B030D-6E8A-4147-A177-3AD203B41FA5}">
                      <a16:colId xmlns:a16="http://schemas.microsoft.com/office/drawing/2014/main" val="831598895"/>
                    </a:ext>
                  </a:extLst>
                </a:gridCol>
                <a:gridCol w="2547669">
                  <a:extLst>
                    <a:ext uri="{9D8B030D-6E8A-4147-A177-3AD203B41FA5}">
                      <a16:colId xmlns:a16="http://schemas.microsoft.com/office/drawing/2014/main" val="1778610997"/>
                    </a:ext>
                  </a:extLst>
                </a:gridCol>
              </a:tblGrid>
              <a:tr h="143468">
                <a:tc>
                  <a:txBody>
                    <a:bodyPr/>
                    <a:lstStyle/>
                    <a:p>
                      <a:pPr algn="ctr" fontAlgn="t"/>
                      <a:r>
                        <a:rPr lang="en-GB" sz="800" b="1" i="0" u="none" strike="noStrike" dirty="0">
                          <a:solidFill>
                            <a:srgbClr val="000000"/>
                          </a:solidFill>
                          <a:effectLst/>
                          <a:latin typeface="Calibri" panose="020F0502020204030204" pitchFamily="34" charset="0"/>
                        </a:rPr>
                        <a:t>Division D</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dirty="0">
                          <a:solidFill>
                            <a:srgbClr val="000000"/>
                          </a:solidFill>
                          <a:effectLst/>
                          <a:latin typeface="Calibri" panose="020F0502020204030204" pitchFamily="34" charset="0"/>
                        </a:rPr>
                        <a:t>% fill registered</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care staff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Overall filled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FF0000"/>
                          </a:solidFill>
                          <a:effectLst/>
                          <a:latin typeface="Calibri" panose="020F0502020204030204" pitchFamily="34" charset="0"/>
                        </a:rPr>
                        <a:t>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08197692"/>
                  </a:ext>
                </a:extLst>
              </a:tr>
              <a:tr h="878022">
                <a:tc>
                  <a:txBody>
                    <a:bodyPr/>
                    <a:lstStyle/>
                    <a:p>
                      <a:pPr algn="ctr" fontAlgn="ctr"/>
                      <a:r>
                        <a:rPr lang="en-GB" sz="800" b="0" i="0" u="none" strike="noStrike">
                          <a:solidFill>
                            <a:srgbClr val="000000"/>
                          </a:solidFill>
                          <a:effectLst/>
                          <a:latin typeface="Calibri" panose="020F0502020204030204" pitchFamily="34" charset="0"/>
                        </a:rPr>
                        <a:t>A3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0000"/>
                          </a:solidFill>
                          <a:effectLst/>
                          <a:latin typeface="Calibri" panose="020F0502020204030204" pitchFamily="34" charset="0"/>
                        </a:rPr>
                        <a:t>87%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103%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91%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000000"/>
                          </a:solidFill>
                          <a:effectLst/>
                          <a:latin typeface="Calibri" panose="020F0502020204030204" pitchFamily="34" charset="0"/>
                        </a:rPr>
                        <a:t>6.28</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dirty="0">
                          <a:solidFill>
                            <a:srgbClr val="000000"/>
                          </a:solidFill>
                          <a:effectLst/>
                          <a:latin typeface="Calibri" panose="020F0502020204030204" pitchFamily="34" charset="0"/>
                        </a:rPr>
                        <a:t>Current RN vacancies 3.08 </a:t>
                      </a:r>
                      <a:r>
                        <a:rPr lang="en-GB" sz="800" b="0" i="0" u="none" strike="noStrike" dirty="0" err="1">
                          <a:solidFill>
                            <a:srgbClr val="000000"/>
                          </a:solidFill>
                          <a:effectLst/>
                          <a:latin typeface="Calibri" panose="020F0502020204030204" pitchFamily="34" charset="0"/>
                        </a:rPr>
                        <a:t>WTE</a:t>
                      </a:r>
                      <a:r>
                        <a:rPr lang="en-GB" sz="800" b="0" i="0" u="none" strike="noStrike" dirty="0">
                          <a:solidFill>
                            <a:srgbClr val="000000"/>
                          </a:solidFill>
                          <a:effectLst/>
                          <a:latin typeface="Calibri" panose="020F0502020204030204" pitchFamily="34" charset="0"/>
                        </a:rPr>
                        <a:t>.  1 </a:t>
                      </a:r>
                      <a:r>
                        <a:rPr lang="en-GB" sz="800" b="0" i="0" u="none" strike="noStrike" dirty="0" err="1">
                          <a:solidFill>
                            <a:srgbClr val="000000"/>
                          </a:solidFill>
                          <a:effectLst/>
                          <a:latin typeface="Calibri" panose="020F0502020204030204" pitchFamily="34" charset="0"/>
                        </a:rPr>
                        <a:t>WTE</a:t>
                      </a:r>
                      <a:r>
                        <a:rPr lang="en-GB" sz="800" b="0" i="0" u="none" strike="noStrike" dirty="0">
                          <a:solidFill>
                            <a:srgbClr val="000000"/>
                          </a:solidFill>
                          <a:effectLst/>
                          <a:latin typeface="Calibri" panose="020F0502020204030204" pitchFamily="34" charset="0"/>
                        </a:rPr>
                        <a:t> Band 5 on </a:t>
                      </a:r>
                      <a:r>
                        <a:rPr lang="en-GB" sz="800" b="0" i="0" u="none" strike="noStrike" dirty="0" smtClean="0">
                          <a:solidFill>
                            <a:srgbClr val="000000"/>
                          </a:solidFill>
                          <a:effectLst/>
                          <a:latin typeface="Calibri" panose="020F0502020204030204" pitchFamily="34" charset="0"/>
                        </a:rPr>
                        <a:t>Supernumerary </a:t>
                      </a:r>
                      <a:r>
                        <a:rPr lang="en-GB" sz="800" b="0" i="0" u="none" strike="noStrike" dirty="0">
                          <a:solidFill>
                            <a:srgbClr val="000000"/>
                          </a:solidFill>
                          <a:effectLst/>
                          <a:latin typeface="Calibri" panose="020F0502020204030204" pitchFamily="34" charset="0"/>
                        </a:rPr>
                        <a:t>Period. 1 x Band 6 on Non-clinical as per OH guidance (1.0 </a:t>
                      </a:r>
                      <a:r>
                        <a:rPr lang="en-GB" sz="800" b="0" i="0" u="none" strike="noStrike" dirty="0" err="1">
                          <a:solidFill>
                            <a:srgbClr val="000000"/>
                          </a:solidFill>
                          <a:effectLst/>
                          <a:latin typeface="Calibri" panose="020F0502020204030204" pitchFamily="34" charset="0"/>
                        </a:rPr>
                        <a:t>WTE</a:t>
                      </a:r>
                      <a:r>
                        <a:rPr lang="en-GB" sz="800" b="0" i="0" u="none" strike="noStrike" dirty="0">
                          <a:solidFill>
                            <a:srgbClr val="000000"/>
                          </a:solidFill>
                          <a:effectLst/>
                          <a:latin typeface="Calibri" panose="020F0502020204030204" pitchFamily="34" charset="0"/>
                        </a:rPr>
                        <a:t>),</a:t>
                      </a:r>
                      <a:br>
                        <a:rPr lang="en-GB" sz="800" b="0" i="0" u="none" strike="noStrike" dirty="0">
                          <a:solidFill>
                            <a:srgbClr val="000000"/>
                          </a:solidFill>
                          <a:effectLst/>
                          <a:latin typeface="Calibri" panose="020F0502020204030204" pitchFamily="34" charset="0"/>
                        </a:rPr>
                      </a:br>
                      <a:r>
                        <a:rPr lang="en-GB" sz="800" b="0" i="0" u="none" strike="noStrike" dirty="0">
                          <a:solidFill>
                            <a:srgbClr val="000000"/>
                          </a:solidFill>
                          <a:effectLst/>
                          <a:latin typeface="Calibri" panose="020F0502020204030204" pitchFamily="34" charset="0"/>
                        </a:rPr>
                        <a:t/>
                      </a:r>
                      <a:br>
                        <a:rPr lang="en-GB" sz="800" b="0" i="0" u="none" strike="noStrike" dirty="0">
                          <a:solidFill>
                            <a:srgbClr val="000000"/>
                          </a:solidFill>
                          <a:effectLst/>
                          <a:latin typeface="Calibri" panose="020F0502020204030204" pitchFamily="34" charset="0"/>
                        </a:rPr>
                      </a:br>
                      <a:r>
                        <a:rPr lang="en-GB" sz="800" b="0" i="0" u="none" strike="noStrike" dirty="0">
                          <a:solidFill>
                            <a:srgbClr val="000000"/>
                          </a:solidFill>
                          <a:effectLst/>
                          <a:latin typeface="Calibri" panose="020F0502020204030204" pitchFamily="34" charset="0"/>
                        </a:rPr>
                        <a:t>Total Sickness 1.63% for October.  1 x Band 5 on Long Term Sick (0.6WTE)</a:t>
                      </a:r>
                      <a:br>
                        <a:rPr lang="en-GB" sz="800" b="0" i="0" u="none" strike="noStrike" dirty="0">
                          <a:solidFill>
                            <a:srgbClr val="000000"/>
                          </a:solidFill>
                          <a:effectLst/>
                          <a:latin typeface="Calibri" panose="020F0502020204030204" pitchFamily="34" charset="0"/>
                        </a:rPr>
                      </a:br>
                      <a:r>
                        <a:rPr lang="en-GB" sz="800" b="0" i="0" u="none" strike="noStrike" dirty="0">
                          <a:solidFill>
                            <a:srgbClr val="000000"/>
                          </a:solidFill>
                          <a:effectLst/>
                          <a:latin typeface="Calibri" panose="020F0502020204030204" pitchFamily="34" charset="0"/>
                        </a:rPr>
                        <a:t/>
                      </a:r>
                      <a:br>
                        <a:rPr lang="en-GB" sz="800" b="0" i="0" u="none" strike="noStrike" dirty="0">
                          <a:solidFill>
                            <a:srgbClr val="000000"/>
                          </a:solidFill>
                          <a:effectLst/>
                          <a:latin typeface="Calibri" panose="020F0502020204030204" pitchFamily="34" charset="0"/>
                        </a:rPr>
                      </a:br>
                      <a:r>
                        <a:rPr lang="en-GB" sz="800" b="0" i="0" u="none" strike="noStrike" dirty="0">
                          <a:solidFill>
                            <a:srgbClr val="000000"/>
                          </a:solidFill>
                          <a:effectLst/>
                          <a:latin typeface="Calibri" panose="020F0502020204030204" pitchFamily="34" charset="0"/>
                        </a:rPr>
                        <a:t>Supervisory Sister time compliance 16%</a:t>
                      </a:r>
                      <a:br>
                        <a:rPr lang="en-GB" sz="800" b="0" i="0" u="none" strike="noStrike" dirty="0">
                          <a:solidFill>
                            <a:srgbClr val="000000"/>
                          </a:solidFill>
                          <a:effectLst/>
                          <a:latin typeface="Calibri" panose="020F0502020204030204" pitchFamily="34" charset="0"/>
                        </a:rPr>
                      </a:br>
                      <a:endParaRPr lang="en-GB" sz="800" b="0" i="0" u="none" strike="noStrike" dirty="0">
                        <a:solidFill>
                          <a:srgbClr val="000000"/>
                        </a:solidFill>
                        <a:effectLst/>
                        <a:latin typeface="Calibri" panose="020F0502020204030204" pitchFamily="34" charset="0"/>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All key patient safety and quality metrics are being tracked, no </a:t>
                      </a:r>
                      <a:r>
                        <a:rPr lang="en-US" sz="800" b="0" i="0" u="none" strike="noStrike" dirty="0" smtClean="0">
                          <a:solidFill>
                            <a:srgbClr val="000000"/>
                          </a:solidFill>
                          <a:effectLst/>
                          <a:latin typeface="Calibri" panose="020F0502020204030204" pitchFamily="34" charset="0"/>
                        </a:rPr>
                        <a:t>escalating </a:t>
                      </a:r>
                      <a:r>
                        <a:rPr lang="en-US" sz="800" b="0" i="0" u="none" strike="noStrike" dirty="0">
                          <a:solidFill>
                            <a:srgbClr val="000000"/>
                          </a:solidFill>
                          <a:effectLst/>
                          <a:latin typeface="Calibri" panose="020F0502020204030204" pitchFamily="34" charset="0"/>
                        </a:rPr>
                        <a:t>impact on reported patient safety incidents.</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Senior sister is consistently required to support clinical caseload therefore supervisory time required to fulfil role is compromised. Supervisory Sr. time 42%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Oversight attwice daily divisional staffing briefings, Trust Site Safety meetings and monthly nursing workforce/divisional quality goverance forums.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Staff Re-deployed from A4 / A5 and C8n to help mitigate. Actively recruiting to vacancies</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556437"/>
                  </a:ext>
                </a:extLst>
              </a:tr>
              <a:tr h="728816">
                <a:tc>
                  <a:txBody>
                    <a:bodyPr/>
                    <a:lstStyle/>
                    <a:p>
                      <a:pPr algn="ctr" fontAlgn="ctr"/>
                      <a:r>
                        <a:rPr lang="en-GB" sz="800" b="0" i="0" u="none" strike="noStrike">
                          <a:solidFill>
                            <a:srgbClr val="000000"/>
                          </a:solidFill>
                          <a:effectLst/>
                          <a:latin typeface="Calibri" panose="020F0502020204030204" pitchFamily="34" charset="0"/>
                        </a:rPr>
                        <a:t>K3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101%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94%</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5.71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Sickness RN 3.2%, HCA 4%</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Supervisory Sister time compliance 50%</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All key patient safety and quality metrics are being tracked, no esculating impact on reported patient safety incidents.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Senior sister is consistently required to support clinical caseload therefore supervisory time required to fulfil role is compromised. Supervisory Sr. time 42%</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Oversight </a:t>
                      </a:r>
                      <a:r>
                        <a:rPr lang="en-US" sz="800" b="0" i="0" u="none" strike="noStrike" dirty="0" smtClean="0">
                          <a:solidFill>
                            <a:srgbClr val="000000"/>
                          </a:solidFill>
                          <a:effectLst/>
                          <a:latin typeface="Calibri" panose="020F0502020204030204" pitchFamily="34" charset="0"/>
                        </a:rPr>
                        <a:t>at twice </a:t>
                      </a:r>
                      <a:r>
                        <a:rPr lang="en-US" sz="800" b="0" i="0" u="none" strike="noStrike" dirty="0">
                          <a:solidFill>
                            <a:srgbClr val="000000"/>
                          </a:solidFill>
                          <a:effectLst/>
                          <a:latin typeface="Calibri" panose="020F0502020204030204" pitchFamily="34" charset="0"/>
                        </a:rPr>
                        <a:t>daily divisional staffing briefings, Trust Site Safety meetings and monthly nursing workforce/divisional quality </a:t>
                      </a:r>
                      <a:r>
                        <a:rPr lang="en-US" sz="800" b="0" i="0" u="none" strike="noStrike" dirty="0" smtClean="0">
                          <a:solidFill>
                            <a:srgbClr val="000000"/>
                          </a:solidFill>
                          <a:effectLst/>
                          <a:latin typeface="Calibri" panose="020F0502020204030204" pitchFamily="34" charset="0"/>
                        </a:rPr>
                        <a:t>governance </a:t>
                      </a:r>
                      <a:r>
                        <a:rPr lang="en-US" sz="800" b="0" i="0" u="none" strike="noStrike" dirty="0">
                          <a:solidFill>
                            <a:srgbClr val="000000"/>
                          </a:solidFill>
                          <a:effectLst/>
                          <a:latin typeface="Calibri" panose="020F0502020204030204" pitchFamily="34" charset="0"/>
                        </a:rPr>
                        <a:t>forums</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180201"/>
                  </a:ext>
                </a:extLst>
              </a:tr>
              <a:tr h="143468">
                <a:tc>
                  <a:txBody>
                    <a:bodyPr/>
                    <a:lstStyle/>
                    <a:p>
                      <a:pPr algn="ctr" fontAlgn="t"/>
                      <a:r>
                        <a:rPr lang="en-GB" sz="800" b="1" i="0" u="none" strike="noStrike">
                          <a:solidFill>
                            <a:srgbClr val="000000"/>
                          </a:solidFill>
                          <a:effectLst/>
                          <a:latin typeface="Calibri" panose="020F0502020204030204" pitchFamily="34" charset="0"/>
                        </a:rPr>
                        <a:t>Division 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registered</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care staff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Overall filled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CHPPD</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9142331"/>
                  </a:ext>
                </a:extLst>
              </a:tr>
              <a:tr h="585349">
                <a:tc>
                  <a:txBody>
                    <a:bodyPr/>
                    <a:lstStyle/>
                    <a:p>
                      <a:pPr algn="ctr" fontAlgn="ctr"/>
                      <a:r>
                        <a:rPr lang="en-GB" sz="800" b="0" i="0" u="none" strike="noStrike">
                          <a:solidFill>
                            <a:srgbClr val="000000"/>
                          </a:solidFill>
                          <a:effectLst/>
                          <a:latin typeface="Calibri" panose="020F0502020204030204" pitchFamily="34" charset="0"/>
                        </a:rPr>
                        <a:t>C2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91%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9.69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Current shortfall of  12.26 WTE  RN vacancy and  2.6 HCSW,  7  RN  pipeline in. 0  WTE pipeline out. This is inclusive of staffing for the 2 extra beds that are not open which equates to 5WTE.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no impact on NQM ,patient experience feedback. Impact on staff wellbeing as reported by senior team. Skill concerns due to chemotherapy competence.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Currently </a:t>
                      </a:r>
                      <a:r>
                        <a:rPr lang="en-US" sz="800" b="0" i="0" u="none" strike="noStrike" dirty="0" err="1">
                          <a:solidFill>
                            <a:srgbClr val="000000"/>
                          </a:solidFill>
                          <a:effectLst/>
                          <a:latin typeface="Calibri" panose="020F0502020204030204" pitchFamily="34" charset="0"/>
                        </a:rPr>
                        <a:t>utilising</a:t>
                      </a:r>
                      <a:r>
                        <a:rPr lang="en-US" sz="800" b="0" i="0" u="none" strike="noStrike" dirty="0">
                          <a:solidFill>
                            <a:srgbClr val="000000"/>
                          </a:solidFill>
                          <a:effectLst/>
                          <a:latin typeface="Calibri" panose="020F0502020204030204" pitchFamily="34" charset="0"/>
                        </a:rPr>
                        <a:t> agency nurses with </a:t>
                      </a:r>
                      <a:r>
                        <a:rPr lang="en-US" sz="800" b="0" i="0" u="none" strike="noStrike" dirty="0" err="1">
                          <a:solidFill>
                            <a:srgbClr val="000000"/>
                          </a:solidFill>
                          <a:effectLst/>
                          <a:latin typeface="Calibri" panose="020F0502020204030204" pitchFamily="34" charset="0"/>
                        </a:rPr>
                        <a:t>paediatric</a:t>
                      </a:r>
                      <a:r>
                        <a:rPr lang="en-US" sz="800" b="0" i="0" u="none" strike="noStrike" dirty="0">
                          <a:solidFill>
                            <a:srgbClr val="000000"/>
                          </a:solidFill>
                          <a:effectLst/>
                          <a:latin typeface="Calibri" panose="020F0502020204030204" pitchFamily="34" charset="0"/>
                        </a:rPr>
                        <a:t>  training.  Three times review a day  of occupancy and staffing. Support from </a:t>
                      </a:r>
                      <a:r>
                        <a:rPr lang="en-US" sz="800" b="0" i="0" u="none" strike="noStrike" dirty="0" err="1">
                          <a:solidFill>
                            <a:srgbClr val="000000"/>
                          </a:solidFill>
                          <a:effectLst/>
                          <a:latin typeface="Calibri" panose="020F0502020204030204" pitchFamily="34" charset="0"/>
                        </a:rPr>
                        <a:t>CPFand</a:t>
                      </a:r>
                      <a:r>
                        <a:rPr lang="en-US" sz="800" b="0" i="0" u="none" strike="noStrike" dirty="0">
                          <a:solidFill>
                            <a:srgbClr val="000000"/>
                          </a:solidFill>
                          <a:effectLst/>
                          <a:latin typeface="Calibri" panose="020F0502020204030204" pitchFamily="34" charset="0"/>
                        </a:rPr>
                        <a:t> </a:t>
                      </a:r>
                      <a:r>
                        <a:rPr lang="en-US" sz="800" b="0" i="0" u="none" strike="noStrike" dirty="0" err="1">
                          <a:solidFill>
                            <a:srgbClr val="000000"/>
                          </a:solidFill>
                          <a:effectLst/>
                          <a:latin typeface="Calibri" panose="020F0502020204030204" pitchFamily="34" charset="0"/>
                        </a:rPr>
                        <a:t>PD</a:t>
                      </a:r>
                      <a:r>
                        <a:rPr lang="en-US" sz="800" b="0" i="0" u="none" strike="noStrike" dirty="0">
                          <a:solidFill>
                            <a:srgbClr val="000000"/>
                          </a:solidFill>
                          <a:effectLst/>
                          <a:latin typeface="Calibri" panose="020F0502020204030204" pitchFamily="34" charset="0"/>
                        </a:rPr>
                        <a:t> ,  </a:t>
                      </a:r>
                      <a:r>
                        <a:rPr lang="en-US" sz="800" b="0" i="0" u="none" strike="noStrike" dirty="0" err="1">
                          <a:solidFill>
                            <a:srgbClr val="000000"/>
                          </a:solidFill>
                          <a:effectLst/>
                          <a:latin typeface="Calibri" panose="020F0502020204030204" pitchFamily="34" charset="0"/>
                        </a:rPr>
                        <a:t>CPF</a:t>
                      </a:r>
                      <a:r>
                        <a:rPr lang="en-US" sz="800" b="0" i="0" u="none" strike="noStrike" dirty="0">
                          <a:solidFill>
                            <a:srgbClr val="000000"/>
                          </a:solidFill>
                          <a:effectLst/>
                          <a:latin typeface="Calibri" panose="020F0502020204030204" pitchFamily="34" charset="0"/>
                        </a:rPr>
                        <a:t> supported to be </a:t>
                      </a:r>
                      <a:r>
                        <a:rPr lang="en-US" sz="800" b="0" i="0" u="none" strike="noStrike" dirty="0" err="1">
                          <a:solidFill>
                            <a:srgbClr val="000000"/>
                          </a:solidFill>
                          <a:effectLst/>
                          <a:latin typeface="Calibri" panose="020F0502020204030204" pitchFamily="34" charset="0"/>
                        </a:rPr>
                        <a:t>supernumary</a:t>
                      </a:r>
                      <a:r>
                        <a:rPr lang="en-US" sz="800" b="0" i="0" u="none" strike="noStrike" dirty="0">
                          <a:solidFill>
                            <a:srgbClr val="000000"/>
                          </a:solidFill>
                          <a:effectLst/>
                          <a:latin typeface="Calibri" panose="020F0502020204030204" pitchFamily="34" charset="0"/>
                        </a:rPr>
                        <a:t> to support new starters.  Rate 3 for all staff. New starters commencing in October and November.</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484608"/>
                  </a:ext>
                </a:extLst>
              </a:tr>
              <a:tr h="292674">
                <a:tc>
                  <a:txBody>
                    <a:bodyPr/>
                    <a:lstStyle/>
                    <a:p>
                      <a:pPr algn="ctr" fontAlgn="ctr"/>
                      <a:r>
                        <a:rPr lang="en-GB" sz="800" b="0" i="0" u="none" strike="noStrike">
                          <a:solidFill>
                            <a:srgbClr val="000000"/>
                          </a:solidFill>
                          <a:effectLst/>
                          <a:latin typeface="Calibri" panose="020F0502020204030204" pitchFamily="34" charset="0"/>
                        </a:rPr>
                        <a:t>F3 COU</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100%</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6.36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Current shortfall of   8.6 WTE  RN vacancy and 2.3 HCSW,   4  WTE pipeline in.  2.4  WTE pipeline out.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Positive patient experience feedback. Minimal delays to theatre starts related to staffing. Starting 24/7 opening from December.</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Three times review a day  of occupancy and staffing.  Rate 3 for all staff. Support from unit when possible. </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236915"/>
                  </a:ext>
                </a:extLst>
              </a:tr>
              <a:tr h="585349">
                <a:tc>
                  <a:txBody>
                    <a:bodyPr/>
                    <a:lstStyle/>
                    <a:p>
                      <a:pPr algn="ctr" fontAlgn="ctr"/>
                      <a:r>
                        <a:rPr lang="en-GB" sz="800" b="0" i="0" u="none" strike="noStrike">
                          <a:solidFill>
                            <a:srgbClr val="000000"/>
                          </a:solidFill>
                          <a:effectLst/>
                          <a:latin typeface="Calibri" panose="020F0502020204030204" pitchFamily="34" charset="0"/>
                        </a:rPr>
                        <a:t>PICU</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78%</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106%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24.79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Current shortfall of   18.7 WTE  RN vacancy ,   8.4  WTE pipeline in.  0.7 WTE pipeline out.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increased pressure on QIS staff to support junior team. Positive patient experience feedback. Challenges with practice development due to PICU course and sickness.Development days continue. Psychological support for team maintained with plan to increase psychology in PICU.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Three times review a day  of occupancy and staffing.  Rate 3 for all staff. Plan for support from the ODN to support repatriation , band 5 -6 bridging the gap development resulted in offers to 6 new band 6's.</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177544"/>
                  </a:ext>
                </a:extLst>
              </a:tr>
              <a:tr h="292674">
                <a:tc>
                  <a:txBody>
                    <a:bodyPr/>
                    <a:lstStyle/>
                    <a:p>
                      <a:pPr algn="ctr" fontAlgn="ctr"/>
                      <a:r>
                        <a:rPr lang="en-GB" sz="800" b="0" i="0" u="none" strike="noStrike">
                          <a:solidFill>
                            <a:srgbClr val="000000"/>
                          </a:solidFill>
                          <a:effectLst/>
                          <a:latin typeface="Calibri" panose="020F0502020204030204" pitchFamily="34" charset="0"/>
                        </a:rPr>
                        <a:t>Delivery Unit</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76%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80%</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11.85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Still some vacancy rate but projected  2.08% next month across the service which will improve overall fill rate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can cause delays to continuation of IOL and delays to starting the process</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Recruitment and retention strategy continues, aspirant band 7 coordinator programme in place to start in January 2023</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279806"/>
                  </a:ext>
                </a:extLst>
              </a:tr>
              <a:tr h="292674">
                <a:tc>
                  <a:txBody>
                    <a:bodyPr/>
                    <a:lstStyle/>
                    <a:p>
                      <a:pPr algn="ctr" fontAlgn="ctr"/>
                      <a:r>
                        <a:rPr lang="en-GB" sz="800" b="0" i="0" u="none" strike="noStrike">
                          <a:solidFill>
                            <a:srgbClr val="000000"/>
                          </a:solidFill>
                          <a:effectLst/>
                          <a:latin typeface="Calibri" panose="020F0502020204030204" pitchFamily="34" charset="0"/>
                        </a:rPr>
                        <a:t>Lady Mary</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3.89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Still some vacancy rate but projected  2.08% next month across the service which will improve overall fill rate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Delays with discharges and can also lead to complaints about timeliness of support with infant feedig and pain relief management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Long term plan for exploring nursing staff to support ward</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864374"/>
                  </a:ext>
                </a:extLst>
              </a:tr>
              <a:tr h="292674">
                <a:tc>
                  <a:txBody>
                    <a:bodyPr/>
                    <a:lstStyle/>
                    <a:p>
                      <a:pPr algn="ctr" fontAlgn="ctr"/>
                      <a:r>
                        <a:rPr lang="en-GB" sz="800" b="0" i="0" u="none" strike="noStrike">
                          <a:solidFill>
                            <a:srgbClr val="000000"/>
                          </a:solidFill>
                          <a:effectLst/>
                          <a:latin typeface="Calibri" panose="020F0502020204030204" pitchFamily="34" charset="0"/>
                        </a:rPr>
                        <a:t>Rosie Birth Centre</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80%</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11.95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Still some vacancy rate but projected  2.08% next month across the service which will improve overall fill rate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May need to close bircth centre due to staffing challenges, which impacts on womens choice of place of birth</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to increase staffing establishment to improve flex across the service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150819"/>
                  </a:ext>
                </a:extLst>
              </a:tr>
              <a:tr h="292674">
                <a:tc>
                  <a:txBody>
                    <a:bodyPr/>
                    <a:lstStyle/>
                    <a:p>
                      <a:pPr algn="ctr" fontAlgn="ctr"/>
                      <a:r>
                        <a:rPr lang="en-GB" sz="800" b="0" i="0" u="none" strike="noStrike">
                          <a:solidFill>
                            <a:srgbClr val="000000"/>
                          </a:solidFill>
                          <a:effectLst/>
                          <a:latin typeface="Calibri" panose="020F0502020204030204" pitchFamily="34" charset="0"/>
                        </a:rPr>
                        <a:t>Sara Ward</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77%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77%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4.83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Still some vacancy rate but projected  2.08% next month across the service which will improve overall fill rate</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Main impact on inductions of labour, delays to starting and progressing</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Calibri" panose="020F0502020204030204" pitchFamily="34" charset="0"/>
                        </a:rPr>
                        <a:t>Recritment strategy in progress</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37072"/>
                  </a:ext>
                </a:extLst>
              </a:tr>
              <a:tr h="390233">
                <a:tc>
                  <a:txBody>
                    <a:bodyPr/>
                    <a:lstStyle/>
                    <a:p>
                      <a:pPr algn="ctr" fontAlgn="ctr"/>
                      <a:r>
                        <a:rPr lang="en-GB" sz="800" b="0" i="0" u="none" strike="noStrike">
                          <a:solidFill>
                            <a:srgbClr val="000000"/>
                          </a:solidFill>
                          <a:effectLst/>
                          <a:latin typeface="Calibri" panose="020F0502020204030204" pitchFamily="34" charset="0"/>
                        </a:rPr>
                        <a:t>Neonatal ICU</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0000"/>
                          </a:solidFill>
                          <a:effectLst/>
                          <a:latin typeface="Calibri" panose="020F0502020204030204" pitchFamily="34" charset="0"/>
                        </a:rPr>
                        <a:t>87%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dirty="0">
                          <a:solidFill>
                            <a:srgbClr val="FF0000"/>
                          </a:solidFill>
                          <a:effectLst/>
                          <a:latin typeface="Calibri" panose="020F0502020204030204" pitchFamily="34" charset="0"/>
                        </a:rPr>
                        <a:t>65%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12.80</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Current shortfall of  15.8 </a:t>
                      </a:r>
                      <a:r>
                        <a:rPr lang="en-US" sz="800" b="0" i="0" u="none" strike="noStrike" dirty="0" err="1">
                          <a:solidFill>
                            <a:srgbClr val="000000"/>
                          </a:solidFill>
                          <a:effectLst/>
                          <a:latin typeface="Calibri" panose="020F0502020204030204" pitchFamily="34" charset="0"/>
                        </a:rPr>
                        <a:t>WTE</a:t>
                      </a:r>
                      <a:r>
                        <a:rPr lang="en-US" sz="800" b="0" i="0" u="none" strike="noStrike" dirty="0">
                          <a:solidFill>
                            <a:srgbClr val="000000"/>
                          </a:solidFill>
                          <a:effectLst/>
                          <a:latin typeface="Calibri" panose="020F0502020204030204" pitchFamily="34" charset="0"/>
                        </a:rPr>
                        <a:t>  RN vacancy and  7.4  </a:t>
                      </a:r>
                      <a:r>
                        <a:rPr lang="en-US" sz="800" b="0" i="0" u="none" strike="noStrike" dirty="0" err="1">
                          <a:solidFill>
                            <a:srgbClr val="000000"/>
                          </a:solidFill>
                          <a:effectLst/>
                          <a:latin typeface="Calibri" panose="020F0502020204030204" pitchFamily="34" charset="0"/>
                        </a:rPr>
                        <a:t>HCSW</a:t>
                      </a:r>
                      <a:r>
                        <a:rPr lang="en-US" sz="800" b="0" i="0" u="none" strike="noStrike" dirty="0">
                          <a:solidFill>
                            <a:srgbClr val="000000"/>
                          </a:solidFill>
                          <a:effectLst/>
                          <a:latin typeface="Calibri" panose="020F0502020204030204" pitchFamily="34" charset="0"/>
                        </a:rPr>
                        <a:t>,  7.7  RN awaiting PIN or pipeline. 2.8  </a:t>
                      </a:r>
                      <a:r>
                        <a:rPr lang="en-US" sz="800" b="0" i="0" u="none" strike="noStrike" dirty="0" err="1">
                          <a:solidFill>
                            <a:srgbClr val="000000"/>
                          </a:solidFill>
                          <a:effectLst/>
                          <a:latin typeface="Calibri" panose="020F0502020204030204" pitchFamily="34" charset="0"/>
                        </a:rPr>
                        <a:t>WTE</a:t>
                      </a:r>
                      <a:r>
                        <a:rPr lang="en-US" sz="800" b="0" i="0" u="none" strike="noStrike" dirty="0">
                          <a:solidFill>
                            <a:srgbClr val="000000"/>
                          </a:solidFill>
                          <a:effectLst/>
                          <a:latin typeface="Calibri" panose="020F0502020204030204" pitchFamily="34" charset="0"/>
                        </a:rPr>
                        <a:t> pipeline out. </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no impact on NQM ,patient experience feedback. Impact on staff wellbeing as reported by senior team. Not compliant with BAPM standards at times of high acuity and occupancy.</a:t>
                      </a:r>
                    </a:p>
                  </a:txBody>
                  <a:tcPr marL="5077" marR="5077" marT="50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  Three times review a day  of occupancy and staffing. Support from </a:t>
                      </a:r>
                      <a:r>
                        <a:rPr lang="en-US" sz="800" b="0" i="0" u="none" strike="noStrike" dirty="0" err="1" smtClean="0">
                          <a:solidFill>
                            <a:srgbClr val="000000"/>
                          </a:solidFill>
                          <a:effectLst/>
                          <a:latin typeface="Calibri" panose="020F0502020204030204" pitchFamily="34" charset="0"/>
                        </a:rPr>
                        <a:t>CPF</a:t>
                      </a:r>
                      <a:r>
                        <a:rPr lang="en-US" sz="800" b="0" i="0" u="none" strike="noStrike" dirty="0" smtClean="0">
                          <a:solidFill>
                            <a:srgbClr val="000000"/>
                          </a:solidFill>
                          <a:effectLst/>
                          <a:latin typeface="Calibri" panose="020F0502020204030204" pitchFamily="34" charset="0"/>
                        </a:rPr>
                        <a:t> and </a:t>
                      </a:r>
                      <a:r>
                        <a:rPr lang="en-US" sz="800" b="0" i="0" u="none" strike="noStrike" dirty="0" err="1">
                          <a:solidFill>
                            <a:srgbClr val="000000"/>
                          </a:solidFill>
                          <a:effectLst/>
                          <a:latin typeface="Calibri" panose="020F0502020204030204" pitchFamily="34" charset="0"/>
                        </a:rPr>
                        <a:t>PD</a:t>
                      </a:r>
                      <a:r>
                        <a:rPr lang="en-US" sz="800" b="0" i="0" u="none" strike="noStrike" dirty="0">
                          <a:solidFill>
                            <a:srgbClr val="000000"/>
                          </a:solidFill>
                          <a:effectLst/>
                          <a:latin typeface="Calibri" panose="020F0502020204030204" pitchFamily="34" charset="0"/>
                        </a:rPr>
                        <a:t> and support staff.  Rate 3 for all staff. New starters commencing in October and November.</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094859"/>
                  </a:ext>
                </a:extLst>
              </a:tr>
            </a:tbl>
          </a:graphicData>
        </a:graphic>
      </p:graphicFrame>
    </p:spTree>
    <p:extLst>
      <p:ext uri="{BB962C8B-B14F-4D97-AF65-F5344CB8AC3E}">
        <p14:creationId xmlns:p14="http://schemas.microsoft.com/office/powerpoint/2010/main" val="341359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dirty="0"/>
              <a:t>Appendix </a:t>
            </a:r>
            <a:r>
              <a:rPr lang="en-GB" sz="2000" dirty="0" smtClean="0"/>
              <a:t>2: </a:t>
            </a:r>
            <a:r>
              <a:rPr lang="en-GB" sz="2000" dirty="0"/>
              <a:t>Adult RN Recruitment pipeline</a:t>
            </a:r>
          </a:p>
        </p:txBody>
      </p:sp>
      <p:graphicFrame>
        <p:nvGraphicFramePr>
          <p:cNvPr id="2" name="Table 1"/>
          <p:cNvGraphicFramePr>
            <a:graphicFrameLocks noGrp="1"/>
          </p:cNvGraphicFramePr>
          <p:nvPr>
            <p:extLst/>
          </p:nvPr>
        </p:nvGraphicFramePr>
        <p:xfrm>
          <a:off x="544664" y="1175065"/>
          <a:ext cx="9118600" cy="3771900"/>
        </p:xfrm>
        <a:graphic>
          <a:graphicData uri="http://schemas.openxmlformats.org/drawingml/2006/table">
            <a:tbl>
              <a:tblPr/>
              <a:tblGrid>
                <a:gridCol w="609600">
                  <a:extLst>
                    <a:ext uri="{9D8B030D-6E8A-4147-A177-3AD203B41FA5}">
                      <a16:colId xmlns:a16="http://schemas.microsoft.com/office/drawing/2014/main" val="2386046872"/>
                    </a:ext>
                  </a:extLst>
                </a:gridCol>
                <a:gridCol w="609600">
                  <a:extLst>
                    <a:ext uri="{9D8B030D-6E8A-4147-A177-3AD203B41FA5}">
                      <a16:colId xmlns:a16="http://schemas.microsoft.com/office/drawing/2014/main" val="2796228795"/>
                    </a:ext>
                  </a:extLst>
                </a:gridCol>
                <a:gridCol w="609600">
                  <a:extLst>
                    <a:ext uri="{9D8B030D-6E8A-4147-A177-3AD203B41FA5}">
                      <a16:colId xmlns:a16="http://schemas.microsoft.com/office/drawing/2014/main" val="2091527296"/>
                    </a:ext>
                  </a:extLst>
                </a:gridCol>
                <a:gridCol w="609600">
                  <a:extLst>
                    <a:ext uri="{9D8B030D-6E8A-4147-A177-3AD203B41FA5}">
                      <a16:colId xmlns:a16="http://schemas.microsoft.com/office/drawing/2014/main" val="3269220950"/>
                    </a:ext>
                  </a:extLst>
                </a:gridCol>
                <a:gridCol w="609600">
                  <a:extLst>
                    <a:ext uri="{9D8B030D-6E8A-4147-A177-3AD203B41FA5}">
                      <a16:colId xmlns:a16="http://schemas.microsoft.com/office/drawing/2014/main" val="3190705159"/>
                    </a:ext>
                  </a:extLst>
                </a:gridCol>
                <a:gridCol w="584200">
                  <a:extLst>
                    <a:ext uri="{9D8B030D-6E8A-4147-A177-3AD203B41FA5}">
                      <a16:colId xmlns:a16="http://schemas.microsoft.com/office/drawing/2014/main" val="799455452"/>
                    </a:ext>
                  </a:extLst>
                </a:gridCol>
                <a:gridCol w="609600">
                  <a:extLst>
                    <a:ext uri="{9D8B030D-6E8A-4147-A177-3AD203B41FA5}">
                      <a16:colId xmlns:a16="http://schemas.microsoft.com/office/drawing/2014/main" val="3246489552"/>
                    </a:ext>
                  </a:extLst>
                </a:gridCol>
                <a:gridCol w="609600">
                  <a:extLst>
                    <a:ext uri="{9D8B030D-6E8A-4147-A177-3AD203B41FA5}">
                      <a16:colId xmlns:a16="http://schemas.microsoft.com/office/drawing/2014/main" val="2721335739"/>
                    </a:ext>
                  </a:extLst>
                </a:gridCol>
                <a:gridCol w="609600">
                  <a:extLst>
                    <a:ext uri="{9D8B030D-6E8A-4147-A177-3AD203B41FA5}">
                      <a16:colId xmlns:a16="http://schemas.microsoft.com/office/drawing/2014/main" val="1332367834"/>
                    </a:ext>
                  </a:extLst>
                </a:gridCol>
                <a:gridCol w="609600">
                  <a:extLst>
                    <a:ext uri="{9D8B030D-6E8A-4147-A177-3AD203B41FA5}">
                      <a16:colId xmlns:a16="http://schemas.microsoft.com/office/drawing/2014/main" val="2195452590"/>
                    </a:ext>
                  </a:extLst>
                </a:gridCol>
                <a:gridCol w="609600">
                  <a:extLst>
                    <a:ext uri="{9D8B030D-6E8A-4147-A177-3AD203B41FA5}">
                      <a16:colId xmlns:a16="http://schemas.microsoft.com/office/drawing/2014/main" val="326203452"/>
                    </a:ext>
                  </a:extLst>
                </a:gridCol>
                <a:gridCol w="609600">
                  <a:extLst>
                    <a:ext uri="{9D8B030D-6E8A-4147-A177-3AD203B41FA5}">
                      <a16:colId xmlns:a16="http://schemas.microsoft.com/office/drawing/2014/main" val="4099687024"/>
                    </a:ext>
                  </a:extLst>
                </a:gridCol>
                <a:gridCol w="609600">
                  <a:extLst>
                    <a:ext uri="{9D8B030D-6E8A-4147-A177-3AD203B41FA5}">
                      <a16:colId xmlns:a16="http://schemas.microsoft.com/office/drawing/2014/main" val="3727015924"/>
                    </a:ext>
                  </a:extLst>
                </a:gridCol>
                <a:gridCol w="609600">
                  <a:extLst>
                    <a:ext uri="{9D8B030D-6E8A-4147-A177-3AD203B41FA5}">
                      <a16:colId xmlns:a16="http://schemas.microsoft.com/office/drawing/2014/main" val="1071051168"/>
                    </a:ext>
                  </a:extLst>
                </a:gridCol>
                <a:gridCol w="609600">
                  <a:extLst>
                    <a:ext uri="{9D8B030D-6E8A-4147-A177-3AD203B41FA5}">
                      <a16:colId xmlns:a16="http://schemas.microsoft.com/office/drawing/2014/main" val="3690124441"/>
                    </a:ext>
                  </a:extLst>
                </a:gridCol>
              </a:tblGrid>
              <a:tr h="200025">
                <a:tc gridSpan="15">
                  <a:txBody>
                    <a:bodyPr/>
                    <a:lstStyle/>
                    <a:p>
                      <a:pPr algn="ctr" fontAlgn="b"/>
                      <a:r>
                        <a:rPr lang="en-US" sz="1100" b="1" i="0" u="none" strike="noStrike" dirty="0">
                          <a:solidFill>
                            <a:srgbClr val="000000"/>
                          </a:solidFill>
                          <a:effectLst/>
                          <a:latin typeface="Calibri" panose="020F0502020204030204" pitchFamily="34" charset="0"/>
                        </a:rPr>
                        <a:t>Adult band 5 RN position based on predictions and established FTE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7451164"/>
                  </a:ext>
                </a:extLst>
              </a:tr>
              <a:tr h="1076325">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exp. applicants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Anglia Ruskin NQ (60% of graduates)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Other NQ</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NAP</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Return to Practice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Overseas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Leavers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Promotions and transfer out of scope- retained by the trust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dirty="0">
                          <a:solidFill>
                            <a:srgbClr val="000000"/>
                          </a:solidFill>
                          <a:effectLst/>
                          <a:latin typeface="Calibri" panose="020F0502020204030204" pitchFamily="34" charset="0"/>
                        </a:rPr>
                        <a:t>ESR Establishment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GB" sz="900" b="1" i="0" u="none" strike="noStrike">
                          <a:solidFill>
                            <a:srgbClr val="000000"/>
                          </a:solidFill>
                          <a:effectLst/>
                          <a:latin typeface="Calibri" panose="020F0502020204030204" pitchFamily="34" charset="0"/>
                        </a:rPr>
                        <a:t>Starter leaver 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260093165"/>
                  </a:ext>
                </a:extLst>
              </a:tr>
              <a:tr h="190500">
                <a:tc>
                  <a:txBody>
                    <a:bodyPr/>
                    <a:lstStyle/>
                    <a:p>
                      <a:pPr algn="r" fontAlgn="b"/>
                      <a:r>
                        <a:rPr lang="en-GB" sz="1100" b="0" i="1" u="none" strike="noStrike">
                          <a:solidFill>
                            <a:srgbClr val="000000"/>
                          </a:solidFill>
                          <a:effectLst/>
                          <a:latin typeface="Calibri" panose="020F0502020204030204" pitchFamily="34" charset="0"/>
                        </a:rPr>
                        <a:t>Apr-22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000000"/>
                          </a:solidFill>
                          <a:effectLst/>
                          <a:latin typeface="Arial" panose="020B0604020202020204" pitchFamily="34" charset="0"/>
                        </a:rPr>
                        <a:t>184.12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0752434"/>
                  </a:ext>
                </a:extLst>
              </a:tr>
              <a:tr h="190500">
                <a:tc>
                  <a:txBody>
                    <a:bodyPr/>
                    <a:lstStyle/>
                    <a:p>
                      <a:pPr algn="r" fontAlgn="b"/>
                      <a:r>
                        <a:rPr lang="en-GB" sz="1100" b="0" i="1" u="none" strike="noStrike">
                          <a:solidFill>
                            <a:srgbClr val="000000"/>
                          </a:solidFill>
                          <a:effectLst/>
                          <a:latin typeface="Calibri" panose="020F0502020204030204" pitchFamily="34" charset="0"/>
                        </a:rPr>
                        <a:t>May-22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4865123"/>
                  </a:ext>
                </a:extLst>
              </a:tr>
              <a:tr h="190500">
                <a:tc>
                  <a:txBody>
                    <a:bodyPr/>
                    <a:lstStyle/>
                    <a:p>
                      <a:pPr algn="r" fontAlgn="b"/>
                      <a:r>
                        <a:rPr lang="en-GB" sz="1100" b="0" i="1" u="none" strike="noStrike">
                          <a:solidFill>
                            <a:srgbClr val="000000"/>
                          </a:solidFill>
                          <a:effectLst/>
                          <a:latin typeface="Calibri" panose="020F0502020204030204" pitchFamily="34" charset="0"/>
                        </a:rPr>
                        <a:t>Jun-22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000000"/>
                          </a:solidFill>
                          <a:effectLst/>
                          <a:latin typeface="Arial" panose="020B0604020202020204" pitchFamily="34" charset="0"/>
                        </a:rPr>
                        <a:t>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9505776"/>
                  </a:ext>
                </a:extLst>
              </a:tr>
              <a:tr h="190500">
                <a:tc>
                  <a:txBody>
                    <a:bodyPr/>
                    <a:lstStyle/>
                    <a:p>
                      <a:pPr algn="r" fontAlgn="b"/>
                      <a:r>
                        <a:rPr lang="en-GB" sz="1100" b="0" i="1" u="none" strike="noStrike">
                          <a:solidFill>
                            <a:srgbClr val="000000"/>
                          </a:solidFill>
                          <a:effectLst/>
                          <a:latin typeface="Calibri" panose="020F0502020204030204" pitchFamily="34" charset="0"/>
                        </a:rPr>
                        <a:t>Jul-22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8069200"/>
                  </a:ext>
                </a:extLst>
              </a:tr>
              <a:tr h="190500">
                <a:tc>
                  <a:txBody>
                    <a:bodyPr/>
                    <a:lstStyle/>
                    <a:p>
                      <a:pPr algn="r" fontAlgn="b"/>
                      <a:r>
                        <a:rPr lang="en-GB" sz="1100" b="0" i="1" u="none" strike="noStrike">
                          <a:solidFill>
                            <a:srgbClr val="000000"/>
                          </a:solidFill>
                          <a:effectLst/>
                          <a:latin typeface="Calibri" panose="020F0502020204030204" pitchFamily="34" charset="0"/>
                        </a:rPr>
                        <a:t>Aug-22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107.47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5774863"/>
                  </a:ext>
                </a:extLst>
              </a:tr>
              <a:tr h="190500">
                <a:tc>
                  <a:txBody>
                    <a:bodyPr/>
                    <a:lstStyle/>
                    <a:p>
                      <a:pPr algn="r" fontAlgn="b"/>
                      <a:r>
                        <a:rPr lang="en-GB" sz="1100" b="0" i="1" u="none" strike="noStrike">
                          <a:solidFill>
                            <a:srgbClr val="000000"/>
                          </a:solidFill>
                          <a:effectLst/>
                          <a:latin typeface="Calibri" panose="020F0502020204030204" pitchFamily="34" charset="0"/>
                        </a:rPr>
                        <a:t>Sep-22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113.47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5393102"/>
                  </a:ext>
                </a:extLst>
              </a:tr>
              <a:tr h="190500">
                <a:tc>
                  <a:txBody>
                    <a:bodyPr/>
                    <a:lstStyle/>
                    <a:p>
                      <a:pPr algn="r" fontAlgn="b"/>
                      <a:r>
                        <a:rPr lang="en-GB" sz="1100" b="0" i="1" u="none" strike="noStrike">
                          <a:solidFill>
                            <a:srgbClr val="000000"/>
                          </a:solidFill>
                          <a:effectLst/>
                          <a:latin typeface="Calibri" panose="020F0502020204030204" pitchFamily="34" charset="0"/>
                        </a:rPr>
                        <a:t>Oct-22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122.47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4092734"/>
                  </a:ext>
                </a:extLst>
              </a:tr>
              <a:tr h="190500">
                <a:tc>
                  <a:txBody>
                    <a:bodyPr/>
                    <a:lstStyle/>
                    <a:p>
                      <a:pPr algn="r" fontAlgn="b"/>
                      <a:r>
                        <a:rPr lang="en-GB" sz="1100" b="0" i="1" u="none" strike="noStrike">
                          <a:solidFill>
                            <a:srgbClr val="00B050"/>
                          </a:solidFill>
                          <a:effectLst/>
                          <a:latin typeface="Calibri" panose="020F0502020204030204" pitchFamily="34" charset="0"/>
                        </a:rPr>
                        <a:t>Nov-22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132.47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845178"/>
                  </a:ext>
                </a:extLst>
              </a:tr>
              <a:tr h="190500">
                <a:tc>
                  <a:txBody>
                    <a:bodyPr/>
                    <a:lstStyle/>
                    <a:p>
                      <a:pPr algn="r" fontAlgn="b"/>
                      <a:r>
                        <a:rPr lang="en-GB" sz="1100" b="0" i="1" u="none" strike="noStrike">
                          <a:solidFill>
                            <a:srgbClr val="00B050"/>
                          </a:solidFill>
                          <a:effectLst/>
                          <a:latin typeface="Calibri" panose="020F0502020204030204" pitchFamily="34" charset="0"/>
                        </a:rPr>
                        <a:t>Dec-22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1836567"/>
                  </a:ext>
                </a:extLst>
              </a:tr>
              <a:tr h="190500">
                <a:tc>
                  <a:txBody>
                    <a:bodyPr/>
                    <a:lstStyle/>
                    <a:p>
                      <a:pPr algn="r" fontAlgn="b"/>
                      <a:r>
                        <a:rPr lang="en-GB" sz="1100" b="0" i="1" u="none" strike="noStrike">
                          <a:solidFill>
                            <a:srgbClr val="00B050"/>
                          </a:solidFill>
                          <a:effectLst/>
                          <a:latin typeface="Calibri" panose="020F0502020204030204" pitchFamily="34" charset="0"/>
                        </a:rPr>
                        <a:t>Jan-23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147.47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2528325"/>
                  </a:ext>
                </a:extLst>
              </a:tr>
              <a:tr h="190500">
                <a:tc>
                  <a:txBody>
                    <a:bodyPr/>
                    <a:lstStyle/>
                    <a:p>
                      <a:pPr algn="r" fontAlgn="b"/>
                      <a:r>
                        <a:rPr lang="en-GB" sz="1100" b="0" i="1" u="none" strike="noStrike">
                          <a:solidFill>
                            <a:srgbClr val="00B050"/>
                          </a:solidFill>
                          <a:effectLst/>
                          <a:latin typeface="Calibri" panose="020F0502020204030204" pitchFamily="34" charset="0"/>
                        </a:rPr>
                        <a:t>Feb-23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38399"/>
                  </a:ext>
                </a:extLst>
              </a:tr>
              <a:tr h="200025">
                <a:tc>
                  <a:txBody>
                    <a:bodyPr/>
                    <a:lstStyle/>
                    <a:p>
                      <a:pPr algn="r" fontAlgn="b"/>
                      <a:r>
                        <a:rPr lang="en-GB" sz="1100" b="0" i="1" u="none" strike="noStrike">
                          <a:solidFill>
                            <a:srgbClr val="00B050"/>
                          </a:solidFill>
                          <a:effectLst/>
                          <a:latin typeface="Calibri" panose="020F0502020204030204" pitchFamily="34" charset="0"/>
                        </a:rPr>
                        <a:t>Mar-23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162.47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B05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7175399"/>
                  </a:ext>
                </a:extLst>
              </a:tr>
              <a:tr h="200025">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1698.95</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9.56%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162.47</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118.65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5324988"/>
                  </a:ext>
                </a:extLst>
              </a:tr>
            </a:tbl>
          </a:graphicData>
        </a:graphic>
      </p:graphicFrame>
    </p:spTree>
    <p:extLst>
      <p:ext uri="{BB962C8B-B14F-4D97-AF65-F5344CB8AC3E}">
        <p14:creationId xmlns:p14="http://schemas.microsoft.com/office/powerpoint/2010/main" val="1079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dirty="0"/>
              <a:t>Appendix </a:t>
            </a:r>
            <a:r>
              <a:rPr lang="en-GB" sz="2000" dirty="0" smtClean="0"/>
              <a:t>3: </a:t>
            </a:r>
            <a:r>
              <a:rPr lang="en-GB" sz="2000" dirty="0"/>
              <a:t>Paediatric RN </a:t>
            </a:r>
            <a:r>
              <a:rPr lang="en-GB" sz="2000" dirty="0" smtClean="0"/>
              <a:t>and Band 2 HCSW Recruitment </a:t>
            </a:r>
            <a:r>
              <a:rPr lang="en-GB" sz="2000" dirty="0"/>
              <a:t>pipeline</a:t>
            </a:r>
          </a:p>
        </p:txBody>
      </p:sp>
      <p:graphicFrame>
        <p:nvGraphicFramePr>
          <p:cNvPr id="2" name="Table 1"/>
          <p:cNvGraphicFramePr>
            <a:graphicFrameLocks noGrp="1"/>
          </p:cNvGraphicFramePr>
          <p:nvPr>
            <p:extLst/>
          </p:nvPr>
        </p:nvGraphicFramePr>
        <p:xfrm>
          <a:off x="7315199" y="2631056"/>
          <a:ext cx="4737579" cy="3233179"/>
        </p:xfrm>
        <a:graphic>
          <a:graphicData uri="http://schemas.openxmlformats.org/drawingml/2006/table">
            <a:tbl>
              <a:tblPr/>
              <a:tblGrid>
                <a:gridCol w="528846">
                  <a:extLst>
                    <a:ext uri="{9D8B030D-6E8A-4147-A177-3AD203B41FA5}">
                      <a16:colId xmlns:a16="http://schemas.microsoft.com/office/drawing/2014/main" val="3017587817"/>
                    </a:ext>
                  </a:extLst>
                </a:gridCol>
                <a:gridCol w="528846">
                  <a:extLst>
                    <a:ext uri="{9D8B030D-6E8A-4147-A177-3AD203B41FA5}">
                      <a16:colId xmlns:a16="http://schemas.microsoft.com/office/drawing/2014/main" val="591603011"/>
                    </a:ext>
                  </a:extLst>
                </a:gridCol>
                <a:gridCol w="528846">
                  <a:extLst>
                    <a:ext uri="{9D8B030D-6E8A-4147-A177-3AD203B41FA5}">
                      <a16:colId xmlns:a16="http://schemas.microsoft.com/office/drawing/2014/main" val="2903933656"/>
                    </a:ext>
                  </a:extLst>
                </a:gridCol>
                <a:gridCol w="528846">
                  <a:extLst>
                    <a:ext uri="{9D8B030D-6E8A-4147-A177-3AD203B41FA5}">
                      <a16:colId xmlns:a16="http://schemas.microsoft.com/office/drawing/2014/main" val="2892395965"/>
                    </a:ext>
                  </a:extLst>
                </a:gridCol>
                <a:gridCol w="528846">
                  <a:extLst>
                    <a:ext uri="{9D8B030D-6E8A-4147-A177-3AD203B41FA5}">
                      <a16:colId xmlns:a16="http://schemas.microsoft.com/office/drawing/2014/main" val="3070586008"/>
                    </a:ext>
                  </a:extLst>
                </a:gridCol>
                <a:gridCol w="506811">
                  <a:extLst>
                    <a:ext uri="{9D8B030D-6E8A-4147-A177-3AD203B41FA5}">
                      <a16:colId xmlns:a16="http://schemas.microsoft.com/office/drawing/2014/main" val="3094922956"/>
                    </a:ext>
                  </a:extLst>
                </a:gridCol>
                <a:gridCol w="528846">
                  <a:extLst>
                    <a:ext uri="{9D8B030D-6E8A-4147-A177-3AD203B41FA5}">
                      <a16:colId xmlns:a16="http://schemas.microsoft.com/office/drawing/2014/main" val="2451816708"/>
                    </a:ext>
                  </a:extLst>
                </a:gridCol>
                <a:gridCol w="528846">
                  <a:extLst>
                    <a:ext uri="{9D8B030D-6E8A-4147-A177-3AD203B41FA5}">
                      <a16:colId xmlns:a16="http://schemas.microsoft.com/office/drawing/2014/main" val="915215703"/>
                    </a:ext>
                  </a:extLst>
                </a:gridCol>
                <a:gridCol w="528846">
                  <a:extLst>
                    <a:ext uri="{9D8B030D-6E8A-4147-A177-3AD203B41FA5}">
                      <a16:colId xmlns:a16="http://schemas.microsoft.com/office/drawing/2014/main" val="242777642"/>
                    </a:ext>
                  </a:extLst>
                </a:gridCol>
              </a:tblGrid>
              <a:tr h="186530">
                <a:tc gridSpan="9">
                  <a:txBody>
                    <a:bodyPr/>
                    <a:lstStyle/>
                    <a:p>
                      <a:pPr algn="ctr" fontAlgn="b"/>
                      <a:r>
                        <a:rPr lang="en-US" sz="1100" b="1" i="0" u="none" strike="noStrike">
                          <a:solidFill>
                            <a:srgbClr val="000000"/>
                          </a:solidFill>
                          <a:effectLst/>
                          <a:latin typeface="Calibri" panose="020F0502020204030204" pitchFamily="34" charset="0"/>
                        </a:rPr>
                        <a:t>Band 2 HCSW position based on predictions and established FTE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9788047"/>
                  </a:ext>
                </a:extLst>
              </a:tr>
              <a:tr h="719472">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applicants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Apprenticeship (direct entry)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Leavers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ESR Establishment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902796349"/>
                  </a:ext>
                </a:extLst>
              </a:tr>
              <a:tr h="177647">
                <a:tc>
                  <a:txBody>
                    <a:bodyPr/>
                    <a:lstStyle/>
                    <a:p>
                      <a:pPr algn="r" fontAlgn="b"/>
                      <a:r>
                        <a:rPr lang="en-GB" sz="1100" b="0" i="1" u="none" strike="noStrike">
                          <a:solidFill>
                            <a:srgbClr val="000000"/>
                          </a:solidFill>
                          <a:effectLst/>
                          <a:latin typeface="Calibri" panose="020F0502020204030204" pitchFamily="34" charset="0"/>
                        </a:rPr>
                        <a:t>Apr-22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692005"/>
                  </a:ext>
                </a:extLst>
              </a:tr>
              <a:tr h="177647">
                <a:tc>
                  <a:txBody>
                    <a:bodyPr/>
                    <a:lstStyle/>
                    <a:p>
                      <a:pPr algn="r" fontAlgn="b"/>
                      <a:r>
                        <a:rPr lang="en-GB" sz="1100" b="0" i="1" u="none" strike="noStrike">
                          <a:solidFill>
                            <a:srgbClr val="000000"/>
                          </a:solidFill>
                          <a:effectLst/>
                          <a:latin typeface="Calibri" panose="020F0502020204030204" pitchFamily="34" charset="0"/>
                        </a:rPr>
                        <a:t>May-22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822814"/>
                  </a:ext>
                </a:extLst>
              </a:tr>
              <a:tr h="177647">
                <a:tc>
                  <a:txBody>
                    <a:bodyPr/>
                    <a:lstStyle/>
                    <a:p>
                      <a:pPr algn="r" fontAlgn="b"/>
                      <a:r>
                        <a:rPr lang="en-GB" sz="1100" b="0" i="1" u="none" strike="noStrike">
                          <a:solidFill>
                            <a:srgbClr val="000000"/>
                          </a:solidFill>
                          <a:effectLst/>
                          <a:latin typeface="Calibri" panose="020F0502020204030204" pitchFamily="34" charset="0"/>
                        </a:rPr>
                        <a:t>Jun-22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902142"/>
                  </a:ext>
                </a:extLst>
              </a:tr>
              <a:tr h="177647">
                <a:tc>
                  <a:txBody>
                    <a:bodyPr/>
                    <a:lstStyle/>
                    <a:p>
                      <a:pPr algn="r" fontAlgn="b"/>
                      <a:r>
                        <a:rPr lang="en-GB" sz="1100" b="0" i="1" u="none" strike="noStrike">
                          <a:solidFill>
                            <a:srgbClr val="000000"/>
                          </a:solidFill>
                          <a:effectLst/>
                          <a:latin typeface="Calibri" panose="020F0502020204030204" pitchFamily="34" charset="0"/>
                        </a:rPr>
                        <a:t>Jul-22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486599"/>
                  </a:ext>
                </a:extLst>
              </a:tr>
              <a:tr h="177647">
                <a:tc>
                  <a:txBody>
                    <a:bodyPr/>
                    <a:lstStyle/>
                    <a:p>
                      <a:pPr algn="r" fontAlgn="b"/>
                      <a:r>
                        <a:rPr lang="en-GB" sz="1100" b="0" i="1" u="none" strike="noStrike">
                          <a:solidFill>
                            <a:srgbClr val="000000"/>
                          </a:solidFill>
                          <a:effectLst/>
                          <a:latin typeface="Calibri" panose="020F0502020204030204" pitchFamily="34" charset="0"/>
                        </a:rPr>
                        <a:t>Aug-22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000" b="0" i="0" u="none" strike="noStrike">
                          <a:solidFill>
                            <a:srgbClr val="00000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923753"/>
                  </a:ext>
                </a:extLst>
              </a:tr>
              <a:tr h="177647">
                <a:tc>
                  <a:txBody>
                    <a:bodyPr/>
                    <a:lstStyle/>
                    <a:p>
                      <a:pPr algn="r" fontAlgn="b"/>
                      <a:r>
                        <a:rPr lang="en-GB" sz="1100" b="0" i="1" u="none" strike="noStrike">
                          <a:solidFill>
                            <a:srgbClr val="000000"/>
                          </a:solidFill>
                          <a:effectLst/>
                          <a:latin typeface="Calibri" panose="020F0502020204030204" pitchFamily="34" charset="0"/>
                        </a:rPr>
                        <a:t>Sep-22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03357"/>
                  </a:ext>
                </a:extLst>
              </a:tr>
              <a:tr h="177647">
                <a:tc>
                  <a:txBody>
                    <a:bodyPr/>
                    <a:lstStyle/>
                    <a:p>
                      <a:pPr algn="r" fontAlgn="b"/>
                      <a:r>
                        <a:rPr lang="en-GB" sz="1100" b="0" i="1" u="none" strike="noStrike">
                          <a:solidFill>
                            <a:srgbClr val="000000"/>
                          </a:solidFill>
                          <a:effectLst/>
                          <a:latin typeface="Calibri" panose="020F0502020204030204" pitchFamily="34" charset="0"/>
                        </a:rPr>
                        <a:t>Oct-22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864334"/>
                  </a:ext>
                </a:extLst>
              </a:tr>
              <a:tr h="177647">
                <a:tc>
                  <a:txBody>
                    <a:bodyPr/>
                    <a:lstStyle/>
                    <a:p>
                      <a:pPr algn="r" fontAlgn="b"/>
                      <a:r>
                        <a:rPr lang="en-GB" sz="1100" b="0" i="1" u="none" strike="noStrike">
                          <a:solidFill>
                            <a:srgbClr val="00B050"/>
                          </a:solidFill>
                          <a:effectLst/>
                          <a:latin typeface="Calibri" panose="020F0502020204030204" pitchFamily="34" charset="0"/>
                        </a:rPr>
                        <a:t>Nov-22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090139"/>
                  </a:ext>
                </a:extLst>
              </a:tr>
              <a:tr h="177647">
                <a:tc>
                  <a:txBody>
                    <a:bodyPr/>
                    <a:lstStyle/>
                    <a:p>
                      <a:pPr algn="r" fontAlgn="b"/>
                      <a:r>
                        <a:rPr lang="en-GB" sz="1100" b="0" i="1" u="none" strike="noStrike">
                          <a:solidFill>
                            <a:srgbClr val="00B050"/>
                          </a:solidFill>
                          <a:effectLst/>
                          <a:latin typeface="Calibri" panose="020F0502020204030204" pitchFamily="34" charset="0"/>
                        </a:rPr>
                        <a:t>Dec-22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799349"/>
                  </a:ext>
                </a:extLst>
              </a:tr>
              <a:tr h="177647">
                <a:tc>
                  <a:txBody>
                    <a:bodyPr/>
                    <a:lstStyle/>
                    <a:p>
                      <a:pPr algn="r" fontAlgn="b"/>
                      <a:r>
                        <a:rPr lang="en-GB" sz="1100" b="0" i="1" u="none" strike="noStrike">
                          <a:solidFill>
                            <a:srgbClr val="00B050"/>
                          </a:solidFill>
                          <a:effectLst/>
                          <a:latin typeface="Calibri" panose="020F0502020204030204" pitchFamily="34" charset="0"/>
                        </a:rPr>
                        <a:t>Jan-23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991141"/>
                  </a:ext>
                </a:extLst>
              </a:tr>
              <a:tr h="177647">
                <a:tc>
                  <a:txBody>
                    <a:bodyPr/>
                    <a:lstStyle/>
                    <a:p>
                      <a:pPr algn="r" fontAlgn="b"/>
                      <a:r>
                        <a:rPr lang="en-GB" sz="1100" b="0" i="1" u="none" strike="noStrike">
                          <a:solidFill>
                            <a:srgbClr val="00B050"/>
                          </a:solidFill>
                          <a:effectLst/>
                          <a:latin typeface="Calibri" panose="020F0502020204030204" pitchFamily="34" charset="0"/>
                        </a:rPr>
                        <a:t>Feb-23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496772"/>
                  </a:ext>
                </a:extLst>
              </a:tr>
              <a:tr h="186530">
                <a:tc>
                  <a:txBody>
                    <a:bodyPr/>
                    <a:lstStyle/>
                    <a:p>
                      <a:pPr algn="r" fontAlgn="b"/>
                      <a:r>
                        <a:rPr lang="en-GB" sz="1100" b="0" i="1" u="none" strike="noStrike">
                          <a:solidFill>
                            <a:srgbClr val="00B050"/>
                          </a:solidFill>
                          <a:effectLst/>
                          <a:latin typeface="Calibri" panose="020F0502020204030204" pitchFamily="34" charset="0"/>
                        </a:rPr>
                        <a:t>Mar-23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B05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2784"/>
                  </a:ext>
                </a:extLst>
              </a:tr>
              <a:tr h="186530">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034643"/>
                  </a:ext>
                </a:extLst>
              </a:tr>
            </a:tbl>
          </a:graphicData>
        </a:graphic>
      </p:graphicFrame>
      <p:graphicFrame>
        <p:nvGraphicFramePr>
          <p:cNvPr id="3" name="Table 2"/>
          <p:cNvGraphicFramePr>
            <a:graphicFrameLocks noGrp="1"/>
          </p:cNvGraphicFramePr>
          <p:nvPr>
            <p:extLst/>
          </p:nvPr>
        </p:nvGraphicFramePr>
        <p:xfrm>
          <a:off x="307496" y="907646"/>
          <a:ext cx="6852425" cy="3574208"/>
        </p:xfrm>
        <a:graphic>
          <a:graphicData uri="http://schemas.openxmlformats.org/drawingml/2006/table">
            <a:tbl>
              <a:tblPr/>
              <a:tblGrid>
                <a:gridCol w="490920">
                  <a:extLst>
                    <a:ext uri="{9D8B030D-6E8A-4147-A177-3AD203B41FA5}">
                      <a16:colId xmlns:a16="http://schemas.microsoft.com/office/drawing/2014/main" val="408984657"/>
                    </a:ext>
                  </a:extLst>
                </a:gridCol>
                <a:gridCol w="490920">
                  <a:extLst>
                    <a:ext uri="{9D8B030D-6E8A-4147-A177-3AD203B41FA5}">
                      <a16:colId xmlns:a16="http://schemas.microsoft.com/office/drawing/2014/main" val="736425071"/>
                    </a:ext>
                  </a:extLst>
                </a:gridCol>
                <a:gridCol w="490920">
                  <a:extLst>
                    <a:ext uri="{9D8B030D-6E8A-4147-A177-3AD203B41FA5}">
                      <a16:colId xmlns:a16="http://schemas.microsoft.com/office/drawing/2014/main" val="216795689"/>
                    </a:ext>
                  </a:extLst>
                </a:gridCol>
                <a:gridCol w="490920">
                  <a:extLst>
                    <a:ext uri="{9D8B030D-6E8A-4147-A177-3AD203B41FA5}">
                      <a16:colId xmlns:a16="http://schemas.microsoft.com/office/drawing/2014/main" val="3532797664"/>
                    </a:ext>
                  </a:extLst>
                </a:gridCol>
                <a:gridCol w="490920">
                  <a:extLst>
                    <a:ext uri="{9D8B030D-6E8A-4147-A177-3AD203B41FA5}">
                      <a16:colId xmlns:a16="http://schemas.microsoft.com/office/drawing/2014/main" val="656871327"/>
                    </a:ext>
                  </a:extLst>
                </a:gridCol>
                <a:gridCol w="470465">
                  <a:extLst>
                    <a:ext uri="{9D8B030D-6E8A-4147-A177-3AD203B41FA5}">
                      <a16:colId xmlns:a16="http://schemas.microsoft.com/office/drawing/2014/main" val="2448246637"/>
                    </a:ext>
                  </a:extLst>
                </a:gridCol>
                <a:gridCol w="490920">
                  <a:extLst>
                    <a:ext uri="{9D8B030D-6E8A-4147-A177-3AD203B41FA5}">
                      <a16:colId xmlns:a16="http://schemas.microsoft.com/office/drawing/2014/main" val="3866015965"/>
                    </a:ext>
                  </a:extLst>
                </a:gridCol>
                <a:gridCol w="490920">
                  <a:extLst>
                    <a:ext uri="{9D8B030D-6E8A-4147-A177-3AD203B41FA5}">
                      <a16:colId xmlns:a16="http://schemas.microsoft.com/office/drawing/2014/main" val="3113320627"/>
                    </a:ext>
                  </a:extLst>
                </a:gridCol>
                <a:gridCol w="490920">
                  <a:extLst>
                    <a:ext uri="{9D8B030D-6E8A-4147-A177-3AD203B41FA5}">
                      <a16:colId xmlns:a16="http://schemas.microsoft.com/office/drawing/2014/main" val="3912710543"/>
                    </a:ext>
                  </a:extLst>
                </a:gridCol>
                <a:gridCol w="490920">
                  <a:extLst>
                    <a:ext uri="{9D8B030D-6E8A-4147-A177-3AD203B41FA5}">
                      <a16:colId xmlns:a16="http://schemas.microsoft.com/office/drawing/2014/main" val="2140621588"/>
                    </a:ext>
                  </a:extLst>
                </a:gridCol>
                <a:gridCol w="490920">
                  <a:extLst>
                    <a:ext uri="{9D8B030D-6E8A-4147-A177-3AD203B41FA5}">
                      <a16:colId xmlns:a16="http://schemas.microsoft.com/office/drawing/2014/main" val="744827480"/>
                    </a:ext>
                  </a:extLst>
                </a:gridCol>
                <a:gridCol w="490920">
                  <a:extLst>
                    <a:ext uri="{9D8B030D-6E8A-4147-A177-3AD203B41FA5}">
                      <a16:colId xmlns:a16="http://schemas.microsoft.com/office/drawing/2014/main" val="226164924"/>
                    </a:ext>
                  </a:extLst>
                </a:gridCol>
                <a:gridCol w="490920">
                  <a:extLst>
                    <a:ext uri="{9D8B030D-6E8A-4147-A177-3AD203B41FA5}">
                      <a16:colId xmlns:a16="http://schemas.microsoft.com/office/drawing/2014/main" val="3080828516"/>
                    </a:ext>
                  </a:extLst>
                </a:gridCol>
                <a:gridCol w="490920">
                  <a:extLst>
                    <a:ext uri="{9D8B030D-6E8A-4147-A177-3AD203B41FA5}">
                      <a16:colId xmlns:a16="http://schemas.microsoft.com/office/drawing/2014/main" val="3987098475"/>
                    </a:ext>
                  </a:extLst>
                </a:gridCol>
              </a:tblGrid>
              <a:tr h="183800">
                <a:tc gridSpan="14">
                  <a:txBody>
                    <a:bodyPr/>
                    <a:lstStyle/>
                    <a:p>
                      <a:pPr algn="ctr" fontAlgn="b"/>
                      <a:r>
                        <a:rPr lang="en-US" sz="1100" b="1" i="0" u="none" strike="noStrike">
                          <a:solidFill>
                            <a:srgbClr val="000000"/>
                          </a:solidFill>
                          <a:effectLst/>
                          <a:latin typeface="Calibri" panose="020F0502020204030204" pitchFamily="34" charset="0"/>
                        </a:rPr>
                        <a:t>Paediatric band 5 RN position based on predictions and established FTE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5015286"/>
                  </a:ext>
                </a:extLst>
              </a:tr>
              <a:tr h="989020">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exp. applicants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Anglia Ruskin NQ</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Other NQ</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NAP</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Overseas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Leavers FTE (based on leavers in the last 12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Promotions and transfer out of scope- retained by the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ESR Establishment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GB" sz="900" b="1" i="0" u="none" strike="noStrike">
                          <a:solidFill>
                            <a:srgbClr val="000000"/>
                          </a:solidFill>
                          <a:effectLst/>
                          <a:latin typeface="Calibri" panose="020F0502020204030204" pitchFamily="34" charset="0"/>
                        </a:rPr>
                        <a:t>Starter leaver variance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018888079"/>
                  </a:ext>
                </a:extLst>
              </a:tr>
              <a:tr h="175048">
                <a:tc>
                  <a:txBody>
                    <a:bodyPr/>
                    <a:lstStyle/>
                    <a:p>
                      <a:pPr algn="r" fontAlgn="b"/>
                      <a:r>
                        <a:rPr lang="en-GB" sz="1100" b="0" i="1" u="none" strike="noStrike">
                          <a:solidFill>
                            <a:srgbClr val="000000"/>
                          </a:solidFill>
                          <a:effectLst/>
                          <a:latin typeface="Calibri" panose="020F0502020204030204" pitchFamily="34" charset="0"/>
                        </a:rPr>
                        <a:t>Apr-22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518264"/>
                  </a:ext>
                </a:extLst>
              </a:tr>
              <a:tr h="175048">
                <a:tc>
                  <a:txBody>
                    <a:bodyPr/>
                    <a:lstStyle/>
                    <a:p>
                      <a:pPr algn="r" fontAlgn="b"/>
                      <a:r>
                        <a:rPr lang="en-GB" sz="1100" b="0" i="1" u="none" strike="noStrike">
                          <a:solidFill>
                            <a:srgbClr val="000000"/>
                          </a:solidFill>
                          <a:effectLst/>
                          <a:latin typeface="Calibri" panose="020F0502020204030204" pitchFamily="34" charset="0"/>
                        </a:rPr>
                        <a:t>May-22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93539"/>
                  </a:ext>
                </a:extLst>
              </a:tr>
              <a:tr h="175048">
                <a:tc>
                  <a:txBody>
                    <a:bodyPr/>
                    <a:lstStyle/>
                    <a:p>
                      <a:pPr algn="r" fontAlgn="b"/>
                      <a:r>
                        <a:rPr lang="en-GB" sz="1100" b="0" i="1" u="none" strike="noStrike">
                          <a:solidFill>
                            <a:srgbClr val="000000"/>
                          </a:solidFill>
                          <a:effectLst/>
                          <a:latin typeface="Calibri" panose="020F0502020204030204" pitchFamily="34" charset="0"/>
                        </a:rPr>
                        <a:t>Jun-22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93891"/>
                  </a:ext>
                </a:extLst>
              </a:tr>
              <a:tr h="175048">
                <a:tc>
                  <a:txBody>
                    <a:bodyPr/>
                    <a:lstStyle/>
                    <a:p>
                      <a:pPr algn="r" fontAlgn="b"/>
                      <a:r>
                        <a:rPr lang="en-GB" sz="1100" b="0" i="1" u="none" strike="noStrike">
                          <a:solidFill>
                            <a:srgbClr val="000000"/>
                          </a:solidFill>
                          <a:effectLst/>
                          <a:latin typeface="Calibri" panose="020F0502020204030204" pitchFamily="34" charset="0"/>
                        </a:rPr>
                        <a:t>Jul-22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222580"/>
                  </a:ext>
                </a:extLst>
              </a:tr>
              <a:tr h="175048">
                <a:tc>
                  <a:txBody>
                    <a:bodyPr/>
                    <a:lstStyle/>
                    <a:p>
                      <a:pPr algn="r" fontAlgn="b"/>
                      <a:r>
                        <a:rPr lang="en-GB" sz="1100" b="0" i="1" u="none" strike="noStrike">
                          <a:solidFill>
                            <a:srgbClr val="000000"/>
                          </a:solidFill>
                          <a:effectLst/>
                          <a:latin typeface="Calibri" panose="020F0502020204030204" pitchFamily="34" charset="0"/>
                        </a:rPr>
                        <a:t>Aug-22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466031"/>
                  </a:ext>
                </a:extLst>
              </a:tr>
              <a:tr h="175048">
                <a:tc>
                  <a:txBody>
                    <a:bodyPr/>
                    <a:lstStyle/>
                    <a:p>
                      <a:pPr algn="r" fontAlgn="b"/>
                      <a:r>
                        <a:rPr lang="en-GB" sz="1100" b="0" i="1" u="none" strike="noStrike">
                          <a:solidFill>
                            <a:srgbClr val="000000"/>
                          </a:solidFill>
                          <a:effectLst/>
                          <a:latin typeface="Calibri" panose="020F0502020204030204" pitchFamily="34" charset="0"/>
                        </a:rPr>
                        <a:t>Sep-22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817764"/>
                  </a:ext>
                </a:extLst>
              </a:tr>
              <a:tr h="175048">
                <a:tc>
                  <a:txBody>
                    <a:bodyPr/>
                    <a:lstStyle/>
                    <a:p>
                      <a:pPr algn="r" fontAlgn="b"/>
                      <a:r>
                        <a:rPr lang="en-GB" sz="1100" b="0" i="1" u="none" strike="noStrike">
                          <a:solidFill>
                            <a:srgbClr val="000000"/>
                          </a:solidFill>
                          <a:effectLst/>
                          <a:latin typeface="Calibri" panose="020F0502020204030204" pitchFamily="34" charset="0"/>
                        </a:rPr>
                        <a:t>Oct-22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33.84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4580"/>
                  </a:ext>
                </a:extLst>
              </a:tr>
              <a:tr h="175048">
                <a:tc>
                  <a:txBody>
                    <a:bodyPr/>
                    <a:lstStyle/>
                    <a:p>
                      <a:pPr algn="r" fontAlgn="b"/>
                      <a:r>
                        <a:rPr lang="en-GB" sz="1100" b="0" i="1" u="none" strike="noStrike">
                          <a:solidFill>
                            <a:srgbClr val="00B050"/>
                          </a:solidFill>
                          <a:effectLst/>
                          <a:latin typeface="Calibri" panose="020F0502020204030204" pitchFamily="34" charset="0"/>
                        </a:rPr>
                        <a:t>Nov-22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492271"/>
                  </a:ext>
                </a:extLst>
              </a:tr>
              <a:tr h="175048">
                <a:tc>
                  <a:txBody>
                    <a:bodyPr/>
                    <a:lstStyle/>
                    <a:p>
                      <a:pPr algn="r" fontAlgn="b"/>
                      <a:r>
                        <a:rPr lang="en-GB" sz="1100" b="0" i="1" u="none" strike="noStrike">
                          <a:solidFill>
                            <a:srgbClr val="00B050"/>
                          </a:solidFill>
                          <a:effectLst/>
                          <a:latin typeface="Calibri" panose="020F0502020204030204" pitchFamily="34" charset="0"/>
                        </a:rPr>
                        <a:t>Dec-22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753696"/>
                  </a:ext>
                </a:extLst>
              </a:tr>
              <a:tr h="175048">
                <a:tc>
                  <a:txBody>
                    <a:bodyPr/>
                    <a:lstStyle/>
                    <a:p>
                      <a:pPr algn="r" fontAlgn="b"/>
                      <a:r>
                        <a:rPr lang="en-GB" sz="1100" b="0" i="1" u="none" strike="noStrike">
                          <a:solidFill>
                            <a:srgbClr val="00B050"/>
                          </a:solidFill>
                          <a:effectLst/>
                          <a:latin typeface="Calibri" panose="020F0502020204030204" pitchFamily="34" charset="0"/>
                        </a:rPr>
                        <a:t>Jan-23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263067"/>
                  </a:ext>
                </a:extLst>
              </a:tr>
              <a:tr h="175048">
                <a:tc>
                  <a:txBody>
                    <a:bodyPr/>
                    <a:lstStyle/>
                    <a:p>
                      <a:pPr algn="r" fontAlgn="b"/>
                      <a:r>
                        <a:rPr lang="en-GB" sz="1100" b="0" i="1" u="none" strike="noStrike">
                          <a:solidFill>
                            <a:srgbClr val="00B050"/>
                          </a:solidFill>
                          <a:effectLst/>
                          <a:latin typeface="Calibri" panose="020F0502020204030204" pitchFamily="34" charset="0"/>
                        </a:rPr>
                        <a:t>Feb-23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919667"/>
                  </a:ext>
                </a:extLst>
              </a:tr>
              <a:tr h="183800">
                <a:tc>
                  <a:txBody>
                    <a:bodyPr/>
                    <a:lstStyle/>
                    <a:p>
                      <a:pPr algn="r" fontAlgn="b"/>
                      <a:r>
                        <a:rPr lang="en-GB" sz="1100" b="0" i="1" u="none" strike="noStrike">
                          <a:solidFill>
                            <a:srgbClr val="00B050"/>
                          </a:solidFill>
                          <a:effectLst/>
                          <a:latin typeface="Calibri" panose="020F0502020204030204" pitchFamily="34" charset="0"/>
                        </a:rPr>
                        <a:t>Mar-23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299511"/>
                  </a:ext>
                </a:extLst>
              </a:tr>
              <a:tr h="183800">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174.89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14.47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161564"/>
                  </a:ext>
                </a:extLst>
              </a:tr>
            </a:tbl>
          </a:graphicData>
        </a:graphic>
      </p:graphicFrame>
    </p:spTree>
    <p:extLst>
      <p:ext uri="{BB962C8B-B14F-4D97-AF65-F5344CB8AC3E}">
        <p14:creationId xmlns:p14="http://schemas.microsoft.com/office/powerpoint/2010/main" val="405566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dirty="0"/>
              <a:t>Executive Summary </a:t>
            </a:r>
            <a:endParaRPr lang="en-GB" sz="2000" dirty="0">
              <a:solidFill>
                <a:srgbClr val="FF0000"/>
              </a:solidFill>
            </a:endParaRPr>
          </a:p>
        </p:txBody>
      </p:sp>
      <p:sp>
        <p:nvSpPr>
          <p:cNvPr id="5" name="Content Placeholder 4"/>
          <p:cNvSpPr>
            <a:spLocks noGrp="1"/>
          </p:cNvSpPr>
          <p:nvPr>
            <p:ph sz="quarter" idx="18"/>
          </p:nvPr>
        </p:nvSpPr>
        <p:spPr>
          <a:xfrm>
            <a:off x="333757" y="694592"/>
            <a:ext cx="11623549" cy="2700361"/>
          </a:xfrm>
        </p:spPr>
        <p:txBody>
          <a:bodyPr/>
          <a:lstStyle/>
          <a:p>
            <a:r>
              <a:rPr lang="en-GB" sz="1200" dirty="0"/>
              <a:t>This slide set provides an overview of the Nursing and Midwifery staffing position </a:t>
            </a:r>
            <a:r>
              <a:rPr lang="en-GB" sz="1200" dirty="0" smtClean="0"/>
              <a:t>for October </a:t>
            </a:r>
            <a:r>
              <a:rPr lang="en-GB" sz="1200" dirty="0"/>
              <a:t>2022. </a:t>
            </a:r>
          </a:p>
          <a:p>
            <a:r>
              <a:rPr lang="en-US" sz="1200" dirty="0" smtClean="0"/>
              <a:t>The vacancy position has decreased slightly in October </a:t>
            </a:r>
            <a:r>
              <a:rPr lang="en-US" sz="1200" dirty="0"/>
              <a:t>for Health Care Support Workers (</a:t>
            </a:r>
            <a:r>
              <a:rPr lang="en-US" sz="1200" dirty="0" smtClean="0"/>
              <a:t>HCSWs</a:t>
            </a:r>
            <a:r>
              <a:rPr lang="en-US" sz="1200" dirty="0"/>
              <a:t>) </a:t>
            </a:r>
            <a:r>
              <a:rPr lang="en-US" sz="1200" dirty="0" smtClean="0"/>
              <a:t>to </a:t>
            </a:r>
            <a:r>
              <a:rPr lang="en-US" sz="1200" dirty="0"/>
              <a:t>13.3% from 14.1% in </a:t>
            </a:r>
            <a:r>
              <a:rPr lang="en-US" sz="1200" dirty="0" smtClean="0"/>
              <a:t>September, Registered </a:t>
            </a:r>
            <a:r>
              <a:rPr lang="en-US" sz="1200" dirty="0"/>
              <a:t>children's nurses </a:t>
            </a:r>
            <a:r>
              <a:rPr lang="en-US" sz="1200" dirty="0" smtClean="0"/>
              <a:t>(RSCN) to </a:t>
            </a:r>
            <a:r>
              <a:rPr lang="en-US" sz="1200" dirty="0"/>
              <a:t>21.3% from 22.8% in </a:t>
            </a:r>
            <a:r>
              <a:rPr lang="en-US" sz="1200" dirty="0" smtClean="0"/>
              <a:t>September</a:t>
            </a:r>
            <a:r>
              <a:rPr lang="en-US" sz="1200" dirty="0"/>
              <a:t> and Registered Midwifes (</a:t>
            </a:r>
            <a:r>
              <a:rPr lang="en-US" sz="1200" dirty="0" smtClean="0"/>
              <a:t>RMs</a:t>
            </a:r>
            <a:r>
              <a:rPr lang="en-US" sz="1200" dirty="0"/>
              <a:t>) </a:t>
            </a:r>
            <a:r>
              <a:rPr lang="en-US" sz="1200" dirty="0" smtClean="0"/>
              <a:t>to 2.8% from 11.79</a:t>
            </a:r>
            <a:r>
              <a:rPr lang="en-US" sz="1200" dirty="0"/>
              <a:t>% </a:t>
            </a:r>
            <a:r>
              <a:rPr lang="en-US" sz="1200" dirty="0" smtClean="0"/>
              <a:t>in September.  Conversely </a:t>
            </a:r>
            <a:r>
              <a:rPr lang="en-US" sz="1200" dirty="0"/>
              <a:t>the vacancy position </a:t>
            </a:r>
            <a:r>
              <a:rPr lang="en-US" sz="1200" dirty="0" smtClean="0"/>
              <a:t>for Registered </a:t>
            </a:r>
            <a:r>
              <a:rPr lang="en-US" sz="1200" dirty="0"/>
              <a:t>Nurses (</a:t>
            </a:r>
            <a:r>
              <a:rPr lang="en-US" sz="1200" dirty="0" smtClean="0"/>
              <a:t>RNs</a:t>
            </a:r>
            <a:r>
              <a:rPr lang="en-US" sz="1200" dirty="0"/>
              <a:t>) </a:t>
            </a:r>
            <a:r>
              <a:rPr lang="en-US" sz="1200" dirty="0" smtClean="0"/>
              <a:t>has increased slightly to 9.2% from 8.5% in September and maternity </a:t>
            </a:r>
            <a:r>
              <a:rPr lang="en-US" sz="1200" dirty="0"/>
              <a:t>care assistants (</a:t>
            </a:r>
            <a:r>
              <a:rPr lang="en-US" sz="1200" dirty="0" smtClean="0"/>
              <a:t>MCAs</a:t>
            </a:r>
            <a:r>
              <a:rPr lang="en-US" sz="1200" dirty="0"/>
              <a:t>) </a:t>
            </a:r>
            <a:r>
              <a:rPr lang="en-US" sz="1200" dirty="0" smtClean="0"/>
              <a:t>to 16.3% from 13.2 % in September.</a:t>
            </a:r>
            <a:r>
              <a:rPr lang="en-US" sz="1200" dirty="0" smtClean="0">
                <a:solidFill>
                  <a:srgbClr val="FF0000"/>
                </a:solidFill>
              </a:rPr>
              <a:t> </a:t>
            </a:r>
            <a:endParaRPr lang="en-GB" sz="1200" dirty="0" smtClean="0">
              <a:solidFill>
                <a:srgbClr val="FF0000"/>
              </a:solidFill>
            </a:endParaRPr>
          </a:p>
          <a:p>
            <a:r>
              <a:rPr lang="en-GB" sz="1200" dirty="0" smtClean="0"/>
              <a:t>Turnover </a:t>
            </a:r>
            <a:r>
              <a:rPr lang="en-GB" sz="1200" dirty="0"/>
              <a:t>rate remains high at </a:t>
            </a:r>
            <a:r>
              <a:rPr lang="en-GB" sz="1200" dirty="0" smtClean="0"/>
              <a:t>13.6</a:t>
            </a:r>
            <a:r>
              <a:rPr lang="en-US" sz="1200" dirty="0" smtClean="0"/>
              <a:t>% </a:t>
            </a:r>
            <a:r>
              <a:rPr lang="en-US" sz="1200" dirty="0"/>
              <a:t>for </a:t>
            </a:r>
            <a:r>
              <a:rPr lang="en-US" sz="1200" dirty="0" smtClean="0"/>
              <a:t>RNs</a:t>
            </a:r>
            <a:r>
              <a:rPr lang="en-US" sz="1200" dirty="0"/>
              <a:t>, </a:t>
            </a:r>
            <a:r>
              <a:rPr lang="en-US" sz="1200" dirty="0" smtClean="0"/>
              <a:t>12.6% </a:t>
            </a:r>
            <a:r>
              <a:rPr lang="en-US" sz="1200" dirty="0"/>
              <a:t>for </a:t>
            </a:r>
            <a:r>
              <a:rPr lang="en-US" sz="1200" dirty="0" smtClean="0"/>
              <a:t>RMs</a:t>
            </a:r>
            <a:r>
              <a:rPr lang="en-US" sz="1200" dirty="0"/>
              <a:t>, </a:t>
            </a:r>
            <a:r>
              <a:rPr lang="en-US" sz="1200" dirty="0" smtClean="0"/>
              <a:t>15.4% </a:t>
            </a:r>
            <a:r>
              <a:rPr lang="en-US" sz="1200" dirty="0"/>
              <a:t>for </a:t>
            </a:r>
            <a:r>
              <a:rPr lang="en-US" sz="1200" dirty="0" smtClean="0"/>
              <a:t>RSCNs </a:t>
            </a:r>
            <a:r>
              <a:rPr lang="en-US" sz="1200" dirty="0"/>
              <a:t>and </a:t>
            </a:r>
            <a:r>
              <a:rPr lang="en-US" sz="1200" dirty="0" smtClean="0"/>
              <a:t>18.5% </a:t>
            </a:r>
            <a:r>
              <a:rPr lang="en-US" sz="1200" dirty="0"/>
              <a:t>for </a:t>
            </a:r>
            <a:r>
              <a:rPr lang="en-US" sz="1200" dirty="0" smtClean="0"/>
              <a:t>HCSWs</a:t>
            </a:r>
            <a:r>
              <a:rPr lang="en-US" sz="1200" dirty="0">
                <a:solidFill>
                  <a:srgbClr val="FF0000"/>
                </a:solidFill>
              </a:rPr>
              <a:t>. </a:t>
            </a:r>
            <a:r>
              <a:rPr lang="en-US" sz="1200" dirty="0"/>
              <a:t>The main reason for leaving for </a:t>
            </a:r>
            <a:r>
              <a:rPr lang="en-US" sz="1200" dirty="0" smtClean="0"/>
              <a:t>RNs</a:t>
            </a:r>
            <a:r>
              <a:rPr lang="en-US" sz="1200" dirty="0"/>
              <a:t>, </a:t>
            </a:r>
            <a:r>
              <a:rPr lang="en-US" sz="1200" dirty="0" smtClean="0"/>
              <a:t>HCSWs </a:t>
            </a:r>
            <a:r>
              <a:rPr lang="en-US" sz="1200" dirty="0"/>
              <a:t>and </a:t>
            </a:r>
            <a:r>
              <a:rPr lang="en-US" sz="1200" dirty="0" smtClean="0"/>
              <a:t>RSCNs </a:t>
            </a:r>
            <a:r>
              <a:rPr lang="en-US" sz="1200" dirty="0"/>
              <a:t>is voluntary resignation – relocation whereas for </a:t>
            </a:r>
            <a:r>
              <a:rPr lang="en-US" sz="1200" dirty="0" smtClean="0"/>
              <a:t>RMs </a:t>
            </a:r>
            <a:r>
              <a:rPr lang="en-US" sz="1200" dirty="0"/>
              <a:t>it is cited as being due to Voluntary resignation – work/life balance. </a:t>
            </a:r>
            <a:endParaRPr lang="en-GB" sz="1200" dirty="0"/>
          </a:p>
          <a:p>
            <a:r>
              <a:rPr lang="en-GB" sz="1200" dirty="0"/>
              <a:t>The planned versus actual staffing report demonstrates that </a:t>
            </a:r>
            <a:r>
              <a:rPr lang="en-GB" sz="1200" dirty="0" smtClean="0"/>
              <a:t>19 </a:t>
            </a:r>
            <a:r>
              <a:rPr lang="en-GB" sz="1200" dirty="0"/>
              <a:t>clinical areas reported &lt;90% rota fill in </a:t>
            </a:r>
            <a:r>
              <a:rPr lang="en-GB" sz="1200" dirty="0" smtClean="0"/>
              <a:t>October. </a:t>
            </a:r>
            <a:r>
              <a:rPr lang="en-GB" sz="1200" dirty="0"/>
              <a:t>The overall </a:t>
            </a:r>
            <a:r>
              <a:rPr lang="en-US" sz="1200" dirty="0"/>
              <a:t>fill rate for maternity has </a:t>
            </a:r>
            <a:r>
              <a:rPr lang="en-US" sz="1200" dirty="0" smtClean="0"/>
              <a:t>decreased slightly to 85% compared to 87% in September.</a:t>
            </a:r>
            <a:r>
              <a:rPr lang="en-US" sz="1200" dirty="0" smtClean="0">
                <a:solidFill>
                  <a:srgbClr val="FF0000"/>
                </a:solidFill>
              </a:rPr>
              <a:t> </a:t>
            </a:r>
            <a:r>
              <a:rPr lang="en-GB" sz="1200" dirty="0"/>
              <a:t>The total unavailability in </a:t>
            </a:r>
            <a:r>
              <a:rPr lang="en-GB" sz="1200" dirty="0" smtClean="0"/>
              <a:t>October has decreased slightly to 29.9% from 31.7% in September.</a:t>
            </a:r>
            <a:r>
              <a:rPr lang="en-GB" sz="1200" dirty="0" smtClean="0">
                <a:solidFill>
                  <a:srgbClr val="FF0000"/>
                </a:solidFill>
              </a:rPr>
              <a:t>  </a:t>
            </a:r>
            <a:r>
              <a:rPr lang="en-US" sz="1200" dirty="0" smtClean="0"/>
              <a:t>T</a:t>
            </a:r>
            <a:r>
              <a:rPr lang="en-GB" sz="1200" dirty="0"/>
              <a:t>he majority of unavailability (</a:t>
            </a:r>
            <a:r>
              <a:rPr lang="en-GB" sz="1200" dirty="0" smtClean="0"/>
              <a:t>13.4%) </a:t>
            </a:r>
            <a:r>
              <a:rPr lang="en-GB" sz="1200" dirty="0"/>
              <a:t>is due to planned annual leave, sickness absence has </a:t>
            </a:r>
            <a:r>
              <a:rPr lang="en-US" sz="1200" dirty="0" smtClean="0"/>
              <a:t>remained static at</a:t>
            </a:r>
            <a:r>
              <a:rPr lang="en-US" sz="1200" dirty="0" smtClean="0">
                <a:solidFill>
                  <a:srgbClr val="FF0000"/>
                </a:solidFill>
              </a:rPr>
              <a:t> </a:t>
            </a:r>
            <a:r>
              <a:rPr lang="en-US" sz="1200" dirty="0" smtClean="0"/>
              <a:t>9.3%. </a:t>
            </a:r>
            <a:r>
              <a:rPr lang="en-US" sz="1200" dirty="0"/>
              <a:t>Additionally, 1.5% of working time was unavailable due to other leave which is comparable to </a:t>
            </a:r>
            <a:r>
              <a:rPr lang="en-US" sz="1200" dirty="0" smtClean="0"/>
              <a:t>September (1.5%), 3.5% </a:t>
            </a:r>
            <a:r>
              <a:rPr lang="en-US" sz="1200" dirty="0"/>
              <a:t>was due to study leave and </a:t>
            </a:r>
            <a:r>
              <a:rPr lang="en-US" sz="1200" dirty="0" smtClean="0"/>
              <a:t>2.1% </a:t>
            </a:r>
            <a:r>
              <a:rPr lang="en-US" sz="1200" dirty="0"/>
              <a:t>was due to supernumerary time.       </a:t>
            </a:r>
            <a:endParaRPr lang="en-GB" sz="1200" dirty="0"/>
          </a:p>
          <a:p>
            <a:r>
              <a:rPr lang="en-GB" sz="1200" dirty="0"/>
              <a:t>In order to mitigate staffing risks, the </a:t>
            </a:r>
            <a:r>
              <a:rPr lang="en-US" sz="1200" dirty="0"/>
              <a:t>number of requests for bank workers remains high with an average of </a:t>
            </a:r>
            <a:r>
              <a:rPr lang="en-US" sz="1200" dirty="0" smtClean="0"/>
              <a:t>2307 </a:t>
            </a:r>
            <a:r>
              <a:rPr lang="en-US" sz="1200" dirty="0"/>
              <a:t>shifts per week requested for registered staff and </a:t>
            </a:r>
            <a:r>
              <a:rPr lang="en-US" sz="1200" dirty="0" smtClean="0"/>
              <a:t>2224 </a:t>
            </a:r>
            <a:r>
              <a:rPr lang="en-US" sz="1200" dirty="0"/>
              <a:t>shifts requested for Health care support workers and Maternity support workers per week with an average bank fill rate of </a:t>
            </a:r>
            <a:r>
              <a:rPr lang="en-US" sz="1200" dirty="0" smtClean="0"/>
              <a:t>66.9% </a:t>
            </a:r>
            <a:r>
              <a:rPr lang="en-US" sz="1200" dirty="0"/>
              <a:t>for registered staff and </a:t>
            </a:r>
            <a:r>
              <a:rPr lang="en-US" sz="1200" dirty="0" smtClean="0"/>
              <a:t>56.9% </a:t>
            </a:r>
            <a:r>
              <a:rPr lang="en-US" sz="1200" dirty="0"/>
              <a:t>for Health Care Support workers. In addition, the equivalent of </a:t>
            </a:r>
            <a:r>
              <a:rPr lang="en-US" sz="1200" dirty="0" smtClean="0"/>
              <a:t>38.8WTE </a:t>
            </a:r>
            <a:r>
              <a:rPr lang="en-US" sz="1200" dirty="0"/>
              <a:t>agency workers are working across the divisions.  Despite this, redeployment of nurses and midwives has remained necessary due to staff unavailability, with an average of </a:t>
            </a:r>
            <a:r>
              <a:rPr lang="en-US" sz="1200" dirty="0" smtClean="0"/>
              <a:t>253 </a:t>
            </a:r>
            <a:r>
              <a:rPr lang="en-US" sz="1200" dirty="0"/>
              <a:t>working hours being redeployed each day of which </a:t>
            </a:r>
            <a:r>
              <a:rPr lang="en-US" sz="1200" dirty="0" smtClean="0"/>
              <a:t>95.4% </a:t>
            </a:r>
            <a:r>
              <a:rPr lang="en-US" sz="1200" dirty="0"/>
              <a:t>of the redeployed hours have been within division.  </a:t>
            </a:r>
            <a:endParaRPr lang="en-US" sz="1200" dirty="0" smtClean="0"/>
          </a:p>
          <a:p>
            <a:r>
              <a:rPr lang="en-US" sz="1200" dirty="0"/>
              <a:t>There has been an increase in the number of occasions that 1 critical care nurse has needed to care for more than 1 level 3 patient in </a:t>
            </a:r>
            <a:r>
              <a:rPr lang="en-US" sz="1200" dirty="0" smtClean="0"/>
              <a:t>October (108 </a:t>
            </a:r>
            <a:r>
              <a:rPr lang="en-US" sz="1200" dirty="0"/>
              <a:t>occasions compared to </a:t>
            </a:r>
            <a:r>
              <a:rPr lang="en-US" sz="1200" dirty="0" smtClean="0"/>
              <a:t>34 </a:t>
            </a:r>
            <a:r>
              <a:rPr lang="en-US" sz="1200" dirty="0"/>
              <a:t>in </a:t>
            </a:r>
            <a:r>
              <a:rPr lang="en-US" sz="1200" dirty="0" smtClean="0"/>
              <a:t>September). </a:t>
            </a:r>
            <a:r>
              <a:rPr lang="en-US" sz="1200" dirty="0"/>
              <a:t>Additionally there have been </a:t>
            </a:r>
            <a:r>
              <a:rPr lang="en-US" sz="1200" dirty="0" smtClean="0"/>
              <a:t>165 </a:t>
            </a:r>
            <a:r>
              <a:rPr lang="en-US" sz="1200" dirty="0"/>
              <a:t>occasions where there has been no side room </a:t>
            </a:r>
            <a:r>
              <a:rPr lang="en-US" sz="1200" dirty="0" err="1"/>
              <a:t>co-ordinator</a:t>
            </a:r>
            <a:r>
              <a:rPr lang="en-US" sz="1200" dirty="0"/>
              <a:t> </a:t>
            </a:r>
            <a:r>
              <a:rPr lang="en-US" sz="1200" dirty="0" smtClean="0"/>
              <a:t>(103 </a:t>
            </a:r>
            <a:r>
              <a:rPr lang="en-US" sz="1200" dirty="0"/>
              <a:t>in </a:t>
            </a:r>
            <a:r>
              <a:rPr lang="en-US" sz="1200" dirty="0" smtClean="0"/>
              <a:t>September). </a:t>
            </a:r>
            <a:r>
              <a:rPr lang="en-US" sz="1200" dirty="0"/>
              <a:t>This </a:t>
            </a:r>
            <a:r>
              <a:rPr lang="en-US" sz="1200" dirty="0" smtClean="0"/>
              <a:t>has </a:t>
            </a:r>
            <a:r>
              <a:rPr lang="en-US" sz="1200" dirty="0"/>
              <a:t>been due </a:t>
            </a:r>
            <a:r>
              <a:rPr lang="en-US" sz="1200" dirty="0" smtClean="0"/>
              <a:t>to an increase in the   </a:t>
            </a:r>
            <a:r>
              <a:rPr lang="en-US" sz="1200" dirty="0"/>
              <a:t>sickness </a:t>
            </a:r>
            <a:r>
              <a:rPr lang="en-US" sz="1200" dirty="0" smtClean="0"/>
              <a:t>rate and acuity of patients in October compared to September.</a:t>
            </a:r>
            <a:r>
              <a:rPr lang="en-US" sz="1200" dirty="0"/>
              <a:t> </a:t>
            </a:r>
            <a:r>
              <a:rPr lang="en-US" sz="1200" dirty="0" smtClean="0"/>
              <a:t> Any </a:t>
            </a:r>
            <a:r>
              <a:rPr lang="en-US" sz="1200" dirty="0"/>
              <a:t>concerns with regards to critical care staffing are escalated through the senior nurse of the day</a:t>
            </a:r>
            <a:r>
              <a:rPr lang="en-US" sz="1200" dirty="0" smtClean="0"/>
              <a:t>. Staffing </a:t>
            </a:r>
            <a:r>
              <a:rPr lang="en-US" sz="1200" dirty="0"/>
              <a:t>has been supported through the use of temporary workers (agency and bank), bank enhancements and registered staff (non critical care trained) are redeployed from the operational pool and clinical areas on a shift by shift basis. Critical care bed capacity remains at 52 beds rather than 59 beds whilst recruitment is ongoing to the vacant positions however it has been necessary to open an additional bed at times to support capacity. </a:t>
            </a:r>
          </a:p>
          <a:p>
            <a:endParaRPr lang="en-GB" sz="1000" dirty="0"/>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dirty="0"/>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dirty="0"/>
              <a:t>Combined Nursing and Midwifery Staffing Position Vacancy Rates </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387871" y="905242"/>
            <a:ext cx="6225009" cy="3570208"/>
          </a:xfrm>
          <a:prstGeom prst="rect">
            <a:avLst/>
          </a:prstGeom>
          <a:noFill/>
        </p:spPr>
        <p:txBody>
          <a:bodyPr wrap="square" rtlCol="0">
            <a:spAutoFit/>
          </a:bodyPr>
          <a:lstStyle/>
          <a:p>
            <a:r>
              <a:rPr lang="en-GB" sz="1200" b="1" dirty="0"/>
              <a:t>Vacancy position</a:t>
            </a:r>
          </a:p>
          <a:p>
            <a:endParaRPr lang="en-GB" sz="1200" dirty="0"/>
          </a:p>
          <a:p>
            <a:r>
              <a:rPr lang="en-US" sz="1200" dirty="0"/>
              <a:t>The combined vacancy rate for Registered Nurses (</a:t>
            </a:r>
            <a:r>
              <a:rPr lang="en-US" sz="1200" dirty="0" smtClean="0"/>
              <a:t>RNs</a:t>
            </a:r>
            <a:r>
              <a:rPr lang="en-US" sz="1200" dirty="0"/>
              <a:t>) and Registered Midwives (</a:t>
            </a:r>
            <a:r>
              <a:rPr lang="en-US" sz="1200" dirty="0" smtClean="0"/>
              <a:t>RMs</a:t>
            </a:r>
            <a:r>
              <a:rPr lang="en-US" sz="1200" dirty="0"/>
              <a:t>) has </a:t>
            </a:r>
            <a:r>
              <a:rPr lang="en-US" sz="1200" dirty="0" smtClean="0"/>
              <a:t>decreased slightly in October to 8.5% from 8.7% in September. The </a:t>
            </a:r>
            <a:r>
              <a:rPr lang="en-US" sz="1200" dirty="0"/>
              <a:t>vacancy rate for Health care support workers (</a:t>
            </a:r>
            <a:r>
              <a:rPr lang="en-US" sz="1200" dirty="0" smtClean="0"/>
              <a:t>HCSWs</a:t>
            </a:r>
            <a:r>
              <a:rPr lang="en-US" sz="1200" dirty="0"/>
              <a:t>) (including Maternity Care Assistants (</a:t>
            </a:r>
            <a:r>
              <a:rPr lang="en-US" sz="1200" dirty="0" smtClean="0"/>
              <a:t>MCAs</a:t>
            </a:r>
            <a:r>
              <a:rPr lang="en-US" sz="1200" dirty="0"/>
              <a:t>) has </a:t>
            </a:r>
            <a:r>
              <a:rPr lang="en-US" sz="1200" dirty="0" smtClean="0"/>
              <a:t>also decreased to</a:t>
            </a:r>
            <a:r>
              <a:rPr lang="en-US" sz="1200" dirty="0"/>
              <a:t> </a:t>
            </a:r>
            <a:r>
              <a:rPr lang="en-US" sz="1200" dirty="0" smtClean="0"/>
              <a:t>13.5% from 14.4% in September. </a:t>
            </a:r>
            <a:r>
              <a:rPr lang="en-US" sz="1200" dirty="0"/>
              <a:t>When broken down further into Nursing and Midwifery specific vacancies, the MCA workforce vacancy rate </a:t>
            </a:r>
            <a:r>
              <a:rPr lang="en-US" sz="1200" dirty="0" smtClean="0"/>
              <a:t>has increased from 13.2% in </a:t>
            </a:r>
            <a:r>
              <a:rPr lang="en-US" sz="1200" dirty="0"/>
              <a:t>S</a:t>
            </a:r>
            <a:r>
              <a:rPr lang="en-US" sz="1200" dirty="0" smtClean="0"/>
              <a:t>eptember to 16.3% in October.  Conversely, the </a:t>
            </a:r>
            <a:r>
              <a:rPr lang="en-US" sz="1200" dirty="0"/>
              <a:t>HCSW vacancy rate (</a:t>
            </a:r>
            <a:r>
              <a:rPr lang="en-US" sz="1200" dirty="0" err="1"/>
              <a:t>excl</a:t>
            </a:r>
            <a:r>
              <a:rPr lang="en-US" sz="1200" dirty="0"/>
              <a:t> MCA</a:t>
            </a:r>
            <a:r>
              <a:rPr lang="en-US" sz="1200" dirty="0" smtClean="0"/>
              <a:t>) has decreased slightly to 13.3% from 14.1% in September. </a:t>
            </a:r>
            <a:endParaRPr lang="en-US" sz="1200" dirty="0"/>
          </a:p>
          <a:p>
            <a:endParaRPr lang="en-US" sz="1200" dirty="0">
              <a:solidFill>
                <a:srgbClr val="FF0000"/>
              </a:solidFill>
            </a:endParaRPr>
          </a:p>
          <a:p>
            <a:r>
              <a:rPr lang="en-US" sz="1200" dirty="0"/>
              <a:t>The HCSW (including </a:t>
            </a:r>
            <a:r>
              <a:rPr lang="en-US" sz="1200" dirty="0" smtClean="0"/>
              <a:t>MCAs</a:t>
            </a:r>
            <a:r>
              <a:rPr lang="en-US" sz="1200" dirty="0"/>
              <a:t>) turnover rate remains high </a:t>
            </a:r>
            <a:r>
              <a:rPr lang="en-US" sz="1200" dirty="0" smtClean="0"/>
              <a:t>at 18.5% compared to 19.1% in September.  </a:t>
            </a:r>
            <a:r>
              <a:rPr lang="en-US" sz="1200" dirty="0"/>
              <a:t>The main reason for HCSWs leaving remains voluntary resignation – relocation </a:t>
            </a:r>
            <a:r>
              <a:rPr lang="en-US" sz="1200" dirty="0" smtClean="0"/>
              <a:t>(29.2%) </a:t>
            </a:r>
            <a:r>
              <a:rPr lang="en-US" sz="1200" dirty="0"/>
              <a:t>and the next highest reason is voluntary resignation – work life balance (</a:t>
            </a:r>
            <a:r>
              <a:rPr lang="en-US" sz="1200" dirty="0" smtClean="0"/>
              <a:t>24.8%).  </a:t>
            </a:r>
            <a:r>
              <a:rPr lang="en-US" sz="1200" dirty="0"/>
              <a:t>The leavers destination is unknown for the majority of HCSWs (</a:t>
            </a:r>
            <a:r>
              <a:rPr lang="en-US" sz="1200" dirty="0" smtClean="0"/>
              <a:t>48.2%), 15.5% </a:t>
            </a:r>
            <a:r>
              <a:rPr lang="en-US" sz="1200" dirty="0"/>
              <a:t>of HCSW’s are leaving to take up employment in other NHS </a:t>
            </a:r>
            <a:r>
              <a:rPr lang="en-US" sz="1200" dirty="0" err="1"/>
              <a:t>organisations</a:t>
            </a:r>
            <a:r>
              <a:rPr lang="en-US" sz="1200" dirty="0"/>
              <a:t> and </a:t>
            </a:r>
            <a:r>
              <a:rPr lang="en-US" sz="1200" dirty="0" smtClean="0"/>
              <a:t>14.2% </a:t>
            </a:r>
            <a:r>
              <a:rPr lang="en-US" sz="1200" dirty="0"/>
              <a:t>are leaving for no employment.</a:t>
            </a:r>
          </a:p>
          <a:p>
            <a:r>
              <a:rPr lang="en-GB" sz="1200" dirty="0"/>
              <a:t>        </a:t>
            </a:r>
            <a:endParaRPr lang="en-US" sz="1200" dirty="0"/>
          </a:p>
          <a:p>
            <a:endParaRPr lang="en-GB" sz="1200" dirty="0">
              <a:solidFill>
                <a:srgbClr val="FF0000"/>
              </a:solidFill>
            </a:endParaRPr>
          </a:p>
          <a:p>
            <a:endParaRPr lang="en-GB" sz="1000" dirty="0"/>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dirty="0"/>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dirty="0"/>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dirty="0"/>
          </a:p>
        </p:txBody>
      </p:sp>
      <p:pic>
        <p:nvPicPr>
          <p:cNvPr id="12" name="Picture 11"/>
          <p:cNvPicPr>
            <a:picLocks noChangeAspect="1"/>
          </p:cNvPicPr>
          <p:nvPr/>
        </p:nvPicPr>
        <p:blipFill>
          <a:blip r:embed="rId3"/>
          <a:stretch>
            <a:fillRect/>
          </a:stretch>
        </p:blipFill>
        <p:spPr>
          <a:xfrm>
            <a:off x="456634" y="839103"/>
            <a:ext cx="4782101" cy="2229564"/>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456634" y="3566540"/>
            <a:ext cx="4782101" cy="2096688"/>
          </a:xfrm>
          <a:prstGeom prst="rect">
            <a:avLst/>
          </a:prstGeom>
          <a:ln>
            <a:solidFill>
              <a:schemeClr val="tx1"/>
            </a:solidFill>
          </a:ln>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dirty="0"/>
              <a:t>Staffing Position Vacancy Rates for Registered Nurses and Registered Midwives</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930184" y="1087771"/>
            <a:ext cx="5429250" cy="5139869"/>
          </a:xfrm>
          <a:prstGeom prst="rect">
            <a:avLst/>
          </a:prstGeom>
          <a:noFill/>
        </p:spPr>
        <p:txBody>
          <a:bodyPr wrap="square" rtlCol="0">
            <a:spAutoFit/>
          </a:bodyPr>
          <a:lstStyle/>
          <a:p>
            <a:r>
              <a:rPr lang="en-GB" sz="1200" b="1" dirty="0"/>
              <a:t>Vacancy </a:t>
            </a:r>
            <a:r>
              <a:rPr lang="en-GB" sz="1200" b="1" dirty="0" smtClean="0"/>
              <a:t>position</a:t>
            </a:r>
          </a:p>
          <a:p>
            <a:endParaRPr lang="en-GB" sz="1200" b="1" dirty="0"/>
          </a:p>
          <a:p>
            <a:r>
              <a:rPr lang="en-US" sz="1200" dirty="0"/>
              <a:t>The vacancy rate for Registered Nurses working in adult areas has </a:t>
            </a:r>
            <a:r>
              <a:rPr lang="en-US" sz="1200" dirty="0" smtClean="0"/>
              <a:t>increased slightly to 9.2% compared to 8.5% </a:t>
            </a:r>
            <a:r>
              <a:rPr lang="en-US" sz="1200" dirty="0"/>
              <a:t>i</a:t>
            </a:r>
            <a:r>
              <a:rPr lang="en-US" sz="1200" dirty="0" smtClean="0"/>
              <a:t>n September. Conversely, </a:t>
            </a:r>
            <a:r>
              <a:rPr lang="en-US" sz="1200" dirty="0"/>
              <a:t>t</a:t>
            </a:r>
            <a:r>
              <a:rPr lang="en-US" sz="1200" dirty="0" smtClean="0"/>
              <a:t>he </a:t>
            </a:r>
            <a:r>
              <a:rPr lang="en-US" sz="1200" dirty="0"/>
              <a:t>vacancy rate for registered children's nurses has </a:t>
            </a:r>
            <a:r>
              <a:rPr lang="en-US" sz="1200" dirty="0" smtClean="0"/>
              <a:t>decreased slightly to 21.3% from 22.8% in September. </a:t>
            </a:r>
            <a:endParaRPr lang="en-US" sz="1200" dirty="0"/>
          </a:p>
          <a:p>
            <a:endParaRPr lang="en-US" sz="1200" dirty="0">
              <a:solidFill>
                <a:srgbClr val="FF0000"/>
              </a:solidFill>
            </a:endParaRPr>
          </a:p>
          <a:p>
            <a:r>
              <a:rPr lang="en-US" sz="1200" dirty="0"/>
              <a:t>The vacancy rate for Registered </a:t>
            </a:r>
            <a:r>
              <a:rPr lang="en-US" sz="1200" dirty="0" smtClean="0"/>
              <a:t>Midwives illustrates a </a:t>
            </a:r>
            <a:r>
              <a:rPr lang="en-US" sz="1200" dirty="0"/>
              <a:t>sharp increase in Graph 4 </a:t>
            </a:r>
            <a:r>
              <a:rPr lang="en-US" sz="1200" dirty="0" smtClean="0"/>
              <a:t>in June however </a:t>
            </a:r>
            <a:r>
              <a:rPr lang="en-US" sz="1200" dirty="0"/>
              <a:t>this </a:t>
            </a:r>
            <a:r>
              <a:rPr lang="en-US" sz="1200" dirty="0" smtClean="0"/>
              <a:t>was </a:t>
            </a:r>
            <a:r>
              <a:rPr lang="en-US" sz="1200" dirty="0"/>
              <a:t>due to the work that </a:t>
            </a:r>
            <a:r>
              <a:rPr lang="en-US" sz="1200" dirty="0" smtClean="0"/>
              <a:t>had </a:t>
            </a:r>
            <a:r>
              <a:rPr lang="en-US" sz="1200" dirty="0"/>
              <a:t>been undertaken to align the workforce </a:t>
            </a:r>
            <a:r>
              <a:rPr lang="en-US" sz="1200" dirty="0" smtClean="0"/>
              <a:t>Electronic Staff Record (ESR) </a:t>
            </a:r>
            <a:r>
              <a:rPr lang="en-US" sz="1200" dirty="0"/>
              <a:t>and financial ledger to reflect the additional approved investment in maternity workforce.  The actual vacancy rate </a:t>
            </a:r>
            <a:r>
              <a:rPr lang="en-US" sz="1200" dirty="0" smtClean="0"/>
              <a:t>had remained static for a number of months. Over the last 3 months, there has been a decreasing trend in the vacancy rate from 13.0% in July to 2.8% in October.</a:t>
            </a:r>
          </a:p>
          <a:p>
            <a:endParaRPr lang="en-US" sz="1200" dirty="0">
              <a:solidFill>
                <a:srgbClr val="FF0000"/>
              </a:solidFill>
            </a:endParaRPr>
          </a:p>
          <a:p>
            <a:r>
              <a:rPr lang="en-US" sz="1200" dirty="0"/>
              <a:t>The turnover rate in </a:t>
            </a:r>
            <a:r>
              <a:rPr lang="en-US" sz="1200" dirty="0" smtClean="0"/>
              <a:t>October </a:t>
            </a:r>
            <a:r>
              <a:rPr lang="en-US" sz="1200" dirty="0"/>
              <a:t>remains high at </a:t>
            </a:r>
            <a:r>
              <a:rPr lang="en-US" sz="1200" dirty="0" smtClean="0"/>
              <a:t>13.6% </a:t>
            </a:r>
            <a:r>
              <a:rPr lang="en-US" sz="1200" dirty="0"/>
              <a:t>for RNs in adult </a:t>
            </a:r>
            <a:r>
              <a:rPr lang="en-US" sz="1200" dirty="0" smtClean="0"/>
              <a:t>areas (14.1% in September), 15.4% for </a:t>
            </a:r>
            <a:r>
              <a:rPr lang="en-US" sz="1200" dirty="0"/>
              <a:t>Registered children's nurses </a:t>
            </a:r>
            <a:r>
              <a:rPr lang="en-US" sz="1200" dirty="0" smtClean="0"/>
              <a:t>(17.6% </a:t>
            </a:r>
            <a:r>
              <a:rPr lang="en-US" sz="1200" dirty="0"/>
              <a:t>in </a:t>
            </a:r>
            <a:r>
              <a:rPr lang="en-US" sz="1200" dirty="0" smtClean="0"/>
              <a:t>September) </a:t>
            </a:r>
            <a:r>
              <a:rPr lang="en-US" sz="1200" dirty="0"/>
              <a:t>and </a:t>
            </a:r>
            <a:r>
              <a:rPr lang="en-US" sz="1200" dirty="0" smtClean="0"/>
              <a:t>12.6% </a:t>
            </a:r>
            <a:r>
              <a:rPr lang="en-US" sz="1200" dirty="0"/>
              <a:t>for RMs (</a:t>
            </a:r>
            <a:r>
              <a:rPr lang="en-US" sz="1200" dirty="0" smtClean="0"/>
              <a:t>14.4% </a:t>
            </a:r>
            <a:r>
              <a:rPr lang="en-US" sz="1200" dirty="0"/>
              <a:t>in </a:t>
            </a:r>
            <a:r>
              <a:rPr lang="en-US" sz="1200" dirty="0" smtClean="0"/>
              <a:t>September). </a:t>
            </a:r>
            <a:r>
              <a:rPr lang="en-US" sz="1200" dirty="0"/>
              <a:t>The main reason for leaving is voluntary resignation – relocation for RNs </a:t>
            </a:r>
            <a:r>
              <a:rPr lang="en-US" sz="1200" dirty="0" smtClean="0"/>
              <a:t>(50.1%). </a:t>
            </a:r>
            <a:r>
              <a:rPr lang="en-US" sz="1200" dirty="0" smtClean="0">
                <a:solidFill>
                  <a:srgbClr val="FF0000"/>
                </a:solidFill>
              </a:rPr>
              <a:t> </a:t>
            </a:r>
            <a:r>
              <a:rPr lang="en-US" sz="1200" dirty="0"/>
              <a:t>The main </a:t>
            </a:r>
            <a:r>
              <a:rPr lang="en-US" sz="1200" dirty="0" smtClean="0"/>
              <a:t>reasons </a:t>
            </a:r>
            <a:r>
              <a:rPr lang="en-US" sz="1200" dirty="0"/>
              <a:t>for RMs leaving is voluntary resignation – work life balance (</a:t>
            </a:r>
            <a:r>
              <a:rPr lang="en-US" sz="1200" dirty="0" smtClean="0"/>
              <a:t>25%) and voluntary resignation – relocation (25%).  </a:t>
            </a:r>
            <a:r>
              <a:rPr lang="en-US" sz="1200" dirty="0"/>
              <a:t>The leavers destination data demonstrates that </a:t>
            </a:r>
            <a:r>
              <a:rPr lang="en-US" sz="1200" dirty="0" smtClean="0"/>
              <a:t>33.3% </a:t>
            </a:r>
            <a:r>
              <a:rPr lang="en-US" sz="1200" dirty="0"/>
              <a:t>of RNs and </a:t>
            </a:r>
            <a:r>
              <a:rPr lang="en-US" sz="1200" dirty="0" smtClean="0"/>
              <a:t>37.5% </a:t>
            </a:r>
            <a:r>
              <a:rPr lang="en-US" sz="1200" dirty="0"/>
              <a:t>of RMs are leaving to take up employment in other NHS </a:t>
            </a:r>
            <a:r>
              <a:rPr lang="en-US" sz="1200" dirty="0" err="1"/>
              <a:t>organisations</a:t>
            </a:r>
            <a:r>
              <a:rPr lang="en-US" sz="1200" dirty="0"/>
              <a:t>.</a:t>
            </a:r>
            <a:r>
              <a:rPr lang="en-US" sz="1200" dirty="0">
                <a:solidFill>
                  <a:srgbClr val="FF0000"/>
                </a:solidFill>
              </a:rPr>
              <a:t>  </a:t>
            </a:r>
            <a:r>
              <a:rPr lang="en-US" sz="1200" dirty="0" smtClean="0"/>
              <a:t>28.1% </a:t>
            </a:r>
            <a:r>
              <a:rPr lang="en-US" sz="1200" dirty="0"/>
              <a:t>of RMs are leaving for no employment compared with </a:t>
            </a:r>
            <a:r>
              <a:rPr lang="en-US" sz="1200" dirty="0" smtClean="0"/>
              <a:t>7.2% </a:t>
            </a:r>
            <a:r>
              <a:rPr lang="en-US" sz="1200" dirty="0"/>
              <a:t>of RNs. </a:t>
            </a:r>
            <a:endParaRPr lang="en-GB" sz="1200" dirty="0"/>
          </a:p>
          <a:p>
            <a:r>
              <a:rPr lang="en-GB" dirty="0"/>
              <a:t>        </a:t>
            </a:r>
            <a:endParaRPr lang="en-US" sz="1200" dirty="0"/>
          </a:p>
          <a:p>
            <a:endParaRPr lang="en-GB" sz="1200" dirty="0">
              <a:solidFill>
                <a:srgbClr val="FF0000"/>
              </a:solidFill>
            </a:endParaRPr>
          </a:p>
          <a:p>
            <a:endParaRPr lang="en-GB" sz="1000" dirty="0"/>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dirty="0"/>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dirty="0"/>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dirty="0"/>
          </a:p>
        </p:txBody>
      </p:sp>
      <p:pic>
        <p:nvPicPr>
          <p:cNvPr id="7" name="Picture 6"/>
          <p:cNvPicPr>
            <a:picLocks noChangeAspect="1"/>
          </p:cNvPicPr>
          <p:nvPr/>
        </p:nvPicPr>
        <p:blipFill>
          <a:blip r:embed="rId3"/>
          <a:stretch>
            <a:fillRect/>
          </a:stretch>
        </p:blipFill>
        <p:spPr>
          <a:xfrm>
            <a:off x="501300" y="980176"/>
            <a:ext cx="4811922" cy="2021816"/>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501299" y="3754859"/>
            <a:ext cx="4811923" cy="2170712"/>
          </a:xfrm>
          <a:prstGeom prst="rect">
            <a:avLst/>
          </a:prstGeom>
          <a:ln>
            <a:solidFill>
              <a:schemeClr val="tx1"/>
            </a:solidFill>
          </a:ln>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dirty="0"/>
              <a:t>Unavailability for Registered </a:t>
            </a:r>
            <a:r>
              <a:rPr lang="en-GB" sz="2000" dirty="0" smtClean="0"/>
              <a:t>Nurses, </a:t>
            </a:r>
            <a:r>
              <a:rPr lang="en-GB" sz="2000" dirty="0"/>
              <a:t>Midwives and Health Care Support Workers</a:t>
            </a:r>
            <a:endParaRPr lang="en-GB" sz="2000" dirty="0">
              <a:solidFill>
                <a:srgbClr val="FF0000"/>
              </a:solidFill>
            </a:endParaRPr>
          </a:p>
        </p:txBody>
      </p:sp>
      <p:sp>
        <p:nvSpPr>
          <p:cNvPr id="8" name="TextBox 7"/>
          <p:cNvSpPr txBox="1"/>
          <p:nvPr/>
        </p:nvSpPr>
        <p:spPr>
          <a:xfrm>
            <a:off x="5930184" y="1087771"/>
            <a:ext cx="5429250" cy="4031873"/>
          </a:xfrm>
          <a:prstGeom prst="rect">
            <a:avLst/>
          </a:prstGeom>
          <a:noFill/>
        </p:spPr>
        <p:txBody>
          <a:bodyPr wrap="square" rtlCol="0">
            <a:spAutoFit/>
          </a:bodyPr>
          <a:lstStyle/>
          <a:p>
            <a:pPr lvl="0">
              <a:defRPr/>
            </a:pPr>
            <a:r>
              <a:rPr lang="en-GB" sz="1200" b="1" dirty="0">
                <a:solidFill>
                  <a:srgbClr val="000000"/>
                </a:solidFill>
              </a:rPr>
              <a:t>Unavailability of staff</a:t>
            </a:r>
          </a:p>
          <a:p>
            <a:pPr lvl="0">
              <a:defRPr/>
            </a:pPr>
            <a:endParaRPr lang="en-GB" sz="1200" b="1" dirty="0">
              <a:solidFill>
                <a:srgbClr val="000000"/>
              </a:solidFill>
            </a:endParaRPr>
          </a:p>
          <a:p>
            <a:pPr lvl="0">
              <a:defRPr/>
            </a:pPr>
            <a:r>
              <a:rPr lang="en-GB" sz="1200" dirty="0">
                <a:solidFill>
                  <a:srgbClr val="000000"/>
                </a:solidFill>
              </a:rPr>
              <a:t>Unavailability relates to periods of time where an employee has been given leave from their regular duties. This might be due to circumstances such as annual leave, sick leave, study leave, self isolation, carers leave etc.</a:t>
            </a:r>
          </a:p>
          <a:p>
            <a:pPr lvl="0">
              <a:defRPr/>
            </a:pPr>
            <a:endParaRPr lang="en-GB" sz="1200" dirty="0">
              <a:solidFill>
                <a:srgbClr val="000000"/>
              </a:solidFill>
            </a:endParaRPr>
          </a:p>
          <a:p>
            <a:pPr lvl="0">
              <a:defRPr/>
            </a:pPr>
            <a:r>
              <a:rPr lang="en-GB" sz="1200" dirty="0"/>
              <a:t>The total unavailability </a:t>
            </a:r>
            <a:r>
              <a:rPr lang="en-US" sz="1200" dirty="0"/>
              <a:t>of the workforce working time in </a:t>
            </a:r>
            <a:r>
              <a:rPr lang="en-US" sz="1200" dirty="0" smtClean="0"/>
              <a:t>October has decreased slightly to 29.9% from 31.7% in September as illustrated in Graph 5. </a:t>
            </a:r>
          </a:p>
          <a:p>
            <a:pPr lvl="0">
              <a:defRPr/>
            </a:pPr>
            <a:endParaRPr lang="en-GB" sz="1200" dirty="0">
              <a:solidFill>
                <a:srgbClr val="FF0000"/>
              </a:solidFill>
            </a:endParaRPr>
          </a:p>
          <a:p>
            <a:pPr lvl="0">
              <a:defRPr/>
            </a:pPr>
            <a:r>
              <a:rPr lang="en-GB" sz="1200" dirty="0"/>
              <a:t>Graph 6 illustrates the percentage breakdown of the type of unavailability.  The majority of </a:t>
            </a:r>
            <a:r>
              <a:rPr lang="en-GB" sz="1200" dirty="0" smtClean="0"/>
              <a:t>unavailability (13.5%) was </a:t>
            </a:r>
            <a:r>
              <a:rPr lang="en-GB" sz="1200" dirty="0"/>
              <a:t>due to planned annual leave which would have been accounted for in the department rosters however there was a high percentage of unplanned leave that would have impacted upon fill rates within the rosters.  </a:t>
            </a:r>
            <a:r>
              <a:rPr lang="en-GB" sz="1200" dirty="0" smtClean="0"/>
              <a:t>In October, sickness </a:t>
            </a:r>
            <a:r>
              <a:rPr lang="en-GB" sz="1200" dirty="0"/>
              <a:t>absence </a:t>
            </a:r>
            <a:r>
              <a:rPr lang="en-GB" sz="1200" dirty="0" smtClean="0"/>
              <a:t>has remained static at 9.3%. Additionally</a:t>
            </a:r>
            <a:r>
              <a:rPr lang="en-GB" sz="1200" dirty="0"/>
              <a:t>, </a:t>
            </a:r>
            <a:r>
              <a:rPr lang="en-GB" sz="1200" dirty="0" smtClean="0"/>
              <a:t>1.5% of </a:t>
            </a:r>
            <a:r>
              <a:rPr lang="en-GB" sz="1200" dirty="0"/>
              <a:t>working time was unavailable due to other leave </a:t>
            </a:r>
            <a:r>
              <a:rPr lang="en-GB" sz="1200" dirty="0" smtClean="0"/>
              <a:t>which </a:t>
            </a:r>
            <a:r>
              <a:rPr lang="en-GB" sz="1200" dirty="0"/>
              <a:t>is </a:t>
            </a:r>
            <a:r>
              <a:rPr lang="en-GB" sz="1200" dirty="0" smtClean="0"/>
              <a:t>comparable to September (1.5%), 3.5% </a:t>
            </a:r>
            <a:r>
              <a:rPr lang="en-GB" sz="1200" dirty="0"/>
              <a:t>was due to study leave and </a:t>
            </a:r>
            <a:r>
              <a:rPr lang="en-GB" sz="1200" dirty="0" smtClean="0"/>
              <a:t>2.1% </a:t>
            </a:r>
            <a:r>
              <a:rPr lang="en-GB" sz="1200" dirty="0"/>
              <a:t>was due to supernumerary time.       </a:t>
            </a:r>
          </a:p>
          <a:p>
            <a:pPr lvl="0">
              <a:defRPr/>
            </a:pPr>
            <a:r>
              <a:rPr lang="en-GB" dirty="0">
                <a:solidFill>
                  <a:srgbClr val="FF0000"/>
                </a:solidFill>
              </a:rPr>
              <a:t>        </a:t>
            </a:r>
            <a:endParaRPr lang="en-US" sz="1200" dirty="0">
              <a:solidFill>
                <a:srgbClr val="FF0000"/>
              </a:solidFill>
            </a:endParaRPr>
          </a:p>
          <a:p>
            <a:pPr lvl="0">
              <a:defRPr/>
            </a:pPr>
            <a:endParaRPr lang="en-GB" sz="1200" dirty="0">
              <a:solidFill>
                <a:srgbClr val="FF0000"/>
              </a:solidFill>
            </a:endParaRPr>
          </a:p>
          <a:p>
            <a:pPr lvl="0">
              <a:defRPr/>
            </a:pPr>
            <a:endParaRPr lang="en-GB" sz="1000" dirty="0">
              <a:solidFill>
                <a:srgbClr val="000000"/>
              </a:solidFill>
            </a:endParaRPr>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Graph 5. Unavailability of staff</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p:cNvSpPr txBox="1"/>
          <p:nvPr/>
        </p:nvSpPr>
        <p:spPr>
          <a:xfrm>
            <a:off x="457200" y="3288373"/>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Graph 6. Types of absence</a:t>
            </a:r>
          </a:p>
        </p:txBody>
      </p:sp>
      <p:graphicFrame>
        <p:nvGraphicFramePr>
          <p:cNvPr id="11" name="Chart 10"/>
          <p:cNvGraphicFramePr>
            <a:graphicFrameLocks/>
          </p:cNvGraphicFramePr>
          <p:nvPr>
            <p:extLst>
              <p:ext uri="{D42A27DB-BD31-4B8C-83A1-F6EECF244321}">
                <p14:modId xmlns:p14="http://schemas.microsoft.com/office/powerpoint/2010/main" val="163076615"/>
              </p:ext>
            </p:extLst>
          </p:nvPr>
        </p:nvGraphicFramePr>
        <p:xfrm>
          <a:off x="795742" y="902464"/>
          <a:ext cx="4126153" cy="2331225"/>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a:stretch>
            <a:fillRect/>
          </a:stretch>
        </p:blipFill>
        <p:spPr>
          <a:xfrm>
            <a:off x="795742" y="3613872"/>
            <a:ext cx="4126153" cy="2361542"/>
          </a:xfrm>
          <a:prstGeom prst="rect">
            <a:avLst/>
          </a:prstGeom>
          <a:ln>
            <a:solidFill>
              <a:schemeClr val="tx1"/>
            </a:solidFill>
          </a:ln>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4524315"/>
          </a:xfrm>
          <a:prstGeom prst="rect">
            <a:avLst/>
          </a:prstGeom>
          <a:noFill/>
        </p:spPr>
        <p:txBody>
          <a:bodyPr wrap="square" rtlCol="0">
            <a:spAutoFit/>
          </a:bodyPr>
          <a:lstStyle/>
          <a:p>
            <a:r>
              <a:rPr lang="en-GB" sz="1200" b="1" dirty="0"/>
              <a:t>Planned versus actual staffing</a:t>
            </a:r>
          </a:p>
          <a:p>
            <a:r>
              <a:rPr lang="en-GB" sz="1200" dirty="0"/>
              <a:t>Graph 7 illustrates trend data for all wards reporting &lt; 90% rota </a:t>
            </a:r>
            <a:r>
              <a:rPr lang="en-GB" sz="1200" dirty="0" smtClean="0"/>
              <a:t>fill.  </a:t>
            </a:r>
            <a:r>
              <a:rPr lang="en-US" sz="1200" dirty="0" smtClean="0"/>
              <a:t>The </a:t>
            </a:r>
            <a:r>
              <a:rPr lang="en-US" sz="1200" dirty="0"/>
              <a:t>number of areas reporting &lt;90% </a:t>
            </a:r>
            <a:r>
              <a:rPr lang="en-US" sz="1200" dirty="0" err="1"/>
              <a:t>rota</a:t>
            </a:r>
            <a:r>
              <a:rPr lang="en-US" sz="1200" dirty="0"/>
              <a:t> fill for registered </a:t>
            </a:r>
            <a:r>
              <a:rPr lang="en-US" sz="1200" dirty="0" smtClean="0"/>
              <a:t>RN/RM</a:t>
            </a:r>
            <a:r>
              <a:rPr lang="en-GB" sz="1200" dirty="0"/>
              <a:t> </a:t>
            </a:r>
            <a:r>
              <a:rPr lang="en-GB" sz="1200" dirty="0" smtClean="0"/>
              <a:t>has increased in October with 16 areas reporting &lt;90% fill rates </a:t>
            </a:r>
            <a:r>
              <a:rPr lang="en-US" sz="1200" dirty="0"/>
              <a:t>compared to </a:t>
            </a:r>
            <a:r>
              <a:rPr lang="en-US" sz="1200" dirty="0" smtClean="0"/>
              <a:t>7 in September. There has also been an increase in the </a:t>
            </a:r>
            <a:r>
              <a:rPr lang="en-US" sz="1200" dirty="0"/>
              <a:t>number of areas reporting &lt;90% </a:t>
            </a:r>
            <a:r>
              <a:rPr lang="en-US" sz="1200" dirty="0" err="1"/>
              <a:t>rota</a:t>
            </a:r>
            <a:r>
              <a:rPr lang="en-US" sz="1200" dirty="0"/>
              <a:t> fill for HCSWs </a:t>
            </a:r>
            <a:r>
              <a:rPr lang="en-US" sz="1200" dirty="0" smtClean="0"/>
              <a:t>in October </a:t>
            </a:r>
            <a:r>
              <a:rPr lang="en-US" sz="1200" dirty="0"/>
              <a:t>with </a:t>
            </a:r>
            <a:r>
              <a:rPr lang="en-US" sz="1200" dirty="0" smtClean="0"/>
              <a:t>22 clinical </a:t>
            </a:r>
            <a:r>
              <a:rPr lang="en-US" sz="1200" dirty="0"/>
              <a:t>areas reporting HCSW fill rates of &lt;</a:t>
            </a:r>
            <a:r>
              <a:rPr lang="en-US" sz="1200" dirty="0" smtClean="0"/>
              <a:t>90%</a:t>
            </a:r>
            <a:r>
              <a:rPr lang="en-US" sz="1200" dirty="0"/>
              <a:t> </a:t>
            </a:r>
            <a:r>
              <a:rPr lang="en-US" sz="1200" dirty="0" smtClean="0"/>
              <a:t>compared </a:t>
            </a:r>
            <a:r>
              <a:rPr lang="en-US" sz="1200" dirty="0"/>
              <a:t>with </a:t>
            </a:r>
            <a:r>
              <a:rPr lang="en-US" sz="1200" dirty="0" smtClean="0"/>
              <a:t>17 in September.  </a:t>
            </a:r>
            <a:r>
              <a:rPr lang="en-US" sz="1200" dirty="0"/>
              <a:t>T</a:t>
            </a:r>
            <a:r>
              <a:rPr lang="en-US" sz="1200" dirty="0" smtClean="0"/>
              <a:t>he number of ward </a:t>
            </a:r>
            <a:r>
              <a:rPr lang="en-US" sz="1200" dirty="0"/>
              <a:t>areas </a:t>
            </a:r>
            <a:r>
              <a:rPr lang="en-US" sz="1200" dirty="0" smtClean="0"/>
              <a:t>reporting </a:t>
            </a:r>
            <a:r>
              <a:rPr lang="en-US" sz="1200" dirty="0"/>
              <a:t>overall fill rates of &lt;90% in </a:t>
            </a:r>
            <a:r>
              <a:rPr lang="en-US" sz="1200" dirty="0" smtClean="0"/>
              <a:t>October has also increased to 19 from 9 in September.</a:t>
            </a:r>
            <a:endParaRPr lang="en-US" sz="1200" dirty="0"/>
          </a:p>
          <a:p>
            <a:r>
              <a:rPr lang="en-US" sz="1200" dirty="0">
                <a:solidFill>
                  <a:srgbClr val="FF0000"/>
                </a:solidFill>
              </a:rPr>
              <a:t> </a:t>
            </a:r>
          </a:p>
          <a:p>
            <a:r>
              <a:rPr lang="en-GB" sz="1200" dirty="0" smtClean="0"/>
              <a:t>All divisions with the exception of Division B reported overall fill rates of &lt;90%.  Division E reported the most areas (8) </a:t>
            </a:r>
            <a:r>
              <a:rPr lang="en-GB" sz="1200" dirty="0"/>
              <a:t>across paediatrics and maternity </a:t>
            </a:r>
            <a:r>
              <a:rPr lang="en-GB" sz="1200" dirty="0" smtClean="0"/>
              <a:t>with overall fill </a:t>
            </a:r>
            <a:r>
              <a:rPr lang="en-GB" sz="1200" dirty="0"/>
              <a:t>rates of &lt;90</a:t>
            </a:r>
            <a:r>
              <a:rPr lang="en-GB" sz="1200" dirty="0" smtClean="0"/>
              <a:t>%. Appendix </a:t>
            </a:r>
            <a:r>
              <a:rPr lang="en-GB" sz="1200" dirty="0"/>
              <a:t>1, details the exception reports for all areas reporting fill rates of &lt;90%.  </a:t>
            </a:r>
          </a:p>
          <a:p>
            <a:endParaRPr lang="en-GB" sz="1200" dirty="0">
              <a:solidFill>
                <a:srgbClr val="FF0000"/>
              </a:solidFill>
            </a:endParaRPr>
          </a:p>
          <a:p>
            <a:r>
              <a:rPr lang="en-US" sz="1200" dirty="0" smtClean="0"/>
              <a:t>There has been a significant increase in the number of occasions that 1 critical care nurse has needed to care for more </a:t>
            </a:r>
            <a:r>
              <a:rPr lang="en-US" sz="1200" dirty="0"/>
              <a:t>than 1 level 3 </a:t>
            </a:r>
            <a:r>
              <a:rPr lang="en-US" sz="1200" dirty="0" smtClean="0"/>
              <a:t>patient in October (108 occasions compared to 34 in September). Additionally </a:t>
            </a:r>
            <a:r>
              <a:rPr lang="en-US" sz="1200" dirty="0"/>
              <a:t>there have </a:t>
            </a:r>
            <a:r>
              <a:rPr lang="en-US" sz="1200" dirty="0" smtClean="0"/>
              <a:t>been 165 occasions </a:t>
            </a:r>
            <a:r>
              <a:rPr lang="en-US" sz="1200" dirty="0"/>
              <a:t>where there has been no side room </a:t>
            </a:r>
            <a:r>
              <a:rPr lang="en-US" sz="1200" dirty="0" err="1"/>
              <a:t>co-ordinator</a:t>
            </a:r>
            <a:r>
              <a:rPr lang="en-US" sz="1200" dirty="0"/>
              <a:t> </a:t>
            </a:r>
            <a:r>
              <a:rPr lang="en-US" sz="1200" dirty="0" smtClean="0"/>
              <a:t>(103 in September). </a:t>
            </a:r>
            <a:r>
              <a:rPr lang="en-US" sz="1200" dirty="0"/>
              <a:t>This has been due to an increase in the </a:t>
            </a:r>
            <a:r>
              <a:rPr lang="en-US" sz="1200" dirty="0" smtClean="0"/>
              <a:t>sickness </a:t>
            </a:r>
            <a:r>
              <a:rPr lang="en-US" sz="1200" dirty="0"/>
              <a:t>rate and acuity of patients in October compared to September. Any concerns with regards to critical care staffing are escalated through </a:t>
            </a:r>
            <a:r>
              <a:rPr lang="en-US" sz="1200" dirty="0" smtClean="0"/>
              <a:t>the senior nurse of the day.  </a:t>
            </a:r>
            <a:r>
              <a:rPr lang="en-US" sz="1200" dirty="0"/>
              <a:t>Staffing has been supported through the use of temporary workers (agency and bank), bank enhancements and registered staff (non critical care trained) are redeployed from the operational pool and clinical areas on a shift by shift basis. Critical care bed capacity remains at 52 beds rather than 59 beds whilst recruitment is ongoing to the vacant </a:t>
            </a:r>
            <a:r>
              <a:rPr lang="en-US" sz="1200" dirty="0" smtClean="0"/>
              <a:t>positions. </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dirty="0"/>
              <a:t>Planned versus actual staffing</a:t>
            </a:r>
          </a:p>
        </p:txBody>
      </p:sp>
      <p:sp>
        <p:nvSpPr>
          <p:cNvPr id="10" name="TextBox 9"/>
          <p:cNvSpPr txBox="1"/>
          <p:nvPr/>
        </p:nvSpPr>
        <p:spPr>
          <a:xfrm>
            <a:off x="5878771" y="5205509"/>
            <a:ext cx="3106563" cy="276999"/>
          </a:xfrm>
          <a:prstGeom prst="rect">
            <a:avLst/>
          </a:prstGeom>
          <a:noFill/>
        </p:spPr>
        <p:txBody>
          <a:bodyPr wrap="square" rtlCol="0">
            <a:spAutoFit/>
          </a:bodyPr>
          <a:lstStyle/>
          <a:p>
            <a:r>
              <a:rPr lang="en-GB" sz="1200" b="1" dirty="0"/>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78771" y="5205509"/>
            <a:ext cx="5891338" cy="830997"/>
          </a:xfrm>
          <a:prstGeom prst="rect">
            <a:avLst/>
          </a:prstGeom>
          <a:noFill/>
        </p:spPr>
        <p:txBody>
          <a:bodyPr wrap="square" rtlCol="0">
            <a:spAutoFit/>
          </a:bodyPr>
          <a:lstStyle/>
          <a:p>
            <a:endParaRPr lang="en-GB" sz="1200" dirty="0">
              <a:solidFill>
                <a:srgbClr val="FF0000"/>
              </a:solidFill>
            </a:endParaRPr>
          </a:p>
          <a:p>
            <a:r>
              <a:rPr lang="en-GB" sz="1200" dirty="0"/>
              <a:t>Graph 8 illustrates that the overall fill rate for maternity has </a:t>
            </a:r>
            <a:r>
              <a:rPr lang="en-GB" sz="1200" dirty="0" smtClean="0"/>
              <a:t>decreased slightly to 85% compared to 87% in September. The lowest fill rates have been seen on Sara ward (77%).</a:t>
            </a:r>
            <a:endParaRPr lang="en-GB" sz="1200" dirty="0"/>
          </a:p>
        </p:txBody>
      </p:sp>
      <p:graphicFrame>
        <p:nvGraphicFramePr>
          <p:cNvPr id="9" name="Chart 8">
            <a:extLst>
              <a:ext uri="{FF2B5EF4-FFF2-40B4-BE49-F238E27FC236}">
                <a16:creationId xmlns:a16="http://schemas.microsoft.com/office/drawing/2014/main" id="{5B8EB31D-2EC0-4F39-A3BE-F2533024FB80}"/>
              </a:ext>
            </a:extLst>
          </p:cNvPr>
          <p:cNvGraphicFramePr>
            <a:graphicFrameLocks/>
          </p:cNvGraphicFramePr>
          <p:nvPr>
            <p:extLst>
              <p:ext uri="{D42A27DB-BD31-4B8C-83A1-F6EECF244321}">
                <p14:modId xmlns:p14="http://schemas.microsoft.com/office/powerpoint/2010/main" val="1053203476"/>
              </p:ext>
            </p:extLst>
          </p:nvPr>
        </p:nvGraphicFramePr>
        <p:xfrm>
          <a:off x="295677" y="722528"/>
          <a:ext cx="5452780" cy="2268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B23A0B2-5F32-4D42-8EAF-BEDC8A33A766}"/>
              </a:ext>
            </a:extLst>
          </p:cNvPr>
          <p:cNvGraphicFramePr>
            <a:graphicFrameLocks/>
          </p:cNvGraphicFramePr>
          <p:nvPr>
            <p:extLst>
              <p:ext uri="{D42A27DB-BD31-4B8C-83A1-F6EECF244321}">
                <p14:modId xmlns:p14="http://schemas.microsoft.com/office/powerpoint/2010/main" val="2401811977"/>
              </p:ext>
            </p:extLst>
          </p:nvPr>
        </p:nvGraphicFramePr>
        <p:xfrm>
          <a:off x="333509" y="3497408"/>
          <a:ext cx="5458386" cy="2175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dirty="0"/>
              <a:t>Staff deployment</a:t>
            </a:r>
          </a:p>
          <a:p>
            <a:endParaRPr lang="en-GB" dirty="0"/>
          </a:p>
          <a:p>
            <a:endParaRPr lang="en-GB" dirty="0"/>
          </a:p>
        </p:txBody>
      </p:sp>
      <p:sp>
        <p:nvSpPr>
          <p:cNvPr id="5" name="TextBox 4"/>
          <p:cNvSpPr txBox="1"/>
          <p:nvPr/>
        </p:nvSpPr>
        <p:spPr>
          <a:xfrm>
            <a:off x="5517371" y="558967"/>
            <a:ext cx="5856873" cy="2646878"/>
          </a:xfrm>
          <a:prstGeom prst="rect">
            <a:avLst/>
          </a:prstGeom>
          <a:noFill/>
        </p:spPr>
        <p:txBody>
          <a:bodyPr wrap="square" rtlCol="0">
            <a:spAutoFit/>
          </a:bodyPr>
          <a:lstStyle/>
          <a:p>
            <a:r>
              <a:rPr lang="en-GB" sz="1200" b="1" dirty="0"/>
              <a:t>Staff deployment</a:t>
            </a:r>
            <a:endParaRPr lang="en-GB" sz="1200" dirty="0"/>
          </a:p>
          <a:p>
            <a:endParaRPr lang="en-GB" sz="1200" dirty="0">
              <a:solidFill>
                <a:srgbClr val="FF0000"/>
              </a:solidFill>
            </a:endParaRPr>
          </a:p>
          <a:p>
            <a:r>
              <a:rPr lang="en-GB" sz="1200" dirty="0"/>
              <a:t>Graph 9 illustrates the movement of staff across wards to support safe staffing to ensure patient safety. This includes staff who are moved on an ad hoc basis (shift by shift) and shows which division they are deployed to. </a:t>
            </a:r>
          </a:p>
          <a:p>
            <a:endParaRPr lang="en-GB" sz="1200" dirty="0">
              <a:solidFill>
                <a:srgbClr val="FF0000"/>
              </a:solidFill>
            </a:endParaRPr>
          </a:p>
          <a:p>
            <a:r>
              <a:rPr lang="en-GB" sz="1200" dirty="0"/>
              <a:t>The number of substantive staff redeployed in </a:t>
            </a:r>
            <a:r>
              <a:rPr lang="en-GB" sz="1200" dirty="0" smtClean="0"/>
              <a:t>October has decreased slightly with an average of 253 </a:t>
            </a:r>
            <a:r>
              <a:rPr lang="en-US" sz="1200" dirty="0" smtClean="0"/>
              <a:t>working </a:t>
            </a:r>
            <a:r>
              <a:rPr lang="en-US" sz="1200" dirty="0"/>
              <a:t>hours being redeployed per day compared with </a:t>
            </a:r>
            <a:r>
              <a:rPr lang="en-US" sz="1200" dirty="0" smtClean="0"/>
              <a:t>286 </a:t>
            </a:r>
            <a:r>
              <a:rPr lang="en-US" sz="1200" dirty="0"/>
              <a:t>hours in </a:t>
            </a:r>
            <a:r>
              <a:rPr lang="en-US" sz="1200" dirty="0" smtClean="0"/>
              <a:t>September. </a:t>
            </a:r>
            <a:r>
              <a:rPr lang="en-GB" sz="1200" dirty="0"/>
              <a:t>This equates to </a:t>
            </a:r>
            <a:r>
              <a:rPr lang="en-GB" sz="1200" dirty="0" smtClean="0"/>
              <a:t>22 </a:t>
            </a:r>
            <a:r>
              <a:rPr lang="en-GB" sz="1200" dirty="0"/>
              <a:t>long day or night shifts per day.  The majority of redeployments are within division (</a:t>
            </a:r>
            <a:r>
              <a:rPr lang="en-GB" sz="1200" dirty="0" smtClean="0"/>
              <a:t>95.4% </a:t>
            </a:r>
            <a:r>
              <a:rPr lang="en-GB" sz="1200" dirty="0"/>
              <a:t>compared to </a:t>
            </a:r>
            <a:r>
              <a:rPr lang="en-GB" sz="1200" dirty="0" smtClean="0"/>
              <a:t>4.6% </a:t>
            </a:r>
            <a:r>
              <a:rPr lang="en-GB" sz="1200" dirty="0"/>
              <a:t>of staff who are deployed outside of their division).  Staffing is also being supported by the operational pool whereby bank staff book a bank shift on the understanding that they will work anywhere in the trust where support is required. </a:t>
            </a:r>
            <a:r>
              <a:rPr lang="en-GB" sz="1000" dirty="0"/>
              <a:t>		</a:t>
            </a:r>
          </a:p>
          <a:p>
            <a:endParaRPr lang="en-GB" sz="1000" dirty="0"/>
          </a:p>
        </p:txBody>
      </p:sp>
      <p:sp>
        <p:nvSpPr>
          <p:cNvPr id="18" name="Content Placeholder 13"/>
          <p:cNvSpPr>
            <a:spLocks noGrp="1"/>
          </p:cNvSpPr>
          <p:nvPr>
            <p:ph sz="quarter" idx="16"/>
          </p:nvPr>
        </p:nvSpPr>
        <p:spPr>
          <a:xfrm>
            <a:off x="358052" y="3287936"/>
            <a:ext cx="3314935" cy="340457"/>
          </a:xfrm>
        </p:spPr>
        <p:txBody>
          <a:bodyPr/>
          <a:lstStyle/>
          <a:p>
            <a:r>
              <a:rPr lang="en-GB" sz="2000" dirty="0"/>
              <a:t>Nursing Pipeline</a:t>
            </a:r>
          </a:p>
          <a:p>
            <a:endParaRPr lang="en-GB" dirty="0"/>
          </a:p>
          <a:p>
            <a:endParaRPr lang="en-GB" dirty="0"/>
          </a:p>
        </p:txBody>
      </p:sp>
      <p:sp>
        <p:nvSpPr>
          <p:cNvPr id="6" name="TextBox 5"/>
          <p:cNvSpPr txBox="1"/>
          <p:nvPr/>
        </p:nvSpPr>
        <p:spPr>
          <a:xfrm>
            <a:off x="249629" y="3616327"/>
            <a:ext cx="11768200" cy="2308324"/>
          </a:xfrm>
          <a:prstGeom prst="rect">
            <a:avLst/>
          </a:prstGeom>
          <a:noFill/>
        </p:spPr>
        <p:txBody>
          <a:bodyPr wrap="square" rtlCol="0">
            <a:spAutoFit/>
          </a:bodyPr>
          <a:lstStyle/>
          <a:p>
            <a:r>
              <a:rPr lang="en-US" sz="1200" dirty="0"/>
              <a:t>Appendix 2 provides detail on the forecasted position in relation to the number of adult RN vacancies based on FTE and includes UK experienced, UK newly qualified, apprenticeship route, EU and international recruits up to March 2023. The current forecast demonstrates a year end band 5 RN vacancy position of </a:t>
            </a:r>
            <a:r>
              <a:rPr lang="en-US" sz="1200" dirty="0" smtClean="0"/>
              <a:t>9.56% </a:t>
            </a:r>
            <a:r>
              <a:rPr lang="en-US" sz="1200" dirty="0"/>
              <a:t>which is </a:t>
            </a:r>
            <a:r>
              <a:rPr lang="en-US" sz="1200" dirty="0" smtClean="0"/>
              <a:t>above </a:t>
            </a:r>
            <a:r>
              <a:rPr lang="en-US" sz="1200" dirty="0"/>
              <a:t>the target of 5%.  This is due in part to the reliance on international recruitment and the challenges with accommodation which has impacted upon the numbers of staff that can be deployed each month.  A detailed recruitment plan is being collated for all Nursing recruitment pipelines to outline what can realistically be achieved, the blockers that may prevent this and the mitigations that can be put in place to address these. </a:t>
            </a:r>
          </a:p>
          <a:p>
            <a:endParaRPr lang="en-US" sz="1200" dirty="0"/>
          </a:p>
          <a:p>
            <a:r>
              <a:rPr lang="en-US" sz="1200" dirty="0"/>
              <a:t>Appendix 3 provides detail on the forecasted position in relation to the number of Paediatric band 5 RN and </a:t>
            </a:r>
            <a:r>
              <a:rPr lang="en-US" sz="1200" dirty="0" err="1"/>
              <a:t>HCSW</a:t>
            </a:r>
            <a:r>
              <a:rPr lang="en-US" sz="1200" dirty="0"/>
              <a:t> vacancies up to March 2023. Numbers are based on those interviewed and offered positions in addition to planned campaigns. The current forecast demonstrates a year end band 5 Paediatric RN vacancy position of </a:t>
            </a:r>
            <a:r>
              <a:rPr lang="en-US" sz="1200" dirty="0" smtClean="0"/>
              <a:t>18.17% </a:t>
            </a:r>
            <a:r>
              <a:rPr lang="en-US" sz="1200" dirty="0"/>
              <a:t>and a band 2 HCSW position of </a:t>
            </a:r>
            <a:r>
              <a:rPr lang="en-US" sz="1200" dirty="0" smtClean="0"/>
              <a:t>1.2%.  </a:t>
            </a:r>
            <a:endParaRPr lang="en-US" sz="1200" dirty="0"/>
          </a:p>
          <a:p>
            <a:r>
              <a:rPr lang="en-US" sz="1200" dirty="0"/>
              <a:t> </a:t>
            </a:r>
          </a:p>
          <a:p>
            <a:r>
              <a:rPr lang="en-US" sz="1200" dirty="0"/>
              <a:t>Whilst the recruitment pipeline is positive with multiple pipelines including apprenticeship routes, domestic and international recruitment, the predicted numbers are only achievable if the appropriate infrastructure is in place to support. </a:t>
            </a:r>
          </a:p>
        </p:txBody>
      </p:sp>
      <p:sp>
        <p:nvSpPr>
          <p:cNvPr id="22" name="Content Placeholder 13"/>
          <p:cNvSpPr>
            <a:spLocks noGrp="1"/>
          </p:cNvSpPr>
          <p:nvPr>
            <p:ph sz="quarter" idx="16"/>
          </p:nvPr>
        </p:nvSpPr>
        <p:spPr>
          <a:xfrm>
            <a:off x="249629" y="6427113"/>
            <a:ext cx="3314935" cy="340457"/>
          </a:xfrm>
        </p:spPr>
        <p:txBody>
          <a:bodyPr/>
          <a:lstStyle/>
          <a:p>
            <a:endParaRPr lang="en-GB" dirty="0"/>
          </a:p>
          <a:p>
            <a:endParaRPr lang="en-GB" dirty="0"/>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dirty="0"/>
          </a:p>
        </p:txBody>
      </p:sp>
      <p:graphicFrame>
        <p:nvGraphicFramePr>
          <p:cNvPr id="13" name="Chart 12"/>
          <p:cNvGraphicFramePr>
            <a:graphicFrameLocks/>
          </p:cNvGraphicFramePr>
          <p:nvPr>
            <p:extLst>
              <p:ext uri="{D42A27DB-BD31-4B8C-83A1-F6EECF244321}">
                <p14:modId xmlns:p14="http://schemas.microsoft.com/office/powerpoint/2010/main" val="432366370"/>
              </p:ext>
            </p:extLst>
          </p:nvPr>
        </p:nvGraphicFramePr>
        <p:xfrm>
          <a:off x="241217" y="637311"/>
          <a:ext cx="5138626" cy="2568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078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dirty="0"/>
              <a:t>Red flags</a:t>
            </a:r>
          </a:p>
        </p:txBody>
      </p:sp>
      <p:sp>
        <p:nvSpPr>
          <p:cNvPr id="6" name="TextBox 5"/>
          <p:cNvSpPr txBox="1"/>
          <p:nvPr/>
        </p:nvSpPr>
        <p:spPr>
          <a:xfrm>
            <a:off x="6196780" y="527934"/>
            <a:ext cx="5582340" cy="3046988"/>
          </a:xfrm>
          <a:prstGeom prst="rect">
            <a:avLst/>
          </a:prstGeom>
          <a:noFill/>
        </p:spPr>
        <p:txBody>
          <a:bodyPr wrap="square" rtlCol="0">
            <a:spAutoFit/>
          </a:bodyPr>
          <a:lstStyle/>
          <a:p>
            <a:r>
              <a:rPr lang="en-GB" sz="1200" b="1" dirty="0"/>
              <a:t>Red Flags</a:t>
            </a:r>
          </a:p>
          <a:p>
            <a:endParaRPr lang="en-GB" sz="1200" b="1" dirty="0"/>
          </a:p>
          <a:p>
            <a:r>
              <a:rPr lang="en-GB" sz="1200" dirty="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p>
          <a:p>
            <a:endParaRPr lang="en-GB" sz="1200" dirty="0"/>
          </a:p>
          <a:p>
            <a:r>
              <a:rPr lang="en-GB" sz="1200" b="1" dirty="0"/>
              <a:t>Nursing red flags</a:t>
            </a:r>
          </a:p>
          <a:p>
            <a:endParaRPr lang="en-GB" sz="1200" b="1" dirty="0"/>
          </a:p>
          <a:p>
            <a:r>
              <a:rPr lang="en-GB" sz="1200" dirty="0"/>
              <a:t>Graph 10 illustrates that the number of red flags reported in </a:t>
            </a:r>
            <a:r>
              <a:rPr lang="en-GB" sz="1200" dirty="0" smtClean="0"/>
              <a:t>October has increased from 137 to 330.  </a:t>
            </a:r>
            <a:r>
              <a:rPr lang="en-GB" sz="1200" dirty="0"/>
              <a:t>T</a:t>
            </a:r>
            <a:r>
              <a:rPr lang="en-GB" sz="1200" dirty="0" smtClean="0"/>
              <a:t>he </a:t>
            </a:r>
            <a:r>
              <a:rPr lang="en-GB" sz="1200" dirty="0"/>
              <a:t>highest number of red flags reported in </a:t>
            </a:r>
            <a:r>
              <a:rPr lang="en-GB" sz="1200" dirty="0" smtClean="0"/>
              <a:t>October </a:t>
            </a:r>
            <a:r>
              <a:rPr lang="en-GB" sz="1200" dirty="0"/>
              <a:t>was in relation to </a:t>
            </a:r>
            <a:r>
              <a:rPr lang="en-US" sz="1200" dirty="0"/>
              <a:t>an unmet 1:1 </a:t>
            </a:r>
            <a:r>
              <a:rPr lang="en-US" sz="1200" dirty="0" err="1"/>
              <a:t>specialling</a:t>
            </a:r>
            <a:r>
              <a:rPr lang="en-US" sz="1200" dirty="0"/>
              <a:t> requirement </a:t>
            </a:r>
            <a:r>
              <a:rPr lang="en-US" sz="1200" dirty="0" smtClean="0"/>
              <a:t>(175 compared with 52 in September).  A </a:t>
            </a:r>
            <a:r>
              <a:rPr lang="en-US" sz="1200" dirty="0"/>
              <a:t>trust wide improvement project focusing on </a:t>
            </a:r>
            <a:r>
              <a:rPr lang="en-US" sz="1200" dirty="0" err="1"/>
              <a:t>specialling</a:t>
            </a:r>
            <a:r>
              <a:rPr lang="en-US" sz="1200" dirty="0"/>
              <a:t> is being developed to review </a:t>
            </a:r>
            <a:r>
              <a:rPr lang="en-US" sz="1200" dirty="0" err="1"/>
              <a:t>specialling</a:t>
            </a:r>
            <a:r>
              <a:rPr lang="en-US" sz="1200" dirty="0"/>
              <a:t> across the </a:t>
            </a:r>
            <a:r>
              <a:rPr lang="en-US" sz="1200" dirty="0" err="1"/>
              <a:t>organisation</a:t>
            </a:r>
            <a:r>
              <a:rPr lang="en-US" sz="1200" dirty="0"/>
              <a:t>.  Additionally, </a:t>
            </a:r>
            <a:r>
              <a:rPr lang="en-US" sz="1200" dirty="0" smtClean="0"/>
              <a:t>76 red </a:t>
            </a:r>
            <a:r>
              <a:rPr lang="en-US" sz="1200" dirty="0"/>
              <a:t>flags were reported in relation to an </a:t>
            </a:r>
            <a:r>
              <a:rPr lang="en-GB" sz="1200" dirty="0"/>
              <a:t>unmet required nursing skills compared with </a:t>
            </a:r>
            <a:r>
              <a:rPr lang="en-GB" sz="1200" dirty="0" smtClean="0"/>
              <a:t>47 </a:t>
            </a:r>
            <a:r>
              <a:rPr lang="en-GB" sz="1200" dirty="0"/>
              <a:t>in </a:t>
            </a:r>
            <a:r>
              <a:rPr lang="en-GB" sz="1200" dirty="0" smtClean="0"/>
              <a:t>September.   </a:t>
            </a:r>
            <a:endParaRPr lang="en-GB" sz="1200" dirty="0"/>
          </a:p>
        </p:txBody>
      </p:sp>
      <p:sp>
        <p:nvSpPr>
          <p:cNvPr id="8" name="TextBox 7"/>
          <p:cNvSpPr txBox="1"/>
          <p:nvPr/>
        </p:nvSpPr>
        <p:spPr>
          <a:xfrm>
            <a:off x="6163593" y="3858310"/>
            <a:ext cx="5615527" cy="1938992"/>
          </a:xfrm>
          <a:prstGeom prst="rect">
            <a:avLst/>
          </a:prstGeom>
          <a:noFill/>
        </p:spPr>
        <p:txBody>
          <a:bodyPr wrap="square" rtlCol="0">
            <a:spAutoFit/>
          </a:bodyPr>
          <a:lstStyle/>
          <a:p>
            <a:endParaRPr lang="en-GB" sz="1200" b="1" dirty="0">
              <a:solidFill>
                <a:srgbClr val="FF0000"/>
              </a:solidFill>
            </a:endParaRPr>
          </a:p>
          <a:p>
            <a:r>
              <a:rPr lang="en-GB" sz="1200" b="1" dirty="0"/>
              <a:t>Maternity red flags</a:t>
            </a:r>
          </a:p>
          <a:p>
            <a:endParaRPr lang="en-GB" sz="1200" b="1" dirty="0"/>
          </a:p>
          <a:p>
            <a:r>
              <a:rPr lang="en-GB" sz="1200" dirty="0"/>
              <a:t>The number of maternity red flags reported </a:t>
            </a:r>
            <a:r>
              <a:rPr lang="en-GB" sz="1200" dirty="0" smtClean="0"/>
              <a:t>in October has decreased slightly to 457 compared with 575 in September.  </a:t>
            </a:r>
            <a:r>
              <a:rPr lang="en-GB" sz="1200" dirty="0"/>
              <a:t>Graph 11 illustrates the red flags that have been reported</a:t>
            </a:r>
            <a:r>
              <a:rPr lang="en-GB" sz="1200" dirty="0" smtClean="0"/>
              <a:t>.  27.4% of these red flags were due to </a:t>
            </a:r>
            <a:r>
              <a:rPr lang="en-GB" sz="1200" dirty="0"/>
              <a:t>missed or delayed </a:t>
            </a:r>
            <a:r>
              <a:rPr lang="en-GB" sz="1200" dirty="0" smtClean="0"/>
              <a:t>care, </a:t>
            </a:r>
            <a:r>
              <a:rPr lang="en-US" sz="1200" dirty="0"/>
              <a:t>22.3% were due to a delay of &gt;6hrs in transfer to delivery unit in induction of </a:t>
            </a:r>
            <a:r>
              <a:rPr lang="en-US" sz="1200" dirty="0" err="1"/>
              <a:t>labour</a:t>
            </a:r>
            <a:r>
              <a:rPr lang="en-US" sz="1200" dirty="0"/>
              <a:t> </a:t>
            </a:r>
            <a:r>
              <a:rPr lang="en-US" sz="1200" dirty="0" smtClean="0"/>
              <a:t>process and </a:t>
            </a:r>
            <a:r>
              <a:rPr lang="en-GB" sz="1200" dirty="0" smtClean="0"/>
              <a:t>19.9% were due to a delay of &gt;30mins between presentation and triage.  This </a:t>
            </a:r>
            <a:r>
              <a:rPr lang="en-GB" sz="1200" dirty="0"/>
              <a:t>is reflective of the high levels of activity and difficulty in maintaining flow.  </a:t>
            </a:r>
          </a:p>
        </p:txBody>
      </p:sp>
      <p:sp>
        <p:nvSpPr>
          <p:cNvPr id="5" name="Rectangle 4"/>
          <p:cNvSpPr/>
          <p:nvPr/>
        </p:nvSpPr>
        <p:spPr>
          <a:xfrm>
            <a:off x="7065378" y="5340252"/>
            <a:ext cx="6096000" cy="253916"/>
          </a:xfrm>
          <a:prstGeom prst="rect">
            <a:avLst/>
          </a:prstGeom>
        </p:spPr>
        <p:txBody>
          <a:bodyPr>
            <a:spAutoFit/>
          </a:bodyPr>
          <a:lstStyle/>
          <a:p>
            <a:r>
              <a:rPr lang="en-GB" sz="1050" dirty="0"/>
              <a:t>. </a:t>
            </a:r>
          </a:p>
        </p:txBody>
      </p:sp>
      <p:sp>
        <p:nvSpPr>
          <p:cNvPr id="14" name="TextBox 13">
            <a:extLst>
              <a:ext uri="{FF2B5EF4-FFF2-40B4-BE49-F238E27FC236}">
                <a16:creationId xmlns:a16="http://schemas.microsoft.com/office/drawing/2014/main" id="{D89C8071-B43A-44A5-B45B-C5E89837900A}"/>
              </a:ext>
            </a:extLst>
          </p:cNvPr>
          <p:cNvSpPr txBox="1"/>
          <p:nvPr/>
        </p:nvSpPr>
        <p:spPr>
          <a:xfrm>
            <a:off x="134697" y="3203745"/>
            <a:ext cx="2688795" cy="307777"/>
          </a:xfrm>
          <a:prstGeom prst="rect">
            <a:avLst/>
          </a:prstGeom>
          <a:noFill/>
        </p:spPr>
        <p:txBody>
          <a:bodyPr wrap="square" rtlCol="0">
            <a:spAutoFit/>
          </a:bodyPr>
          <a:lstStyle/>
          <a:p>
            <a:r>
              <a:rPr lang="en-GB" sz="1400" dirty="0"/>
              <a:t>Graph 11: Maternity Red Flags</a:t>
            </a:r>
          </a:p>
        </p:txBody>
      </p:sp>
      <p:graphicFrame>
        <p:nvGraphicFramePr>
          <p:cNvPr id="12" name="Chart 11">
            <a:extLst>
              <a:ext uri="{FF2B5EF4-FFF2-40B4-BE49-F238E27FC236}">
                <a16:creationId xmlns:a16="http://schemas.microsoft.com/office/drawing/2014/main" id="{105D1FCB-368D-4C8E-82FE-1FA1EB882B49}"/>
              </a:ext>
            </a:extLst>
          </p:cNvPr>
          <p:cNvGraphicFramePr>
            <a:graphicFrameLocks/>
          </p:cNvGraphicFramePr>
          <p:nvPr>
            <p:extLst>
              <p:ext uri="{D42A27DB-BD31-4B8C-83A1-F6EECF244321}">
                <p14:modId xmlns:p14="http://schemas.microsoft.com/office/powerpoint/2010/main" val="4095467129"/>
              </p:ext>
            </p:extLst>
          </p:nvPr>
        </p:nvGraphicFramePr>
        <p:xfrm>
          <a:off x="129154" y="475081"/>
          <a:ext cx="5983946" cy="271557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a:off x="134697" y="3499214"/>
            <a:ext cx="5978403" cy="2627146"/>
          </a:xfrm>
          <a:prstGeom prst="rect">
            <a:avLst/>
          </a:prstGeom>
        </p:spPr>
      </p:pic>
    </p:spTree>
    <p:extLst>
      <p:ext uri="{BB962C8B-B14F-4D97-AF65-F5344CB8AC3E}">
        <p14:creationId xmlns:p14="http://schemas.microsoft.com/office/powerpoint/2010/main" val="211487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250BC-D45D-427D-AB5F-54AF349CAB94}"/>
              </a:ext>
            </a:extLst>
          </p:cNvPr>
          <p:cNvSpPr>
            <a:spLocks noGrp="1"/>
          </p:cNvSpPr>
          <p:nvPr>
            <p:ph sz="quarter" idx="14"/>
          </p:nvPr>
        </p:nvSpPr>
        <p:spPr/>
        <p:txBody>
          <a:bodyPr/>
          <a:lstStyle/>
          <a:p>
            <a:endParaRPr lang="en-GB"/>
          </a:p>
        </p:txBody>
      </p:sp>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dirty="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03523" y="613723"/>
            <a:ext cx="6418384" cy="4639247"/>
          </a:xfrm>
        </p:spPr>
        <p:txBody>
          <a:bodyPr/>
          <a:lstStyle/>
          <a:p>
            <a:r>
              <a:rPr lang="en-GB" sz="1200" b="1" dirty="0"/>
              <a:t>Incidents reported relating to staff shortages</a:t>
            </a:r>
          </a:p>
          <a:p>
            <a:r>
              <a:rPr lang="en-GB" sz="1200" dirty="0"/>
              <a:t>Graph 12 illustrates the trend in Safety Learning Reports (</a:t>
            </a:r>
            <a:r>
              <a:rPr lang="en-GB" sz="1200" dirty="0" err="1"/>
              <a:t>SLRs</a:t>
            </a:r>
            <a:r>
              <a:rPr lang="en-GB" sz="1200" dirty="0"/>
              <a:t>) completed in relation to nurse staffing.  There were </a:t>
            </a:r>
            <a:r>
              <a:rPr lang="en-GB" sz="1200" dirty="0" smtClean="0"/>
              <a:t>99 incidents </a:t>
            </a:r>
            <a:r>
              <a:rPr lang="en-GB" sz="1200" dirty="0"/>
              <a:t>reported relating to nurse staffing </a:t>
            </a:r>
            <a:r>
              <a:rPr lang="en-GB" sz="1200" dirty="0" smtClean="0"/>
              <a:t>in October which has increased from the number reported in September (60). </a:t>
            </a:r>
            <a:endParaRPr lang="en-GB" sz="1200" dirty="0"/>
          </a:p>
          <a:p>
            <a:r>
              <a:rPr lang="en-GB" sz="1200" dirty="0" smtClean="0"/>
              <a:t>The majority of the incidents related to staffing levels in October were reported by division C (40).  Within Division C, the majority of staffing incidents were reported on 3 ward areas (Ward F5 6 incidents, Ward D5 5 incidents and Ward T2 5 incidents).  Safety </a:t>
            </a:r>
            <a:r>
              <a:rPr lang="en-GB" sz="1200" dirty="0"/>
              <a:t>continues to be monitored through the site safety </a:t>
            </a:r>
            <a:r>
              <a:rPr lang="en-GB" sz="1200" dirty="0" smtClean="0"/>
              <a:t>meetings.  </a:t>
            </a:r>
          </a:p>
          <a:p>
            <a:r>
              <a:rPr lang="en-GB" sz="1200" b="1" dirty="0" smtClean="0"/>
              <a:t>Care </a:t>
            </a:r>
            <a:r>
              <a:rPr lang="en-GB" sz="1200" b="1" dirty="0"/>
              <a:t>hours per patient day (CHPPD)</a:t>
            </a:r>
          </a:p>
          <a:p>
            <a:r>
              <a:rPr lang="en-GB" sz="1200" dirty="0"/>
              <a:t>Care hours per patient day (</a:t>
            </a:r>
            <a:r>
              <a:rPr lang="en-GB" sz="1200" dirty="0" err="1"/>
              <a:t>CHPPD</a:t>
            </a:r>
            <a:r>
              <a:rPr lang="en-GB" sz="1200" dirty="0"/>
              <a:t>) is the total number of hours worked on the roster (clinical staff including </a:t>
            </a:r>
            <a:r>
              <a:rPr lang="en-GB" sz="1200" dirty="0" err="1"/>
              <a:t>AHPs</a:t>
            </a:r>
            <a:r>
              <a:rPr lang="en-GB" sz="1200" dirty="0"/>
              <a:t>) divided by the bed state captured at 23.59 each day. NHS Improvement began collecting care hours per patient day formally in May 2016 as part of the Carter Programme. All Trusts are required to report this figure externally. </a:t>
            </a:r>
          </a:p>
          <a:p>
            <a:r>
              <a:rPr lang="en-GB" sz="1200" dirty="0"/>
              <a:t>CUH CHPPD recorded for </a:t>
            </a:r>
            <a:r>
              <a:rPr lang="en-GB" sz="1200" dirty="0" smtClean="0"/>
              <a:t>October </a:t>
            </a:r>
            <a:r>
              <a:rPr lang="en-GB" sz="1200" dirty="0"/>
              <a:t>has remained static at </a:t>
            </a:r>
            <a:r>
              <a:rPr lang="en-GB" sz="1200" dirty="0" smtClean="0"/>
              <a:t>8.1 which is comparable to the national median of 7.9 however is lower than other Shelford hospitals (9.6).</a:t>
            </a:r>
            <a:endParaRPr lang="en-GB" sz="1000" b="1" dirty="0"/>
          </a:p>
          <a:p>
            <a:r>
              <a:rPr lang="en-GB" sz="1200" dirty="0"/>
              <a:t>In maternity, from 1 April 2021, the total number of patients now includes babies in addition to transitional care areas and mothers who are registered as a patient. CHPPD for the delivery unit in </a:t>
            </a:r>
            <a:r>
              <a:rPr lang="en-GB" sz="1200" dirty="0" smtClean="0"/>
              <a:t>October was 11.85 which is slightly lower than September (12.24). </a:t>
            </a:r>
          </a:p>
          <a:p>
            <a:endParaRPr lang="en-GB" sz="1200" dirty="0">
              <a:solidFill>
                <a:srgbClr val="FF0000"/>
              </a:solidFill>
            </a:endParaRPr>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dirty="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dirty="0"/>
              <a:t>Graph 13: Care Hours Per Patient Day (CHPPD)</a:t>
            </a:r>
          </a:p>
        </p:txBody>
      </p:sp>
      <p:graphicFrame>
        <p:nvGraphicFramePr>
          <p:cNvPr id="13" name="Chart 12"/>
          <p:cNvGraphicFramePr>
            <a:graphicFrameLocks/>
          </p:cNvGraphicFramePr>
          <p:nvPr>
            <p:extLst>
              <p:ext uri="{D42A27DB-BD31-4B8C-83A1-F6EECF244321}">
                <p14:modId xmlns:p14="http://schemas.microsoft.com/office/powerpoint/2010/main" val="4264986356"/>
              </p:ext>
            </p:extLst>
          </p:nvPr>
        </p:nvGraphicFramePr>
        <p:xfrm>
          <a:off x="258646" y="3690439"/>
          <a:ext cx="5049440" cy="2511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4103420172"/>
              </p:ext>
            </p:extLst>
          </p:nvPr>
        </p:nvGraphicFramePr>
        <p:xfrm>
          <a:off x="258646" y="391271"/>
          <a:ext cx="5049440" cy="2996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2183393"/>
      </p:ext>
    </p:extLst>
  </p:cSld>
  <p:clrMapOvr>
    <a:masterClrMapping/>
  </p:clrMapOvr>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16427</TotalTime>
  <Words>4640</Words>
  <Application>Microsoft Office PowerPoint</Application>
  <PresentationFormat>Widescreen</PresentationFormat>
  <Paragraphs>762</Paragraphs>
  <Slides>14</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WALKER, Ian (CAMBRIDGE UNIVERSITY HOSPITALS NHS FOUNDATION TRUST)</cp:lastModifiedBy>
  <cp:revision>819</cp:revision>
  <cp:lastPrinted>2021-09-02T11:14:13Z</cp:lastPrinted>
  <dcterms:created xsi:type="dcterms:W3CDTF">2021-01-14T12:16:07Z</dcterms:created>
  <dcterms:modified xsi:type="dcterms:W3CDTF">2022-12-09T11:24:37Z</dcterms:modified>
</cp:coreProperties>
</file>